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s/slide58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70"/>
  </p:notesMasterIdLst>
  <p:sldIdLst>
    <p:sldId id="259" r:id="rId2"/>
    <p:sldId id="256" r:id="rId3"/>
    <p:sldId id="257" r:id="rId4"/>
    <p:sldId id="287" r:id="rId5"/>
    <p:sldId id="258" r:id="rId6"/>
    <p:sldId id="260" r:id="rId7"/>
    <p:sldId id="261" r:id="rId8"/>
    <p:sldId id="262" r:id="rId9"/>
    <p:sldId id="263" r:id="rId10"/>
    <p:sldId id="264" r:id="rId11"/>
    <p:sldId id="266" r:id="rId12"/>
    <p:sldId id="267" r:id="rId13"/>
    <p:sldId id="268" r:id="rId14"/>
    <p:sldId id="269" r:id="rId15"/>
    <p:sldId id="270" r:id="rId16"/>
    <p:sldId id="272" r:id="rId17"/>
    <p:sldId id="282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71" r:id="rId27"/>
    <p:sldId id="283" r:id="rId28"/>
    <p:sldId id="322" r:id="rId29"/>
    <p:sldId id="284" r:id="rId30"/>
    <p:sldId id="337" r:id="rId31"/>
    <p:sldId id="286" r:id="rId32"/>
    <p:sldId id="288" r:id="rId33"/>
    <p:sldId id="290" r:id="rId34"/>
    <p:sldId id="292" r:id="rId35"/>
    <p:sldId id="289" r:id="rId36"/>
    <p:sldId id="291" r:id="rId37"/>
    <p:sldId id="323" r:id="rId38"/>
    <p:sldId id="293" r:id="rId39"/>
    <p:sldId id="325" r:id="rId40"/>
    <p:sldId id="294" r:id="rId41"/>
    <p:sldId id="324" r:id="rId42"/>
    <p:sldId id="295" r:id="rId43"/>
    <p:sldId id="296" r:id="rId44"/>
    <p:sldId id="297" r:id="rId45"/>
    <p:sldId id="298" r:id="rId46"/>
    <p:sldId id="299" r:id="rId47"/>
    <p:sldId id="300" r:id="rId48"/>
    <p:sldId id="301" r:id="rId49"/>
    <p:sldId id="302" r:id="rId50"/>
    <p:sldId id="303" r:id="rId51"/>
    <p:sldId id="326" r:id="rId52"/>
    <p:sldId id="305" r:id="rId53"/>
    <p:sldId id="306" r:id="rId54"/>
    <p:sldId id="307" r:id="rId55"/>
    <p:sldId id="308" r:id="rId56"/>
    <p:sldId id="309" r:id="rId57"/>
    <p:sldId id="310" r:id="rId58"/>
    <p:sldId id="321" r:id="rId59"/>
    <p:sldId id="327" r:id="rId60"/>
    <p:sldId id="328" r:id="rId61"/>
    <p:sldId id="329" r:id="rId62"/>
    <p:sldId id="311" r:id="rId63"/>
    <p:sldId id="333" r:id="rId64"/>
    <p:sldId id="312" r:id="rId65"/>
    <p:sldId id="332" r:id="rId66"/>
    <p:sldId id="335" r:id="rId67"/>
    <p:sldId id="336" r:id="rId68"/>
    <p:sldId id="313" r:id="rId6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Estilo medio 2 - Énfasi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995" autoAdjust="0"/>
  </p:normalViewPr>
  <p:slideViewPr>
    <p:cSldViewPr>
      <p:cViewPr varScale="1">
        <p:scale>
          <a:sx n="76" d="100"/>
          <a:sy n="76" d="100"/>
        </p:scale>
        <p:origin x="-4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" Type="http://schemas.openxmlformats.org/officeDocument/2006/relationships/slide" Target="slides/slide6.xml"/><Relationship Id="rId71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4CB62E-C51A-4BEF-8AA3-9C3B4D420B33}" type="datetimeFigureOut">
              <a:rPr lang="en-US" smtClean="0"/>
              <a:pPr/>
              <a:t>8/6/2012</a:t>
            </a:fld>
            <a:endParaRPr lang="en-U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FA017A-CF5E-440A-9E8C-1D0B16012C4E}" type="slidenum">
              <a:rPr lang="en-US" smtClean="0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FA017A-CF5E-440A-9E8C-1D0B16012C4E}" type="slidenum">
              <a:rPr lang="en-US" smtClean="0"/>
              <a:pPr/>
              <a:t>56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FA017A-CF5E-440A-9E8C-1D0B16012C4E}" type="slidenum">
              <a:rPr lang="en-US" smtClean="0"/>
              <a:pPr/>
              <a:t>62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FA017A-CF5E-440A-9E8C-1D0B16012C4E}" type="slidenum">
              <a:rPr lang="en-US" smtClean="0"/>
              <a:pPr/>
              <a:t>65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B16EC-CC7F-435F-A925-F7E6EFA45242}" type="datetimeFigureOut">
              <a:rPr lang="en-US" smtClean="0"/>
              <a:pPr/>
              <a:t>8/6/2012</a:t>
            </a:fld>
            <a:endParaRPr lang="en-U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Rectángulo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12 Elipse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BC2CE09-FAFC-4F48-83AC-D18001DFD691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B16EC-CC7F-435F-A925-F7E6EFA45242}" type="datetimeFigureOut">
              <a:rPr lang="en-US" smtClean="0"/>
              <a:pPr/>
              <a:t>8/6/2012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2CE09-FAFC-4F48-83AC-D18001DFD691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10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Elipse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BC2CE09-FAFC-4F48-83AC-D18001DFD691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B16EC-CC7F-435F-A925-F7E6EFA45242}" type="datetimeFigureOut">
              <a:rPr lang="en-US" smtClean="0"/>
              <a:pPr/>
              <a:t>8/6/2012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B16EC-CC7F-435F-A925-F7E6EFA45242}" type="datetimeFigureOut">
              <a:rPr lang="en-US" smtClean="0"/>
              <a:pPr/>
              <a:t>8/6/2012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BC2CE09-FAFC-4F48-83AC-D18001DFD691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14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3" name="12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Rectángulo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B16EC-CC7F-435F-A925-F7E6EFA45242}" type="datetimeFigureOut">
              <a:rPr lang="en-US" smtClean="0"/>
              <a:pPr/>
              <a:t>8/6/2012</a:t>
            </a:fld>
            <a:endParaRPr lang="en-US"/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Elipse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Elipse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BC2CE09-FAFC-4F48-83AC-D18001DFD691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0A4B16EC-CC7F-435F-A925-F7E6EFA45242}" type="datetimeFigureOut">
              <a:rPr lang="en-US" smtClean="0"/>
              <a:pPr/>
              <a:t>8/6/2012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2CE09-FAFC-4F48-83AC-D18001DFD691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Marcador de contenido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2" name="11 Marcador de contenido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onector recto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19 Rectángulo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20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21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B16EC-CC7F-435F-A925-F7E6EFA45242}" type="datetimeFigureOut">
              <a:rPr lang="en-US" smtClean="0"/>
              <a:pPr/>
              <a:t>8/6/2012</a:t>
            </a:fld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23 Marcador de contenido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6" name="25 Marcador de contenido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Elipse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26 Elipse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BC2CE09-FAFC-4F48-83AC-D18001DFD691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23" name="22 Título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B16EC-CC7F-435F-A925-F7E6EFA45242}" type="datetimeFigureOut">
              <a:rPr lang="en-US" smtClean="0"/>
              <a:pPr/>
              <a:t>8/6/2012</a:t>
            </a:fld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BC2CE09-FAFC-4F48-83AC-D18001DFD691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5 Rectángulo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B16EC-CC7F-435F-A925-F7E6EFA45242}" type="datetimeFigureOut">
              <a:rPr lang="en-US" smtClean="0"/>
              <a:pPr/>
              <a:t>8/6/2012</a:t>
            </a:fld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BC2CE09-FAFC-4F48-83AC-D18001DFD691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18 Rectángulo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14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19 Marcador de contenido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Elipse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Elipse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BC2CE09-FAFC-4F48-83AC-D18001DFD691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21" name="20 Rectángulo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B16EC-CC7F-435F-A925-F7E6EFA45242}" type="datetimeFigureOut">
              <a:rPr lang="en-US" smtClean="0"/>
              <a:pPr/>
              <a:t>8/6/2012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20 Conector recto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19 Rectángulo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11 Elipse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Elipse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BC2CE09-FAFC-4F48-83AC-D18001DFD691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2" name="21 Rectángulo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0A4B16EC-CC7F-435F-A925-F7E6EFA45242}" type="datetimeFigureOut">
              <a:rPr lang="en-US" smtClean="0"/>
              <a:pPr/>
              <a:t>8/6/2012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0A4B16EC-CC7F-435F-A925-F7E6EFA45242}" type="datetimeFigureOut">
              <a:rPr lang="en-US" smtClean="0"/>
              <a:pPr/>
              <a:t>8/6/2012</a:t>
            </a:fld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Elipse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Elipse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BC2CE09-FAFC-4F48-83AC-D18001DFD691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2627784" y="2852936"/>
            <a:ext cx="4356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60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GRUMI</a:t>
            </a:r>
          </a:p>
          <a:p>
            <a:pPr algn="ctr"/>
            <a:r>
              <a:rPr lang="es-MX" sz="60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C   I  A</a:t>
            </a:r>
            <a:endParaRPr lang="en-US" sz="6000" b="1" i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ESTUDIO DE ARTRITIS</a:t>
            </a:r>
            <a:endParaRPr lang="en-US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sz="quarter" idx="1"/>
          </p:nvPr>
        </p:nvGraphicFramePr>
        <p:xfrm>
          <a:off x="301625" y="1988838"/>
          <a:ext cx="8504238" cy="40964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04238"/>
              </a:tblGrid>
              <a:tr h="576064"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     IDIOPATICA (LOCALIZADA)</a:t>
                      </a:r>
                      <a:endParaRPr lang="en-US" dirty="0"/>
                    </a:p>
                  </a:txBody>
                  <a:tcPr/>
                </a:tc>
              </a:tr>
              <a:tr h="576064">
                <a:tc>
                  <a:txBody>
                    <a:bodyPr/>
                    <a:lstStyle/>
                    <a:p>
                      <a:r>
                        <a:rPr lang="es-MX" dirty="0" smtClean="0"/>
                        <a:t>MANOS: NODULOS DE HEBERDEN Y BOUCHARD,  OSTEOATRITIS EROSIVA</a:t>
                      </a:r>
                      <a:endParaRPr lang="en-US" dirty="0"/>
                    </a:p>
                  </a:txBody>
                  <a:tcPr/>
                </a:tc>
              </a:tr>
              <a:tr h="576064">
                <a:tc>
                  <a:txBody>
                    <a:bodyPr/>
                    <a:lstStyle/>
                    <a:p>
                      <a:r>
                        <a:rPr lang="es-MX" dirty="0" smtClean="0"/>
                        <a:t>PIE: ALLUX VALGUS, HALLUX RIGIDUS</a:t>
                      </a:r>
                      <a:endParaRPr lang="en-US" dirty="0"/>
                    </a:p>
                  </a:txBody>
                  <a:tcPr/>
                </a:tc>
              </a:tr>
              <a:tr h="576064">
                <a:tc>
                  <a:txBody>
                    <a:bodyPr/>
                    <a:lstStyle/>
                    <a:p>
                      <a:r>
                        <a:rPr lang="es-MX" dirty="0" smtClean="0"/>
                        <a:t>RODILLA: PATELOFEMORAL, COMPARTIMIENTO MEDIAL O</a:t>
                      </a:r>
                      <a:r>
                        <a:rPr lang="es-MX" baseline="0" dirty="0" smtClean="0"/>
                        <a:t> LATERAL</a:t>
                      </a:r>
                      <a:endParaRPr lang="en-US" dirty="0"/>
                    </a:p>
                  </a:txBody>
                  <a:tcPr/>
                </a:tc>
              </a:tr>
              <a:tr h="576064">
                <a:tc>
                  <a:txBody>
                    <a:bodyPr/>
                    <a:lstStyle/>
                    <a:p>
                      <a:r>
                        <a:rPr lang="es-MX" dirty="0" smtClean="0"/>
                        <a:t>CADERA: EXCENTRICA ,</a:t>
                      </a:r>
                      <a:r>
                        <a:rPr lang="es-MX" baseline="0" dirty="0" smtClean="0"/>
                        <a:t> CONCENTRICA, DIFUSA</a:t>
                      </a:r>
                      <a:endParaRPr lang="en-US" dirty="0"/>
                    </a:p>
                  </a:txBody>
                  <a:tcPr/>
                </a:tc>
              </a:tr>
              <a:tr h="576064">
                <a:tc>
                  <a:txBody>
                    <a:bodyPr/>
                    <a:lstStyle/>
                    <a:p>
                      <a:r>
                        <a:rPr lang="es-MX" dirty="0" smtClean="0"/>
                        <a:t>COLUMNA: ENFERMEDAD APOFISIARIA, ARTICULACIONES INTERVERTEBRALES, EXPONDILOSIS</a:t>
                      </a:r>
                      <a:endParaRPr lang="en-US" dirty="0"/>
                    </a:p>
                  </a:txBody>
                  <a:tcPr/>
                </a:tc>
              </a:tr>
              <a:tr h="576064">
                <a:tc>
                  <a:txBody>
                    <a:bodyPr/>
                    <a:lstStyle/>
                    <a:p>
                      <a:r>
                        <a:rPr lang="es-MX" dirty="0" smtClean="0"/>
                        <a:t>OTROS SITIOS: OSTEOARTRITIS GENERALIZADA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ESTUDIO DE ARTRITIS</a:t>
            </a:r>
            <a:endParaRPr lang="en-US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sz="quarter" idx="1"/>
          </p:nvPr>
        </p:nvGraphicFramePr>
        <p:xfrm>
          <a:off x="301625" y="1844823"/>
          <a:ext cx="8504238" cy="42484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04238"/>
              </a:tblGrid>
              <a:tr h="436815">
                <a:tc>
                  <a:txBody>
                    <a:bodyPr/>
                    <a:lstStyle/>
                    <a:p>
                      <a:r>
                        <a:rPr lang="es-MX" dirty="0" smtClean="0"/>
                        <a:t>                                                         SECUNDARIA</a:t>
                      </a:r>
                      <a:endParaRPr lang="en-US" dirty="0"/>
                    </a:p>
                  </a:txBody>
                  <a:tcPr/>
                </a:tc>
              </a:tr>
              <a:tr h="436815">
                <a:tc>
                  <a:txBody>
                    <a:bodyPr/>
                    <a:lstStyle/>
                    <a:p>
                      <a:r>
                        <a:rPr lang="es-MX" dirty="0" smtClean="0"/>
                        <a:t>TRAUM ATISMO: AGUDO, CRONICO</a:t>
                      </a:r>
                      <a:endParaRPr lang="en-US" dirty="0"/>
                    </a:p>
                  </a:txBody>
                  <a:tcPr/>
                </a:tc>
              </a:tr>
              <a:tr h="436815">
                <a:tc>
                  <a:txBody>
                    <a:bodyPr/>
                    <a:lstStyle/>
                    <a:p>
                      <a:r>
                        <a:rPr lang="es-MX" dirty="0" smtClean="0"/>
                        <a:t>CONGENITA:</a:t>
                      </a:r>
                      <a:r>
                        <a:rPr lang="es-MX" baseline="0" dirty="0" smtClean="0"/>
                        <a:t> ENFERMEDADES LOCALIZADAS (ENF. PERTHES)</a:t>
                      </a:r>
                      <a:endParaRPr lang="en-US" dirty="0"/>
                    </a:p>
                  </a:txBody>
                  <a:tcPr/>
                </a:tc>
              </a:tr>
              <a:tr h="436815">
                <a:tc>
                  <a:txBody>
                    <a:bodyPr/>
                    <a:lstStyle/>
                    <a:p>
                      <a:r>
                        <a:rPr lang="es-MX" dirty="0" smtClean="0"/>
                        <a:t>FACTORES</a:t>
                      </a:r>
                      <a:r>
                        <a:rPr lang="es-MX" baseline="0" dirty="0" smtClean="0"/>
                        <a:t> MECANICOS</a:t>
                      </a:r>
                      <a:endParaRPr lang="en-US" dirty="0"/>
                    </a:p>
                  </a:txBody>
                  <a:tcPr/>
                </a:tc>
              </a:tr>
              <a:tr h="436815">
                <a:tc>
                  <a:txBody>
                    <a:bodyPr/>
                    <a:lstStyle/>
                    <a:p>
                      <a:r>
                        <a:rPr lang="es-MX" dirty="0" smtClean="0"/>
                        <a:t>DISPLASIA OSEA: DISPLASIA EPIFISIARIA</a:t>
                      </a:r>
                      <a:r>
                        <a:rPr lang="es-MX" baseline="0" dirty="0" smtClean="0"/>
                        <a:t> MULTIPLE, ESPONDILOFISIARIA</a:t>
                      </a:r>
                      <a:endParaRPr lang="en-US" dirty="0"/>
                    </a:p>
                  </a:txBody>
                  <a:tcPr/>
                </a:tc>
              </a:tr>
              <a:tr h="436815">
                <a:tc>
                  <a:txBody>
                    <a:bodyPr/>
                    <a:lstStyle/>
                    <a:p>
                      <a:r>
                        <a:rPr lang="es-MX" dirty="0" smtClean="0"/>
                        <a:t>METABOLICAS:</a:t>
                      </a:r>
                      <a:r>
                        <a:rPr lang="es-MX" baseline="0" dirty="0" smtClean="0"/>
                        <a:t> OCRONOSIS, HEMOCROMATOSIS Y GOTA</a:t>
                      </a:r>
                      <a:endParaRPr lang="en-US" dirty="0"/>
                    </a:p>
                  </a:txBody>
                  <a:tcPr/>
                </a:tc>
              </a:tr>
              <a:tr h="436815">
                <a:tc>
                  <a:txBody>
                    <a:bodyPr/>
                    <a:lstStyle/>
                    <a:p>
                      <a:r>
                        <a:rPr lang="es-MX" dirty="0" smtClean="0"/>
                        <a:t>ENDOCRINAS: ACROMEGALIA, OBESIDAD, DIBETES</a:t>
                      </a:r>
                      <a:r>
                        <a:rPr lang="es-MX" baseline="0" dirty="0" smtClean="0"/>
                        <a:t> MELLITUS</a:t>
                      </a:r>
                      <a:endParaRPr lang="en-US" dirty="0"/>
                    </a:p>
                  </a:txBody>
                  <a:tcPr/>
                </a:tc>
              </a:tr>
              <a:tr h="753955">
                <a:tc>
                  <a:txBody>
                    <a:bodyPr/>
                    <a:lstStyle/>
                    <a:p>
                      <a:r>
                        <a:rPr lang="es-MX" dirty="0" smtClean="0"/>
                        <a:t>ENFERMEDAD ARTICULAR Y</a:t>
                      </a:r>
                      <a:r>
                        <a:rPr lang="es-MX" baseline="0" dirty="0" smtClean="0"/>
                        <a:t> DE OTROS HUESOS: OSTEOCRONOSIS, INFECCION, ARTROPATIA DE CHARCOT, ARTRITIS REUMATOIDE</a:t>
                      </a:r>
                      <a:endParaRPr lang="en-US" dirty="0"/>
                    </a:p>
                  </a:txBody>
                  <a:tcPr/>
                </a:tc>
              </a:tr>
              <a:tr h="436815">
                <a:tc>
                  <a:txBody>
                    <a:bodyPr/>
                    <a:lstStyle/>
                    <a:p>
                      <a:r>
                        <a:rPr lang="es-MX" dirty="0" smtClean="0"/>
                        <a:t>ENFERMEDADES</a:t>
                      </a:r>
                      <a:r>
                        <a:rPr lang="es-MX" baseline="0" dirty="0" smtClean="0"/>
                        <a:t> DE ORIGEN OBSCURO: KASHING-BECK, MSELEENI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ESTUDIO DE ARTRITIS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pPr algn="ctr"/>
            <a:endParaRPr lang="es-MX" b="1" i="1" u="sng" dirty="0" smtClean="0"/>
          </a:p>
          <a:p>
            <a:pPr algn="ctr"/>
            <a:r>
              <a:rPr lang="es-MX" b="1" i="1" u="sng" dirty="0" smtClean="0"/>
              <a:t>CLINICA:</a:t>
            </a:r>
          </a:p>
          <a:p>
            <a:endParaRPr lang="es-MX" b="1" i="1" u="sng" dirty="0" smtClean="0"/>
          </a:p>
          <a:p>
            <a:r>
              <a:rPr lang="es-MX" b="1" dirty="0" smtClean="0"/>
              <a:t>PROGRESION LENTA ( HASTA 10 AÑOS )</a:t>
            </a:r>
          </a:p>
          <a:p>
            <a:r>
              <a:rPr lang="es-MX" b="1" dirty="0" smtClean="0"/>
              <a:t>DOLOR </a:t>
            </a:r>
            <a:r>
              <a:rPr lang="es-MX" dirty="0" smtClean="0"/>
              <a:t>LEVE A MODERADO (SORDO)</a:t>
            </a:r>
            <a:r>
              <a:rPr lang="en-US" dirty="0" smtClean="0"/>
              <a:t> INTENSO LANCINANTE, INTERMITENTE, CONSTANTE E INCAPACITANTE</a:t>
            </a:r>
          </a:p>
          <a:p>
            <a:r>
              <a:rPr lang="es-MX" dirty="0" smtClean="0"/>
              <a:t>SE RELACIONA  CON ACTIVIDAD, SE ALIVIA CON REPOSO Y SE EXACERBA CON ACTIVIDAD Y CARGA </a:t>
            </a:r>
          </a:p>
          <a:p>
            <a:r>
              <a:rPr lang="es-MX" b="1" dirty="0" smtClean="0"/>
              <a:t>LIMITACION</a:t>
            </a:r>
            <a:r>
              <a:rPr lang="es-MX" dirty="0" smtClean="0"/>
              <a:t> AL MOVIMIENTO</a:t>
            </a:r>
          </a:p>
          <a:p>
            <a:r>
              <a:rPr lang="es-MX" b="1" dirty="0" smtClean="0"/>
              <a:t>RIGIDEZ  MATUTINA</a:t>
            </a:r>
            <a:r>
              <a:rPr lang="es-MX" dirty="0" smtClean="0"/>
              <a:t>, CON EMPEORAMIENTO Y PROLONGADA HASTA INCAPACIDAD</a:t>
            </a:r>
          </a:p>
          <a:p>
            <a:r>
              <a:rPr lang="es-MX" b="1" dirty="0" smtClean="0"/>
              <a:t>CREPITACION </a:t>
            </a:r>
            <a:r>
              <a:rPr lang="es-MX" dirty="0" smtClean="0"/>
              <a:t>INDOLORA O DOLOROSA LEVE</a:t>
            </a:r>
          </a:p>
          <a:p>
            <a:r>
              <a:rPr lang="es-MX" b="1" dirty="0" smtClean="0"/>
              <a:t>CONTRACTURAS</a:t>
            </a:r>
            <a:r>
              <a:rPr lang="es-MX" dirty="0" smtClean="0"/>
              <a:t> ARTICULARES</a:t>
            </a:r>
          </a:p>
          <a:p>
            <a:r>
              <a:rPr lang="es-MX" b="1" dirty="0" smtClean="0"/>
              <a:t>DERRAME</a:t>
            </a:r>
            <a:r>
              <a:rPr lang="es-MX" dirty="0" smtClean="0"/>
              <a:t> ARTICULAR</a:t>
            </a:r>
          </a:p>
          <a:p>
            <a:r>
              <a:rPr lang="es-MX" b="1" dirty="0" smtClean="0"/>
              <a:t>FORMACION DE OSTEOFITOS</a:t>
            </a:r>
          </a:p>
          <a:p>
            <a:r>
              <a:rPr lang="es-MX" dirty="0" smtClean="0"/>
              <a:t>NODULOS DE HEBERDEN(66%). DESVIACION LATERAL Y FLEXION DISTAL.  N ODULOS DE BOUCHARD (43%-MUJERES)  10:1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ESTUDIO DE ARTRITIS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301752" y="1593304"/>
            <a:ext cx="8503920" cy="4572000"/>
          </a:xfrm>
        </p:spPr>
        <p:txBody>
          <a:bodyPr>
            <a:normAutofit fontScale="85000" lnSpcReduction="20000"/>
          </a:bodyPr>
          <a:lstStyle/>
          <a:p>
            <a:pPr algn="ctr"/>
            <a:endParaRPr lang="es-MX" b="1" i="1" u="sng" dirty="0" smtClean="0"/>
          </a:p>
          <a:p>
            <a:pPr algn="ctr"/>
            <a:r>
              <a:rPr lang="es-MX" b="1" i="1" u="sng" dirty="0" smtClean="0"/>
              <a:t>DIAGNOSTICO: </a:t>
            </a:r>
          </a:p>
          <a:p>
            <a:pPr>
              <a:buNone/>
            </a:pPr>
            <a:r>
              <a:rPr lang="es-MX" b="1" i="1" u="sng" dirty="0" smtClean="0"/>
              <a:t>   ( AMERICAN   COLLEGE   OF REUMATHOLOGY)</a:t>
            </a:r>
          </a:p>
          <a:p>
            <a:endParaRPr lang="es-MX" dirty="0" smtClean="0"/>
          </a:p>
          <a:p>
            <a:r>
              <a:rPr lang="es-MX" dirty="0" smtClean="0"/>
              <a:t>CLASIFICACION.-</a:t>
            </a:r>
          </a:p>
          <a:p>
            <a:endParaRPr lang="es-MX" dirty="0" smtClean="0"/>
          </a:p>
          <a:p>
            <a:r>
              <a:rPr lang="es-MX" dirty="0" smtClean="0"/>
              <a:t>TRADICIONAL                        ARBORIZADA.</a:t>
            </a:r>
          </a:p>
          <a:p>
            <a:endParaRPr lang="es-MX" dirty="0" smtClean="0"/>
          </a:p>
          <a:p>
            <a:endParaRPr lang="es-MX" dirty="0" smtClean="0"/>
          </a:p>
          <a:p>
            <a:r>
              <a:rPr lang="es-MX" dirty="0" smtClean="0"/>
              <a:t>CADERA                                    C A D E R A</a:t>
            </a:r>
          </a:p>
          <a:p>
            <a:r>
              <a:rPr lang="es-MX" dirty="0" smtClean="0"/>
              <a:t>RODILLA                                   R O D I L </a:t>
            </a:r>
            <a:r>
              <a:rPr lang="es-MX" dirty="0" err="1" smtClean="0"/>
              <a:t>L</a:t>
            </a:r>
            <a:r>
              <a:rPr lang="es-MX" dirty="0" smtClean="0"/>
              <a:t> A</a:t>
            </a:r>
          </a:p>
          <a:p>
            <a:r>
              <a:rPr lang="es-MX" dirty="0" smtClean="0"/>
              <a:t>MANO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ESTUDIO DE ARTRITIS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MX" sz="2600" i="1" u="sng" dirty="0" smtClean="0"/>
              <a:t>CRITERIOS DE LA CLASIFICACION TRADICIONAL</a:t>
            </a:r>
          </a:p>
          <a:p>
            <a:endParaRPr lang="es-MX" sz="2600" i="1" u="sng" dirty="0" smtClean="0"/>
          </a:p>
          <a:p>
            <a:r>
              <a:rPr lang="es-MX" sz="2600" b="1" i="1" u="sng" dirty="0" smtClean="0"/>
              <a:t>CADERA</a:t>
            </a:r>
          </a:p>
          <a:p>
            <a:endParaRPr lang="es-MX" sz="2600" i="1" u="sng" dirty="0" smtClean="0"/>
          </a:p>
          <a:p>
            <a:r>
              <a:rPr lang="es-MX" dirty="0" smtClean="0"/>
              <a:t>   DOLOR EN CADERA  + 2 DE LOS SIGUIENTES          CRITERIOS:</a:t>
            </a:r>
          </a:p>
          <a:p>
            <a:r>
              <a:rPr lang="es-MX" dirty="0" smtClean="0"/>
              <a:t>   VSG &lt; 20 MM/HORA</a:t>
            </a:r>
          </a:p>
          <a:p>
            <a:r>
              <a:rPr lang="es-MX" dirty="0" smtClean="0"/>
              <a:t>   HALLAZGOS RADIOGRAFICO DE OSTEOFITOS FEMORALES O ACETABULARES</a:t>
            </a:r>
          </a:p>
          <a:p>
            <a:r>
              <a:rPr lang="es-MX" dirty="0" smtClean="0"/>
              <a:t>   HALLAZGOS RADIOGRAFICO DE ESTRECHAMIENTO DEL ESPACIO ARTICULAR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ESTUDIO DE ARTRITIS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MX" i="1" u="sng" dirty="0" smtClean="0"/>
              <a:t>CRITERIOS DE LA CLASIFICACION TRADICIONAL</a:t>
            </a:r>
          </a:p>
          <a:p>
            <a:endParaRPr lang="es-MX" dirty="0" smtClean="0"/>
          </a:p>
          <a:p>
            <a:r>
              <a:rPr lang="es-MX" b="1" dirty="0" smtClean="0"/>
              <a:t>RODILLA:</a:t>
            </a:r>
          </a:p>
          <a:p>
            <a:r>
              <a:rPr lang="es-MX" b="1" dirty="0" smtClean="0"/>
              <a:t>      </a:t>
            </a:r>
          </a:p>
          <a:p>
            <a:r>
              <a:rPr lang="es-MX" dirty="0" smtClean="0"/>
              <a:t>DOLOR EN LA RODILLA,                                    EVIDENCIA RADIOLOGICA DE OSTEOFITOS  Y                                  AL MENOS UNO DE LOS SIGUIENTES CRITERIOS:</a:t>
            </a:r>
          </a:p>
          <a:p>
            <a:endParaRPr lang="es-MX" dirty="0" smtClean="0"/>
          </a:p>
          <a:p>
            <a:r>
              <a:rPr lang="es-MX" dirty="0" smtClean="0"/>
              <a:t>EDAD MAYOR DE 50 AÑOS</a:t>
            </a:r>
          </a:p>
          <a:p>
            <a:r>
              <a:rPr lang="es-MX" dirty="0" smtClean="0"/>
              <a:t>RIGIDEZ MATUTINA DE MAS DE 30 MIN. DE DURACION</a:t>
            </a:r>
          </a:p>
          <a:p>
            <a:r>
              <a:rPr lang="es-MX" dirty="0" smtClean="0"/>
              <a:t>CREPITACION A LA MOVILIZACION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ESTUDIO DE ARTRITIS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s-MX" b="1" i="1" u="sng" dirty="0" smtClean="0"/>
              <a:t>CRITERIOS DE LA CLASIFICACION TRADICIONAL</a:t>
            </a:r>
          </a:p>
          <a:p>
            <a:pPr>
              <a:buNone/>
            </a:pPr>
            <a:endParaRPr lang="es-MX" dirty="0" smtClean="0"/>
          </a:p>
          <a:p>
            <a:r>
              <a:rPr lang="es-MX" b="1" i="1" u="sng" dirty="0" smtClean="0"/>
              <a:t>MANO</a:t>
            </a:r>
          </a:p>
          <a:p>
            <a:endParaRPr lang="es-MX" b="1" i="1" u="sng" dirty="0" smtClean="0"/>
          </a:p>
          <a:p>
            <a:r>
              <a:rPr lang="es-MX" dirty="0" smtClean="0"/>
              <a:t>DOLOR EN LA MANO O RIGIDEZ </a:t>
            </a:r>
            <a:r>
              <a:rPr lang="es-MX" b="1" u="sng" dirty="0" smtClean="0"/>
              <a:t> MAS </a:t>
            </a:r>
            <a:r>
              <a:rPr lang="es-MX" dirty="0" smtClean="0"/>
              <a:t>AUMENTO DE VOLUMEN DE DOS O MAS DE 10 ARTICULACIONES SELECCIONADAS   (SEGUNDA Y TERCERA  ARTICULACION INTERFALANGICA DISTAL,         SEGUNDA Y TERCERA ARTICUALCION INTERFALANGICA PROXIMAL Y LA PRIMERA ARTICULACION  CARPOMETACARPAL DE AMBAS MANOS), </a:t>
            </a:r>
            <a:r>
              <a:rPr lang="es-MX" b="1" u="sng" dirty="0" smtClean="0"/>
              <a:t>MAS: </a:t>
            </a:r>
            <a:r>
              <a:rPr lang="es-MX" dirty="0" smtClean="0"/>
              <a:t>MENOS DE TRES ARTICULACIONES METACARPOFALANGICAS HINCHADAS,+ AUMENTO DE VOLUMEN DE DOS O MAS ARTICULACIONES INTERFALANGICAS DISTALES</a:t>
            </a:r>
          </a:p>
          <a:p>
            <a:endParaRPr lang="es-MX" dirty="0" smtClean="0"/>
          </a:p>
          <a:p>
            <a:r>
              <a:rPr lang="es-MX" dirty="0" smtClean="0"/>
              <a:t>DEFORMIDAD DE DOS O MAS DE 10 ARTICULACIONES SELECCIONADAS (LAS MISMAS MENCIONADAS ANTERIORMENTE)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ESTUDIO DE ARTRITIS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323528" y="1412776"/>
            <a:ext cx="8503920" cy="4572000"/>
          </a:xfrm>
        </p:spPr>
        <p:txBody>
          <a:bodyPr>
            <a:normAutofit fontScale="92500" lnSpcReduction="10000"/>
          </a:bodyPr>
          <a:lstStyle/>
          <a:p>
            <a:r>
              <a:rPr lang="es-MX" i="1" u="sng" dirty="0" smtClean="0"/>
              <a:t>CRITERIOS DE LA CLASIFICACION ARBORIZADA</a:t>
            </a:r>
          </a:p>
          <a:p>
            <a:endParaRPr lang="es-MX" dirty="0" smtClean="0"/>
          </a:p>
          <a:p>
            <a:r>
              <a:rPr lang="es-MX" b="1" i="1" u="sng" dirty="0" smtClean="0"/>
              <a:t>CADERA:</a:t>
            </a:r>
          </a:p>
          <a:p>
            <a:endParaRPr lang="es-MX" b="1" i="1" u="sng" dirty="0" smtClean="0"/>
          </a:p>
          <a:p>
            <a:r>
              <a:rPr lang="es-MX" dirty="0" smtClean="0"/>
              <a:t>1. DOLOR EN LA CADERA Y EVIDENCIA RADIOGRAFICA DE OSTEOFITOS FEMORALES O ACETABULARES</a:t>
            </a:r>
          </a:p>
          <a:p>
            <a:r>
              <a:rPr lang="es-MX" dirty="0" smtClean="0"/>
              <a:t>2. DOLOR EN LA CADERA, EVIDENCIA  RADIGRAFICA DE ESTRECHAMIENTO DEL ESPACIO ARTICULAR Y  VELOCIDAD DE  ERITROSEDIMENTACION &lt; 20 MM/H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ESTUDIO DE ARTRITIS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s-MX" i="1" u="sng" dirty="0" smtClean="0"/>
              <a:t>CRITERIOS DE LA CLASIFICACION ARBORIZADA</a:t>
            </a:r>
          </a:p>
          <a:p>
            <a:endParaRPr lang="es-MX" dirty="0" smtClean="0"/>
          </a:p>
          <a:p>
            <a:r>
              <a:rPr lang="es-MX" b="1" i="1" u="sng" dirty="0" smtClean="0"/>
              <a:t>RODILLA</a:t>
            </a:r>
          </a:p>
          <a:p>
            <a:endParaRPr lang="es-MX" b="1" i="1" u="sng" dirty="0" smtClean="0"/>
          </a:p>
          <a:p>
            <a:r>
              <a:rPr lang="es-MX" dirty="0" smtClean="0"/>
              <a:t>1. DOLOR EN LA RODILLA Y EVIDENCIA RADIOLOGICA DE OSTEOFITOS</a:t>
            </a:r>
          </a:p>
          <a:p>
            <a:r>
              <a:rPr lang="es-MX" dirty="0" smtClean="0"/>
              <a:t>2. DOLOR EN LA RODILLA, EDAD MAYOR DE 40 AÑOS, RIGIDEZ MATUTINA DE MAS DE 30 MIN. DE DURACION Y CREPITACION A LA MOVILIZACION.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ESTUDIO DE ARTRITIS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 algn="ctr"/>
            <a:r>
              <a:rPr lang="es-MX" b="1" i="1" u="sng" dirty="0" smtClean="0"/>
              <a:t>DIAGNOSTICO:</a:t>
            </a:r>
          </a:p>
          <a:p>
            <a:pPr algn="ctr"/>
            <a:endParaRPr lang="es-MX" b="1" i="1" u="sng" dirty="0" smtClean="0"/>
          </a:p>
          <a:p>
            <a:r>
              <a:rPr lang="es-MX" dirty="0" smtClean="0"/>
              <a:t>LA PROFUNDIDAD DEL ESTUDIO DIAGNOSTICO DEL PACIENTE CON OSTEOARTRITIS DEPENDE DE VARIOS FACTORES.-</a:t>
            </a:r>
          </a:p>
          <a:p>
            <a:endParaRPr lang="es-MX" dirty="0" smtClean="0"/>
          </a:p>
          <a:p>
            <a:r>
              <a:rPr lang="es-MX" b="1" dirty="0" smtClean="0"/>
              <a:t>NUMERO DE ARTICULACIONES AFECTADAS</a:t>
            </a:r>
          </a:p>
          <a:p>
            <a:r>
              <a:rPr lang="es-MX" b="1" dirty="0" smtClean="0"/>
              <a:t>CLARIDAD EN LOS DATOS CLINICOS</a:t>
            </a:r>
          </a:p>
          <a:p>
            <a:r>
              <a:rPr lang="es-MX" b="1" dirty="0" smtClean="0"/>
              <a:t>EDAD DEL PACIENTE</a:t>
            </a:r>
          </a:p>
          <a:p>
            <a:r>
              <a:rPr lang="es-MX" b="1" dirty="0" smtClean="0"/>
              <a:t>SOSPECHA DE FRACTURAS</a:t>
            </a:r>
          </a:p>
          <a:p>
            <a:r>
              <a:rPr lang="es-MX" b="1" dirty="0" smtClean="0"/>
              <a:t>INFECCIONES ARTICULARES</a:t>
            </a:r>
          </a:p>
          <a:p>
            <a:endParaRPr lang="es-MX" dirty="0" smtClean="0"/>
          </a:p>
          <a:p>
            <a:endParaRPr lang="es-MX" dirty="0" smtClean="0"/>
          </a:p>
          <a:p>
            <a:r>
              <a:rPr lang="es-MX" dirty="0" smtClean="0"/>
              <a:t>LOS ESTUDIOS DE LABORATORIO, POR LO GENERAL </a:t>
            </a:r>
            <a:r>
              <a:rPr lang="es-MX" b="1" u="sng" dirty="0" smtClean="0"/>
              <a:t>NO</a:t>
            </a:r>
            <a:r>
              <a:rPr lang="es-MX" dirty="0" smtClean="0"/>
              <a:t> SON UTILES, EXCEPTO PARA APOYAR EL DIAGNOSTICO DE OTRAS ENFERMEDADES QUE CAUSEN OSTEOARTRITIS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s-MX" sz="3200" dirty="0" smtClean="0"/>
              <a:t>DR. DANIEL PEREZ CALDERON</a:t>
            </a:r>
          </a:p>
          <a:p>
            <a:r>
              <a:rPr lang="es-MX" sz="3200" dirty="0" smtClean="0"/>
              <a:t>MEDICINA INTERNA</a:t>
            </a:r>
            <a:endParaRPr lang="en-US" sz="3200" dirty="0"/>
          </a:p>
        </p:txBody>
      </p:sp>
      <p:sp>
        <p:nvSpPr>
          <p:cNvPr id="5" name="4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 smtClean="0"/>
              <a:t>ESTUDIO DE ARTRITIS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ESTUDIO DE ARTRITIS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MX" b="1" i="1" u="sng" dirty="0" smtClean="0"/>
              <a:t>DIAGNOSTICO RADIOGRAFICO:</a:t>
            </a:r>
          </a:p>
          <a:p>
            <a:endParaRPr lang="es-MX" dirty="0" smtClean="0"/>
          </a:p>
          <a:p>
            <a:endParaRPr lang="es-MX" dirty="0" smtClean="0"/>
          </a:p>
          <a:p>
            <a:r>
              <a:rPr lang="es-MX" dirty="0" smtClean="0"/>
              <a:t>ESTRECHAMIENTO DEL ESPACIO ARTICULAR</a:t>
            </a:r>
          </a:p>
          <a:p>
            <a:r>
              <a:rPr lang="es-MX" dirty="0" smtClean="0"/>
              <a:t>ESCLEROSIS SUBCONDRAL</a:t>
            </a:r>
          </a:p>
          <a:p>
            <a:r>
              <a:rPr lang="es-MX" dirty="0" smtClean="0"/>
              <a:t>OSTEOFITOS </a:t>
            </a:r>
          </a:p>
          <a:p>
            <a:r>
              <a:rPr lang="es-MX" dirty="0" smtClean="0"/>
              <a:t>QUISTES SUBCONDRALES</a:t>
            </a:r>
          </a:p>
          <a:p>
            <a:r>
              <a:rPr lang="es-MX" dirty="0" smtClean="0"/>
              <a:t>CUERPOS OSEOS INTRA-ARTICULARES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ESTUDIO DE ARTRITIS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algn="ctr"/>
            <a:r>
              <a:rPr lang="es-MX" b="1" i="1" u="sng" dirty="0" smtClean="0"/>
              <a:t>ARTROSCOPIA:</a:t>
            </a:r>
          </a:p>
          <a:p>
            <a:endParaRPr lang="es-MX" dirty="0" smtClean="0"/>
          </a:p>
          <a:p>
            <a:r>
              <a:rPr lang="es-MX" dirty="0" smtClean="0"/>
              <a:t>SE INDICA EN EDEMA E INFLAMACION CON DOLOR EN RX NORMAL</a:t>
            </a:r>
            <a:r>
              <a:rPr lang="en-US" dirty="0" smtClean="0"/>
              <a:t> Y LIQUIDO NO INFLAMATORIO</a:t>
            </a:r>
          </a:p>
          <a:p>
            <a:r>
              <a:rPr lang="es-MX" dirty="0" smtClean="0"/>
              <a:t>DATOS CLINICOS  Y RADIOLOGICOD DE OSTEOARTRITIS PERO CON DOLOR FUERA DE PROPORCION Y FALTA DE RESPUESTA AL TX CONVENCIONAL</a:t>
            </a:r>
          </a:p>
          <a:p>
            <a:r>
              <a:rPr lang="es-MX" dirty="0" smtClean="0"/>
              <a:t>TRASTORNO CRONICO CON PROFUNDO EMPEORAMIENTO DE LOS SINTOMAS</a:t>
            </a:r>
          </a:p>
          <a:p>
            <a:r>
              <a:rPr lang="es-MX" dirty="0" smtClean="0"/>
              <a:t>OSTEOARTRITIS CON PREDOMINIO DE SINTOMAS MECANICOS</a:t>
            </a:r>
          </a:p>
          <a:p>
            <a:r>
              <a:rPr lang="es-MX" dirty="0" smtClean="0"/>
              <a:t>OSTEOARTRITIS CON LIQUIDO SINOVIAL ANORMAL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ESTUDIO DE ARTRITIS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algn="ctr"/>
            <a:r>
              <a:rPr lang="es-MX" b="1" i="1" u="sng" dirty="0" smtClean="0"/>
              <a:t>TRATAMIENTO:</a:t>
            </a:r>
          </a:p>
          <a:p>
            <a:pPr algn="ctr"/>
            <a:endParaRPr lang="es-MX" b="1" i="1" u="sng" dirty="0" smtClean="0"/>
          </a:p>
          <a:p>
            <a:r>
              <a:rPr lang="es-MX" dirty="0" smtClean="0"/>
              <a:t>EL TX NO FARMACOLOGICO INCLUYE ASPECTOS EDUCATIVOS</a:t>
            </a:r>
          </a:p>
          <a:p>
            <a:r>
              <a:rPr lang="es-MX" dirty="0" smtClean="0"/>
              <a:t>ASISTENCIA TELEFONICA</a:t>
            </a:r>
          </a:p>
          <a:p>
            <a:r>
              <a:rPr lang="es-MX" dirty="0" smtClean="0"/>
              <a:t>EJERCICIO</a:t>
            </a:r>
          </a:p>
          <a:p>
            <a:r>
              <a:rPr lang="es-MX" dirty="0" smtClean="0"/>
              <a:t>BAJA  DE PESO</a:t>
            </a:r>
          </a:p>
          <a:p>
            <a:r>
              <a:rPr lang="es-MX" dirty="0" smtClean="0"/>
              <a:t>CALOR LOCAL</a:t>
            </a:r>
          </a:p>
          <a:p>
            <a:r>
              <a:rPr lang="es-MX" dirty="0" smtClean="0"/>
              <a:t>REPOSO ARTICULAR</a:t>
            </a:r>
          </a:p>
          <a:p>
            <a:r>
              <a:rPr lang="es-MX" dirty="0" smtClean="0"/>
              <a:t>REHABILITACION MUSCULAR PROXIMAL Y DISTAL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ESTUDIO DE ARTRITIS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algn="ctr"/>
            <a:r>
              <a:rPr lang="es-MX" b="1" i="1" u="sng" dirty="0" smtClean="0"/>
              <a:t>TRATAMIENTO:</a:t>
            </a:r>
          </a:p>
          <a:p>
            <a:endParaRPr lang="es-MX" dirty="0" smtClean="0"/>
          </a:p>
          <a:p>
            <a:r>
              <a:rPr lang="es-MX" dirty="0" smtClean="0"/>
              <a:t>FARMACOLOGICO SOLO ANALGESICOS TIPO PARACETAMOL Y OPIACEOS</a:t>
            </a:r>
          </a:p>
          <a:p>
            <a:r>
              <a:rPr lang="es-MX" dirty="0" smtClean="0"/>
              <a:t>EN GENERAL   AINE  SELECTIVOS COX2  TOMANDO EN CUENTA EFECTOS SECUNDARIOS GASTROINTESTINALES, HEPATICOS Y RENALES ASI COMO CARDIOTOXICIDAD SECUNDARIA AL USO CRONICO</a:t>
            </a:r>
          </a:p>
          <a:p>
            <a:r>
              <a:rPr lang="es-MX" b="1" u="sng" dirty="0" smtClean="0"/>
              <a:t>NOOOO </a:t>
            </a:r>
            <a:r>
              <a:rPr lang="es-MX" dirty="0" smtClean="0"/>
              <a:t>  CORTICOESTEROIDES (DEGENERACION CARTILAGO)</a:t>
            </a:r>
          </a:p>
          <a:p>
            <a:r>
              <a:rPr lang="es-MX" dirty="0" smtClean="0"/>
              <a:t>USO DE CAPSAICINA EN CREMA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ESTUDIO DE ARTRITIS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algn="ctr"/>
            <a:r>
              <a:rPr lang="es-MX" b="1" i="1" u="sng" dirty="0" smtClean="0"/>
              <a:t>TRATAMIENTO:</a:t>
            </a:r>
          </a:p>
          <a:p>
            <a:pPr algn="ctr"/>
            <a:endParaRPr lang="es-MX" b="1" i="1" u="sng" dirty="0" smtClean="0"/>
          </a:p>
          <a:p>
            <a:r>
              <a:rPr lang="es-MX" dirty="0" smtClean="0"/>
              <a:t>EL USO DE HIALURONATO                                                       (ACIDO GLUCURONICO+N ACETIL GLUCOSAMINA) ES LIBERADO POR SINOVIOCITOS ESPECIALIZADOS            CONDROBLASTOS         Y FIBROBLASTOS </a:t>
            </a:r>
          </a:p>
          <a:p>
            <a:r>
              <a:rPr lang="es-MX" dirty="0" smtClean="0"/>
              <a:t>CON RESTABLECIMIENTO DE LAS PROPIEDADES ELASTICAS     Y      VISCOCIDAD DEL LIQUIDO SINOVIAL,           TIENE EFECTOS    ANTI- INFLAMATORIOS    Y    ANTINOSICEPTIVOS NORMALIZANDO   LA SINTESIS DE HIALURONATO   </a:t>
            </a:r>
          </a:p>
          <a:p>
            <a:r>
              <a:rPr lang="es-MX" dirty="0" smtClean="0"/>
              <a:t>DISMINUYE      CELULAS INFLAMATORIAS Y PROSTAGLANDINAS E2      Y     BRADICININA REDUCIENDO LA DEGRADACION DEL CARTILAGO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ESTUDIO DE ARTRITIS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algn="ctr"/>
            <a:r>
              <a:rPr lang="es-MX" b="1" i="1" u="sng" dirty="0" smtClean="0"/>
              <a:t>TRATAMIENTO  QUIRURGICO:</a:t>
            </a:r>
          </a:p>
          <a:p>
            <a:endParaRPr lang="es-MX" dirty="0" smtClean="0"/>
          </a:p>
          <a:p>
            <a:r>
              <a:rPr lang="es-MX" dirty="0" smtClean="0"/>
              <a:t>EN OSTEOARTRITIS  INCAPACITANTE </a:t>
            </a:r>
          </a:p>
          <a:p>
            <a:r>
              <a:rPr lang="es-MX" dirty="0" smtClean="0"/>
              <a:t>REEMPLAZO ARTICULAR DE CADERA Y RODILLA</a:t>
            </a:r>
          </a:p>
          <a:p>
            <a:r>
              <a:rPr lang="es-MX" dirty="0" smtClean="0"/>
              <a:t>ARTICULACION ARTIFICIALES TIENEN VIDA FUNCIONAL LIMITADA ( 10 A 1	5 AÑOS)</a:t>
            </a:r>
          </a:p>
          <a:p>
            <a:r>
              <a:rPr lang="es-MX" dirty="0" smtClean="0"/>
              <a:t>ARTROSCOPIA  CON DESBRIDAMIENTO DEL CARTILAGO Y LAVADO DEL ESPACIO ARTICULAR</a:t>
            </a:r>
          </a:p>
          <a:p>
            <a:r>
              <a:rPr lang="es-MX" dirty="0" smtClean="0"/>
              <a:t>OSTEOTOMIA  EN PIERNAS   ES  UTIL PARA RE-ORIENTAR LA TENSION DE LAS ARTICULACIONES (BIOMECANICA)</a:t>
            </a:r>
          </a:p>
          <a:p>
            <a:r>
              <a:rPr lang="es-MX" dirty="0" smtClean="0"/>
              <a:t>ARTRODESIS ES EFICAZ PARA QUITAR DOLOR PERO  PROVOCA DETERIORO  FUNCIONAL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MX" sz="2800" dirty="0" smtClean="0"/>
              <a:t>ESTUDIO DE ARTRITIS</a:t>
            </a:r>
            <a:br>
              <a:rPr lang="es-MX" sz="2800" dirty="0" smtClean="0"/>
            </a:br>
            <a:r>
              <a:rPr lang="es-MX" sz="2800" dirty="0" smtClean="0"/>
              <a:t>TRATAMIENTO DE OA DE CADERA ACR</a:t>
            </a:r>
            <a:endParaRPr lang="en-US" sz="2800" dirty="0"/>
          </a:p>
        </p:txBody>
      </p:sp>
      <p:sp>
        <p:nvSpPr>
          <p:cNvPr id="5" name="4 CuadroTexto"/>
          <p:cNvSpPr txBox="1"/>
          <p:nvPr/>
        </p:nvSpPr>
        <p:spPr>
          <a:xfrm>
            <a:off x="323528" y="1412776"/>
            <a:ext cx="31662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MANIFESTACIONES DE OA</a:t>
            </a:r>
          </a:p>
          <a:p>
            <a:pPr algn="ctr"/>
            <a:r>
              <a:rPr lang="es-MX" dirty="0" smtClean="0"/>
              <a:t> DE LA CADERA</a:t>
            </a:r>
            <a:endParaRPr lang="en-US" dirty="0"/>
          </a:p>
        </p:txBody>
      </p:sp>
      <p:sp>
        <p:nvSpPr>
          <p:cNvPr id="7" name="6 CuadroTexto"/>
          <p:cNvSpPr txBox="1"/>
          <p:nvPr/>
        </p:nvSpPr>
        <p:spPr>
          <a:xfrm>
            <a:off x="267189" y="3212976"/>
            <a:ext cx="88768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MEDIDAS NO FARMACOLOGICAS </a:t>
            </a:r>
          </a:p>
          <a:p>
            <a:r>
              <a:rPr lang="es-MX" dirty="0" smtClean="0"/>
              <a:t>Y ACETAMINOFEN(1GR C/6HRS</a:t>
            </a:r>
            <a:endParaRPr lang="en-US" dirty="0"/>
          </a:p>
        </p:txBody>
      </p:sp>
      <p:sp>
        <p:nvSpPr>
          <p:cNvPr id="8" name="7 CuadroTexto"/>
          <p:cNvSpPr txBox="1"/>
          <p:nvPr/>
        </p:nvSpPr>
        <p:spPr>
          <a:xfrm flipH="1">
            <a:off x="323528" y="5013176"/>
            <a:ext cx="275598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USO DE OTROS AINE IBUPROFENO</a:t>
            </a:r>
          </a:p>
          <a:p>
            <a:r>
              <a:rPr lang="es-MX" dirty="0" smtClean="0"/>
              <a:t>SALICILATOS NO ACETILADOS</a:t>
            </a:r>
            <a:endParaRPr lang="en-US" dirty="0"/>
          </a:p>
        </p:txBody>
      </p:sp>
      <p:sp>
        <p:nvSpPr>
          <p:cNvPr id="9" name="8 CuadroTexto"/>
          <p:cNvSpPr txBox="1"/>
          <p:nvPr/>
        </p:nvSpPr>
        <p:spPr>
          <a:xfrm flipH="1">
            <a:off x="3491880" y="5445224"/>
            <a:ext cx="40480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AINE + MISOPROSTOL</a:t>
            </a:r>
          </a:p>
          <a:p>
            <a:r>
              <a:rPr lang="es-MX" dirty="0" smtClean="0"/>
              <a:t> CON EAP Y STDA</a:t>
            </a:r>
            <a:endParaRPr lang="en-US" dirty="0"/>
          </a:p>
        </p:txBody>
      </p:sp>
      <p:sp>
        <p:nvSpPr>
          <p:cNvPr id="10" name="9 CuadroTexto"/>
          <p:cNvSpPr txBox="1"/>
          <p:nvPr/>
        </p:nvSpPr>
        <p:spPr>
          <a:xfrm>
            <a:off x="5975648" y="3789040"/>
            <a:ext cx="316835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CONSIDERAR VALORACION ORTOPEDICA</a:t>
            </a:r>
          </a:p>
          <a:p>
            <a:r>
              <a:rPr lang="es-MX" dirty="0" smtClean="0"/>
              <a:t>OSTEOTOMIA ARTROPLASTIA TOTAL</a:t>
            </a:r>
            <a:endParaRPr lang="en-US" dirty="0"/>
          </a:p>
        </p:txBody>
      </p:sp>
      <p:sp>
        <p:nvSpPr>
          <p:cNvPr id="13" name="12 Flecha abajo"/>
          <p:cNvSpPr/>
          <p:nvPr/>
        </p:nvSpPr>
        <p:spPr>
          <a:xfrm>
            <a:off x="1619672" y="2060848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15 Flecha abajo"/>
          <p:cNvSpPr/>
          <p:nvPr/>
        </p:nvSpPr>
        <p:spPr>
          <a:xfrm>
            <a:off x="1619672" y="4005064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16 Flecha derecha"/>
          <p:cNvSpPr/>
          <p:nvPr/>
        </p:nvSpPr>
        <p:spPr>
          <a:xfrm>
            <a:off x="2411760" y="5445224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13 Flecha doblada hacia arriba"/>
          <p:cNvSpPr/>
          <p:nvPr/>
        </p:nvSpPr>
        <p:spPr>
          <a:xfrm>
            <a:off x="6660232" y="5229200"/>
            <a:ext cx="850392" cy="731520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ESTUDIO DE ARTRITIS</a:t>
            </a:r>
            <a:endParaRPr lang="en-US" dirty="0"/>
          </a:p>
        </p:txBody>
      </p:sp>
      <p:graphicFrame>
        <p:nvGraphicFramePr>
          <p:cNvPr id="6" name="5 Marcador de contenido"/>
          <p:cNvGraphicFramePr>
            <a:graphicFrameLocks noGrp="1"/>
          </p:cNvGraphicFramePr>
          <p:nvPr>
            <p:ph sz="quarter" idx="1"/>
          </p:nvPr>
        </p:nvGraphicFramePr>
        <p:xfrm>
          <a:off x="301625" y="1844823"/>
          <a:ext cx="8504238" cy="4297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04238"/>
              </a:tblGrid>
              <a:tr h="343560"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800" b="1" i="0" u="none" strike="noStrike" kern="1200" dirty="0">
                          <a:solidFill>
                            <a:schemeClr val="lt1"/>
                          </a:solidFill>
                          <a:latin typeface="Georgia"/>
                        </a:rPr>
                        <a:t>TRATAMIENTO DE OSTEOARTRITIS DE RODILLA  ACR</a:t>
                      </a:r>
                    </a:p>
                  </a:txBody>
                  <a:tcPr/>
                </a:tc>
              </a:tr>
              <a:tr h="343560"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800" b="0" i="0" u="none" strike="noStrike" kern="1200" dirty="0">
                          <a:solidFill>
                            <a:schemeClr val="dk1"/>
                          </a:solidFill>
                          <a:latin typeface="Georgia"/>
                        </a:rPr>
                        <a:t>MANIFESTACIONES</a:t>
                      </a:r>
                      <a:r>
                        <a:rPr lang="es-MX" sz="1800" b="0" i="0" u="none" strike="noStrike" kern="1200" baseline="0" dirty="0">
                          <a:solidFill>
                            <a:schemeClr val="dk1"/>
                          </a:solidFill>
                          <a:latin typeface="Georgia"/>
                        </a:rPr>
                        <a:t> DE </a:t>
                      </a:r>
                      <a:r>
                        <a:rPr lang="es-MX" sz="1800" b="0" i="0" u="none" strike="noStrike" kern="1200" baseline="0" dirty="0" smtClean="0">
                          <a:solidFill>
                            <a:schemeClr val="dk1"/>
                          </a:solidFill>
                          <a:latin typeface="Georgia"/>
                        </a:rPr>
                        <a:t>OSTEOARTRITIS </a:t>
                      </a:r>
                      <a:r>
                        <a:rPr lang="es-MX" sz="1800" b="0" i="0" u="none" strike="noStrike" kern="1200" baseline="0" dirty="0">
                          <a:solidFill>
                            <a:schemeClr val="dk1"/>
                          </a:solidFill>
                          <a:latin typeface="Georgia"/>
                        </a:rPr>
                        <a:t>DE RODILLA</a:t>
                      </a:r>
                      <a:endParaRPr lang="es-MX" sz="1800" b="0" i="0" u="none" strike="noStrike" kern="1200" dirty="0">
                        <a:solidFill>
                          <a:schemeClr val="dk1"/>
                        </a:solidFill>
                        <a:latin typeface="Georgia"/>
                      </a:endParaRPr>
                    </a:p>
                  </a:txBody>
                  <a:tcPr/>
                </a:tc>
              </a:tr>
              <a:tr h="343560"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800" b="0" i="0" u="none" strike="noStrike" kern="1200">
                          <a:solidFill>
                            <a:schemeClr val="dk1"/>
                          </a:solidFill>
                          <a:latin typeface="Georgia"/>
                        </a:rPr>
                        <a:t>MEDIDAS NO FARMACOLOGICAS</a:t>
                      </a:r>
                    </a:p>
                  </a:txBody>
                  <a:tcPr/>
                </a:tc>
              </a:tr>
              <a:tr h="592993"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800" b="0" i="0" u="none" strike="noStrike" kern="1200" dirty="0">
                          <a:solidFill>
                            <a:schemeClr val="dk1"/>
                          </a:solidFill>
                          <a:latin typeface="Georgia"/>
                        </a:rPr>
                        <a:t>ACETAMINOFEN (1GR /6HRS) PARA CONTROL DEL DOLOR</a:t>
                      </a:r>
                      <a:endParaRPr lang="es-ES" sz="1800" b="0" i="0" u="none" strike="noStrike" dirty="0"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800" b="0" i="0" u="none" strike="noStrike" kern="1200" dirty="0">
                          <a:solidFill>
                            <a:schemeClr val="dk1"/>
                          </a:solidFill>
                          <a:latin typeface="Georgia"/>
                        </a:rPr>
                        <a:t>SI ES NECESARIO INCLUIR CAPSAICINA TOPICA</a:t>
                      </a:r>
                    </a:p>
                  </a:txBody>
                  <a:tcPr/>
                </a:tc>
              </a:tr>
              <a:tr h="592993"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800" b="0" i="0" u="none" strike="noStrike" kern="1200">
                          <a:solidFill>
                            <a:schemeClr val="dk1"/>
                          </a:solidFill>
                          <a:latin typeface="Georgia"/>
                        </a:rPr>
                        <a:t>SI HAY DERRAME CONSIDERAR ASPIRACION  E INYECCION INTRARTICULAR DE CORTICOESTEROIDES (TRIAMCINOLONA 40 MG)</a:t>
                      </a:r>
                    </a:p>
                  </a:txBody>
                  <a:tcPr/>
                </a:tc>
              </a:tr>
              <a:tr h="847133"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800" b="0" i="0" u="none" strike="noStrike" kern="1200">
                          <a:solidFill>
                            <a:schemeClr val="dk1"/>
                          </a:solidFill>
                          <a:latin typeface="Georgia"/>
                        </a:rPr>
                        <a:t>USAR OTROS ANALGESICOS IBUPROFENO </a:t>
                      </a:r>
                      <a:r>
                        <a:rPr lang="es-ES" sz="1800" b="0" i="0" u="none" strike="noStrike" kern="1200" baseline="0">
                          <a:solidFill>
                            <a:schemeClr val="dk1"/>
                          </a:solidFill>
                          <a:latin typeface="Georgia"/>
                        </a:rPr>
                        <a:t> O SALICILATOS NO ACETILADOS</a:t>
                      </a:r>
                      <a:endParaRPr lang="es-ES" sz="1800" b="0" i="0" u="none" strike="noStrike">
                        <a:latin typeface="Arial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800" b="0" i="0" u="none" strike="noStrike" kern="1200" baseline="0">
                          <a:solidFill>
                            <a:schemeClr val="dk1"/>
                          </a:solidFill>
                          <a:latin typeface="Georgia"/>
                        </a:rPr>
                        <a:t>USAR AINE + MISOPROSTOL SI HAY FACTOR DE RIESGO EAP Y STDA</a:t>
                      </a:r>
                      <a:endParaRPr lang="es-ES" sz="1800" b="0" i="0" u="none" strike="noStrike">
                        <a:latin typeface="Arial"/>
                      </a:endParaRPr>
                    </a:p>
                  </a:txBody>
                  <a:tcPr/>
                </a:tc>
              </a:tr>
              <a:tr h="592993"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800" b="0" i="0" u="none" strike="noStrike" kern="1200">
                          <a:solidFill>
                            <a:schemeClr val="dk1"/>
                          </a:solidFill>
                          <a:latin typeface="Georgia"/>
                        </a:rPr>
                        <a:t>INDICACION QUIRURGICA LAVADO INTRA-ARTICULAR, DESBRIDAMIENTO ARTROSCOPICO O AMBOS</a:t>
                      </a:r>
                    </a:p>
                  </a:txBody>
                  <a:tcPr/>
                </a:tc>
              </a:tr>
              <a:tr h="343560"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800" b="0" i="0" u="none" strike="noStrike" kern="1200" dirty="0">
                          <a:solidFill>
                            <a:schemeClr val="dk1"/>
                          </a:solidFill>
                          <a:latin typeface="Georgia"/>
                        </a:rPr>
                        <a:t>VALORACION ORTOPEDICA PARA OSTEOTOMIA O</a:t>
                      </a:r>
                      <a:r>
                        <a:rPr lang="pt-BR" sz="1800" b="0" i="0" u="none" strike="noStrike" kern="1200" baseline="0" dirty="0">
                          <a:solidFill>
                            <a:schemeClr val="dk1"/>
                          </a:solidFill>
                          <a:latin typeface="Georgia"/>
                        </a:rPr>
                        <a:t> ATROPLASTIA TOTAL</a:t>
                      </a:r>
                      <a:endParaRPr lang="pt-BR" sz="1800" b="0" i="0" u="none" strike="noStrike" kern="1200" dirty="0">
                        <a:solidFill>
                          <a:schemeClr val="dk1"/>
                        </a:solidFill>
                        <a:latin typeface="Georgia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611560" y="692696"/>
            <a:ext cx="7920880" cy="535531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3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ACUERDOS PARA EL</a:t>
            </a:r>
          </a:p>
          <a:p>
            <a:pPr algn="ctr"/>
            <a:r>
              <a:rPr lang="es-E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BIENESTAR:</a:t>
            </a:r>
          </a:p>
          <a:p>
            <a:pPr algn="ctr"/>
            <a:endParaRPr lang="es-ES" sz="36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>
              <a:buFont typeface="Arial" pitchFamily="34" charset="0"/>
              <a:buChar char="•"/>
            </a:pPr>
            <a:r>
              <a:rPr lang="es-ES" sz="3600" b="1" i="1" u="sng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SE IMPECABLE CON TUS PALABRAS</a:t>
            </a:r>
          </a:p>
          <a:p>
            <a:pPr algn="ctr">
              <a:buFont typeface="Arial" pitchFamily="34" charset="0"/>
              <a:buChar char="•"/>
            </a:pPr>
            <a:r>
              <a:rPr lang="es-ES" sz="3600" b="1" i="1" u="sng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NO LO TOMES PERSOINAL</a:t>
            </a:r>
          </a:p>
          <a:p>
            <a:pPr algn="ctr">
              <a:buFont typeface="Arial" pitchFamily="34" charset="0"/>
              <a:buChar char="•"/>
            </a:pPr>
            <a:r>
              <a:rPr lang="es-ES" sz="3600" b="1" i="1" u="sng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HAZ TU MAXIMO ESFUERZO</a:t>
            </a:r>
          </a:p>
          <a:p>
            <a:pPr algn="ctr">
              <a:buFont typeface="Arial" pitchFamily="34" charset="0"/>
              <a:buChar char="•"/>
            </a:pPr>
            <a:r>
              <a:rPr lang="es-ES" sz="3600" b="1" i="1" u="sng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NO SUPONGAS</a:t>
            </a:r>
          </a:p>
          <a:p>
            <a:pPr algn="ctr"/>
            <a:endParaRPr lang="es-E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1381066" y="2967335"/>
            <a:ext cx="638187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GRACIAS A DIOS</a:t>
            </a:r>
            <a:endParaRPr lang="es-ES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ESTUDIO DE ARTRITIS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algn="ctr"/>
            <a:r>
              <a:rPr lang="es-MX" i="1" u="sng" dirty="0" smtClean="0"/>
              <a:t>DE QUE VAMOS HABLAR:</a:t>
            </a:r>
          </a:p>
          <a:p>
            <a:endParaRPr lang="es-MX" dirty="0" smtClean="0"/>
          </a:p>
          <a:p>
            <a:r>
              <a:rPr lang="es-MX" b="1" i="1" u="sng" dirty="0" smtClean="0"/>
              <a:t>OSTEOARTRITIS</a:t>
            </a:r>
          </a:p>
          <a:p>
            <a:r>
              <a:rPr lang="es-MX" dirty="0" smtClean="0"/>
              <a:t>GOTA</a:t>
            </a:r>
          </a:p>
          <a:p>
            <a:r>
              <a:rPr lang="es-MX" dirty="0" smtClean="0"/>
              <a:t>INFECCIOSA</a:t>
            </a:r>
          </a:p>
          <a:p>
            <a:r>
              <a:rPr lang="es-MX" dirty="0" smtClean="0"/>
              <a:t>TRAUMATICA</a:t>
            </a:r>
          </a:p>
          <a:p>
            <a:r>
              <a:rPr lang="es-MX" dirty="0" smtClean="0"/>
              <a:t>REACTIVA</a:t>
            </a:r>
          </a:p>
          <a:p>
            <a:r>
              <a:rPr lang="es-MX" dirty="0" smtClean="0"/>
              <a:t>FIEBRE REUMATICA</a:t>
            </a:r>
          </a:p>
          <a:p>
            <a:r>
              <a:rPr lang="es-MX" dirty="0" smtClean="0"/>
              <a:t>MIOSITIS</a:t>
            </a:r>
          </a:p>
          <a:p>
            <a:r>
              <a:rPr lang="es-MX" dirty="0" smtClean="0"/>
              <a:t>ESPONDILOARTROPATIAS    SERONEGATIVAS</a:t>
            </a:r>
          </a:p>
          <a:p>
            <a:r>
              <a:rPr lang="es-MX" dirty="0" smtClean="0"/>
              <a:t>ARTRITIS REUMATOIDE</a:t>
            </a:r>
          </a:p>
          <a:p>
            <a:r>
              <a:rPr lang="es-MX" dirty="0" smtClean="0"/>
              <a:t>LUPUS ERITEMATOSO GENERALIZADO</a:t>
            </a:r>
            <a:endParaRPr lang="en-US" dirty="0" smtClean="0"/>
          </a:p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ESTUDIO DE ARTRITIS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algn="ctr"/>
            <a:r>
              <a:rPr lang="es-MX" i="1" u="sng" dirty="0" smtClean="0"/>
              <a:t>DE QUE VAMOS HABLAR:</a:t>
            </a:r>
          </a:p>
          <a:p>
            <a:endParaRPr lang="es-MX" dirty="0" smtClean="0"/>
          </a:p>
          <a:p>
            <a:r>
              <a:rPr lang="es-MX" dirty="0" smtClean="0"/>
              <a:t>OSTEOARTRITIS</a:t>
            </a:r>
            <a:endParaRPr lang="es-MX" b="1" i="1" u="sng" dirty="0" smtClean="0"/>
          </a:p>
          <a:p>
            <a:r>
              <a:rPr lang="es-MX" b="1" i="1" u="sng" dirty="0" smtClean="0"/>
              <a:t>GOTA</a:t>
            </a:r>
          </a:p>
          <a:p>
            <a:r>
              <a:rPr lang="es-MX" dirty="0" smtClean="0"/>
              <a:t>INFECCIOSA</a:t>
            </a:r>
          </a:p>
          <a:p>
            <a:r>
              <a:rPr lang="es-MX" dirty="0" smtClean="0"/>
              <a:t>TRAUMATICA</a:t>
            </a:r>
          </a:p>
          <a:p>
            <a:r>
              <a:rPr lang="es-MX" dirty="0" smtClean="0"/>
              <a:t>REACTIVA</a:t>
            </a:r>
          </a:p>
          <a:p>
            <a:r>
              <a:rPr lang="es-MX" dirty="0" smtClean="0"/>
              <a:t>FIEBRE REUMATICA</a:t>
            </a:r>
          </a:p>
          <a:p>
            <a:r>
              <a:rPr lang="es-MX" dirty="0" smtClean="0"/>
              <a:t>MIOSITIS</a:t>
            </a:r>
          </a:p>
          <a:p>
            <a:r>
              <a:rPr lang="es-MX" dirty="0" smtClean="0"/>
              <a:t>ESPONDILOARTROPATIAS    SERONEGATIVAS</a:t>
            </a:r>
          </a:p>
          <a:p>
            <a:r>
              <a:rPr lang="es-MX" dirty="0" smtClean="0"/>
              <a:t>ARTRITIS REUMATOIDE</a:t>
            </a:r>
          </a:p>
          <a:p>
            <a:r>
              <a:rPr lang="es-MX" dirty="0" smtClean="0"/>
              <a:t>LUPUS ERITEMATOSO GENERALIZADO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ESTUDIO DE ARTRITIS</a:t>
            </a:r>
            <a:endParaRPr lang="en-US" dirty="0"/>
          </a:p>
        </p:txBody>
      </p:sp>
      <p:sp>
        <p:nvSpPr>
          <p:cNvPr id="4" name="3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s-MX" dirty="0" smtClean="0"/>
          </a:p>
          <a:p>
            <a:pPr>
              <a:buNone/>
            </a:pPr>
            <a:endParaRPr lang="es-MX" dirty="0" smtClean="0"/>
          </a:p>
          <a:p>
            <a:pPr>
              <a:buNone/>
            </a:pPr>
            <a:endParaRPr lang="es-MX" dirty="0" smtClean="0"/>
          </a:p>
          <a:p>
            <a:pPr>
              <a:buNone/>
            </a:pPr>
            <a:r>
              <a:rPr lang="es-MX" dirty="0" smtClean="0"/>
              <a:t>                                   </a:t>
            </a:r>
            <a:r>
              <a:rPr lang="es-MX" sz="7200" i="1" dirty="0" smtClean="0"/>
              <a:t>GOTA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ESTUDIO DE ARTRITIS</a:t>
            </a:r>
            <a:endParaRPr lang="en-US" dirty="0"/>
          </a:p>
        </p:txBody>
      </p:sp>
      <p:sp>
        <p:nvSpPr>
          <p:cNvPr id="4" name="3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es-MX" b="1" i="1" u="sng" dirty="0" smtClean="0"/>
              <a:t>DEFINICION:</a:t>
            </a:r>
          </a:p>
          <a:p>
            <a:endParaRPr lang="es-MX" dirty="0" smtClean="0"/>
          </a:p>
          <a:p>
            <a:r>
              <a:rPr lang="es-MX" dirty="0" smtClean="0"/>
              <a:t>EL TERMINO GOTA SE REFIERE A UN GRUPO HETEROGENEO DE MANIFESTACIONES DE LA ALTERACION METABOLICA DEL ACIDO URICO, LAS CUALES SON EXCLUSIVAS DEL SER HUMANO.</a:t>
            </a:r>
          </a:p>
          <a:p>
            <a:endParaRPr lang="es-MX" dirty="0" smtClean="0"/>
          </a:p>
          <a:p>
            <a:r>
              <a:rPr lang="es-MX" dirty="0" smtClean="0"/>
              <a:t>PREVALENCIA MUNDIAL          1%</a:t>
            </a:r>
          </a:p>
          <a:p>
            <a:r>
              <a:rPr lang="es-MX" dirty="0" smtClean="0"/>
              <a:t>PREVALENCIA EN MEXICO      0.4 A 0.7 %</a:t>
            </a:r>
          </a:p>
          <a:p>
            <a:pPr>
              <a:buNone/>
            </a:pPr>
            <a:endParaRPr lang="es-MX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ESTUDIO DE ARTRITIS</a:t>
            </a:r>
            <a:endParaRPr lang="en-US" dirty="0"/>
          </a:p>
        </p:txBody>
      </p:sp>
      <p:sp>
        <p:nvSpPr>
          <p:cNvPr id="4" name="3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s-MX" b="1" i="1" u="sng" dirty="0" smtClean="0"/>
              <a:t>IMPORTANCIA:</a:t>
            </a:r>
          </a:p>
          <a:p>
            <a:endParaRPr lang="es-MX" dirty="0" smtClean="0"/>
          </a:p>
          <a:p>
            <a:r>
              <a:rPr lang="es-MX" dirty="0" smtClean="0"/>
              <a:t>LA IMPORTANCIA DE LAS ALTERACIONES DEL METABOLISMO DEL ACIDO URICO ES QUE….. ADEMAS DE LOS TRASTORNOS </a:t>
            </a:r>
            <a:r>
              <a:rPr lang="es-MX" b="1" dirty="0" smtClean="0"/>
              <a:t>REUMATICOS</a:t>
            </a:r>
            <a:r>
              <a:rPr lang="es-MX" dirty="0" smtClean="0"/>
              <a:t>……</a:t>
            </a:r>
            <a:r>
              <a:rPr lang="es-MX" b="1" dirty="0" smtClean="0"/>
              <a:t>RENALES </a:t>
            </a:r>
            <a:r>
              <a:rPr lang="es-MX" dirty="0" smtClean="0"/>
              <a:t>……HAY UNA RELACION DIRECTA CON </a:t>
            </a:r>
            <a:r>
              <a:rPr lang="es-MX" b="1" dirty="0" smtClean="0"/>
              <a:t>ENFERMEDAD</a:t>
            </a:r>
            <a:r>
              <a:rPr lang="es-MX" dirty="0" smtClean="0"/>
              <a:t>  </a:t>
            </a:r>
            <a:r>
              <a:rPr lang="es-MX" b="1" dirty="0" smtClean="0"/>
              <a:t>CARDIOVASCULAR….    </a:t>
            </a:r>
            <a:r>
              <a:rPr lang="es-MX" dirty="0" smtClean="0"/>
              <a:t> </a:t>
            </a:r>
            <a:r>
              <a:rPr lang="es-MX" b="1" dirty="0" smtClean="0"/>
              <a:t>HIPERTENSION….</a:t>
            </a:r>
          </a:p>
          <a:p>
            <a:pPr>
              <a:buNone/>
            </a:pPr>
            <a:r>
              <a:rPr lang="es-MX" dirty="0" smtClean="0"/>
              <a:t>   </a:t>
            </a:r>
            <a:r>
              <a:rPr lang="es-MX" b="1" dirty="0" smtClean="0"/>
              <a:t>DIABETES Y RESISTENCIA A LA INSULINA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ESTUDIO DE ARTRITIS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algn="ctr"/>
            <a:r>
              <a:rPr lang="es-MX" b="1" i="1" u="sng" dirty="0" smtClean="0"/>
              <a:t>HALLAZGOS:</a:t>
            </a:r>
          </a:p>
          <a:p>
            <a:endParaRPr lang="es-MX" dirty="0" smtClean="0"/>
          </a:p>
          <a:p>
            <a:r>
              <a:rPr lang="es-MX" dirty="0" smtClean="0"/>
              <a:t>AUMENTO EN LA CONCENTRACION SERICA DE URATOS (HIPERURICEMIA)  </a:t>
            </a:r>
            <a:r>
              <a:rPr lang="es-MX" b="1" dirty="0" smtClean="0"/>
              <a:t>&gt;4 A 6 MG/DL</a:t>
            </a:r>
          </a:p>
          <a:p>
            <a:r>
              <a:rPr lang="es-MX" dirty="0" smtClean="0"/>
              <a:t>CRISIS RECURRENTES DE ARTRITIS AGUDA</a:t>
            </a:r>
          </a:p>
          <a:p>
            <a:r>
              <a:rPr lang="es-MX" dirty="0" smtClean="0"/>
              <a:t>DEPOSITOS DE AGREGADOS DE URATO MONOSODICO </a:t>
            </a:r>
            <a:r>
              <a:rPr lang="es-MX" b="1" dirty="0" smtClean="0"/>
              <a:t>(TOFOS) </a:t>
            </a:r>
            <a:r>
              <a:rPr lang="es-MX" dirty="0" smtClean="0"/>
              <a:t>EN LAS ARTICULACIONES, SOBRE TODO DE LAS EXTREMIDADES Y A  SU ALREDEDOR.</a:t>
            </a:r>
          </a:p>
          <a:p>
            <a:r>
              <a:rPr lang="es-MX" b="1" dirty="0" smtClean="0"/>
              <a:t>ENFERMEDAD RENAL </a:t>
            </a:r>
            <a:r>
              <a:rPr lang="es-MX" dirty="0" smtClean="0"/>
              <a:t>QUE AFECTA GLOMERULOS, TUBULOS, TEJIDOS INTERSTICIALES  Y VASOS SANGUINEOS.</a:t>
            </a:r>
          </a:p>
          <a:p>
            <a:r>
              <a:rPr lang="es-MX" b="1" dirty="0" smtClean="0"/>
              <a:t>UROLITIASIS</a:t>
            </a:r>
            <a:r>
              <a:rPr lang="es-MX" dirty="0" smtClean="0"/>
              <a:t> POR ACIDO URICO.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ESTUDIO DE ARTRITIS</a:t>
            </a:r>
            <a:endParaRPr lang="en-US" dirty="0"/>
          </a:p>
        </p:txBody>
      </p:sp>
      <p:sp>
        <p:nvSpPr>
          <p:cNvPr id="4" name="3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es-MX" b="1" i="1" dirty="0" smtClean="0"/>
              <a:t>ETAPAS DE LA GOTA</a:t>
            </a:r>
          </a:p>
          <a:p>
            <a:endParaRPr lang="es-MX" dirty="0" smtClean="0"/>
          </a:p>
          <a:p>
            <a:r>
              <a:rPr lang="es-MX" dirty="0" smtClean="0"/>
              <a:t>LA HISTORIA NATURAL DE LA GOTA COMPRENDE CUATRO ETAPAS:</a:t>
            </a:r>
          </a:p>
          <a:p>
            <a:endParaRPr lang="es-MX" dirty="0" smtClean="0"/>
          </a:p>
          <a:p>
            <a:r>
              <a:rPr lang="es-MX" dirty="0" smtClean="0"/>
              <a:t>HIPERURICEMIA ASINTOMATICA</a:t>
            </a:r>
          </a:p>
          <a:p>
            <a:r>
              <a:rPr lang="es-MX" dirty="0" smtClean="0"/>
              <a:t>ARTRITIS GOTOSA AGUDA</a:t>
            </a:r>
          </a:p>
          <a:p>
            <a:r>
              <a:rPr lang="es-MX" dirty="0" smtClean="0"/>
              <a:t>GOTA INTERCRITICA</a:t>
            </a:r>
          </a:p>
          <a:p>
            <a:r>
              <a:rPr lang="es-MX" dirty="0" smtClean="0"/>
              <a:t>GOTA TOFACEA</a:t>
            </a:r>
          </a:p>
          <a:p>
            <a:r>
              <a:rPr lang="es-MX" dirty="0" smtClean="0"/>
              <a:t>NEFROPATIA GOTOSA</a:t>
            </a:r>
          </a:p>
          <a:p>
            <a:pPr>
              <a:buNone/>
            </a:pPr>
            <a:endParaRPr lang="es-MX" dirty="0" smtClean="0"/>
          </a:p>
          <a:p>
            <a:endParaRPr lang="es-MX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ESTUDIO DE ARTRITIS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es-MX" b="1" i="1" u="sng" dirty="0" smtClean="0"/>
              <a:t>EPIDEMIOLOGIA:</a:t>
            </a:r>
          </a:p>
          <a:p>
            <a:endParaRPr lang="es-MX" dirty="0" smtClean="0"/>
          </a:p>
          <a:p>
            <a:r>
              <a:rPr lang="es-MX" dirty="0" smtClean="0"/>
              <a:t>LA GOTA ES UN PROBLEMA MEDICO COMUN QUE AFECTA  AL MENOS AL 1% DE HOMBRES ADULTOS EN PAISES OCCIDENTALES.</a:t>
            </a:r>
          </a:p>
          <a:p>
            <a:r>
              <a:rPr lang="es-MX" dirty="0" smtClean="0"/>
              <a:t>EN MEXICO SE REPORTA UNA PREVALENCIA DE 0.4 AL 0.7 %</a:t>
            </a:r>
          </a:p>
          <a:p>
            <a:r>
              <a:rPr lang="es-MX" dirty="0" smtClean="0"/>
              <a:t>RIESGO  EVENTOS CORONARIOS Y EVC CON CIFRAS    &gt;7   MG/DL          HASTA   1:5   VECES RESPECTIVAMENTE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ESTUDIO DE ARTRITIS</a:t>
            </a:r>
            <a:endParaRPr lang="en-US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sz="quarter" idx="1"/>
          </p:nvPr>
        </p:nvGraphicFramePr>
        <p:xfrm>
          <a:off x="301625" y="1527175"/>
          <a:ext cx="8504238" cy="4617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04238"/>
              </a:tblGrid>
              <a:tr h="370840">
                <a:tc>
                  <a:txBody>
                    <a:bodyPr/>
                    <a:lstStyle/>
                    <a:p>
                      <a:r>
                        <a:rPr lang="es-MX" dirty="0" smtClean="0"/>
                        <a:t>PREVALENCIA  DE GOTA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/>
                        <a:t>MAYOR LONGEVIDAD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/>
                        <a:t>ALTA PREVALENCIA DE HIPERTENSION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/>
                        <a:t>TENDENCIAS EN LA DIETA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/>
                        <a:t>INCREMENTO DE PREVALENCIA DE OBESIDAD Y SINROME METABOLICO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/>
                        <a:t>CAMBIOS DE TENDENCIA DEMOGRAFICA CON HAS Y SX METABOLICO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/>
                        <a:t>AUMENTO DE ENFERMEDAD RENAL TERMINAL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/>
                        <a:t>AUMENTO DE SOBREVIDA EN PACIENTES CON ICCV Y ENF. CORONARIA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/>
                        <a:t>AUMENTO DE TRATAMIENTOS CON DIURETICOS Y ACIDO ACETIL SALIC.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/>
                        <a:t>LIMITACION DE AGENTES ANTIHIPERURICEMICOS</a:t>
                      </a:r>
                      <a:r>
                        <a:rPr lang="es-MX" baseline="0" dirty="0" smtClean="0"/>
                        <a:t> E HIPERSENSIBLES AL ALOPURINOL CON INSUFICIENCIA RENAL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/>
                        <a:t>INCREMENTO DE TRASPLANTES DE ORGANOS QUE</a:t>
                      </a:r>
                      <a:r>
                        <a:rPr lang="es-MX" baseline="0" dirty="0" smtClean="0"/>
                        <a:t> REQUIEREN CICLOSPORINA QUE INDUCE GOTA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ESTUDIO DE ARTRITIS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es-MX" b="1" i="1" u="sng" dirty="0" smtClean="0"/>
              <a:t>EPIDEMIOLOGIA:</a:t>
            </a:r>
          </a:p>
          <a:p>
            <a:endParaRPr lang="es-MX" dirty="0" smtClean="0"/>
          </a:p>
          <a:p>
            <a:r>
              <a:rPr lang="es-MX" dirty="0" smtClean="0"/>
              <a:t>EL AUMENTO DE URICEMIA   </a:t>
            </a:r>
            <a:r>
              <a:rPr lang="es-MX" b="1" dirty="0" smtClean="0"/>
              <a:t> 1   MG/DL     EN SUJETOS HIPERTENSOS</a:t>
            </a:r>
            <a:r>
              <a:rPr lang="es-MX" dirty="0" smtClean="0"/>
              <a:t> PRODUCE MISMO EFECTO QUE UN ALZA DE   </a:t>
            </a:r>
            <a:r>
              <a:rPr lang="es-MX" b="1" dirty="0" smtClean="0"/>
              <a:t>10   MM/HG    DE PRESION SISTOLICA    O       20   MG/DL   DE COLESTEROL  SERICO  </a:t>
            </a:r>
            <a:r>
              <a:rPr lang="es-MX" dirty="0" smtClean="0"/>
              <a:t>( &gt; 10% SOBRE EVENTOS CARDIOVASCULARES )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ESTUDIO DE ARTRITIS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es-MX" b="1" i="1" u="sng" dirty="0" smtClean="0"/>
              <a:t>FISIOPATOLOGIA</a:t>
            </a:r>
          </a:p>
          <a:p>
            <a:endParaRPr lang="es-MX" dirty="0" smtClean="0"/>
          </a:p>
          <a:p>
            <a:r>
              <a:rPr lang="es-MX" dirty="0" smtClean="0"/>
              <a:t>CAUSAS:</a:t>
            </a:r>
          </a:p>
          <a:p>
            <a:endParaRPr lang="es-MX" dirty="0" smtClean="0"/>
          </a:p>
          <a:p>
            <a:r>
              <a:rPr lang="es-MX" dirty="0" smtClean="0"/>
              <a:t>AUMENTO EN LA PRODUCCION DE ACIDO URICO.</a:t>
            </a:r>
          </a:p>
          <a:p>
            <a:endParaRPr lang="es-MX" dirty="0" smtClean="0"/>
          </a:p>
          <a:p>
            <a:r>
              <a:rPr lang="es-MX" dirty="0" smtClean="0"/>
              <a:t>DISMINUCION  DE LA EXCRECION RENAL DE ACIDO URICO.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ESTUDIO DE ARTRITIS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es-MX" dirty="0" smtClean="0"/>
          </a:p>
          <a:p>
            <a:pPr>
              <a:buNone/>
            </a:pPr>
            <a:endParaRPr lang="es-MX" dirty="0" smtClean="0"/>
          </a:p>
          <a:p>
            <a:pPr>
              <a:buNone/>
            </a:pPr>
            <a:endParaRPr lang="es-MX" dirty="0" smtClean="0"/>
          </a:p>
          <a:p>
            <a:pPr>
              <a:buNone/>
            </a:pPr>
            <a:endParaRPr lang="es-MX" sz="2800" dirty="0" smtClean="0"/>
          </a:p>
          <a:p>
            <a:pPr>
              <a:buNone/>
            </a:pPr>
            <a:r>
              <a:rPr lang="es-MX" dirty="0" smtClean="0"/>
              <a:t>                     </a:t>
            </a:r>
            <a:r>
              <a:rPr lang="es-MX" sz="4400" b="1" i="1" dirty="0" smtClean="0"/>
              <a:t> OSTEOARTRITIS</a:t>
            </a:r>
            <a:endParaRPr lang="en-US" b="1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ESTUDIO DE ARTRITIS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es-MX" b="1" i="1" u="sng" dirty="0" smtClean="0"/>
              <a:t>FISIOPATOLOGIA</a:t>
            </a:r>
          </a:p>
          <a:p>
            <a:endParaRPr lang="es-MX" dirty="0" smtClean="0"/>
          </a:p>
          <a:p>
            <a:r>
              <a:rPr lang="es-MX" dirty="0" smtClean="0"/>
              <a:t>EN HIPERTENSION LA HIPERURICEM IA  SE DEBE A:</a:t>
            </a:r>
          </a:p>
          <a:p>
            <a:endParaRPr lang="es-MX" dirty="0" smtClean="0"/>
          </a:p>
          <a:p>
            <a:r>
              <a:rPr lang="es-MX" dirty="0" smtClean="0"/>
              <a:t>TRATAMIENTO DIURETICO</a:t>
            </a:r>
          </a:p>
          <a:p>
            <a:r>
              <a:rPr lang="es-MX" dirty="0" smtClean="0"/>
              <a:t>LESION RENAL HIPERTENSIVA (NEFROESCLEROSIS)</a:t>
            </a:r>
          </a:p>
          <a:p>
            <a:r>
              <a:rPr lang="es-MX" dirty="0" smtClean="0"/>
              <a:t>RESISTENCIA A LA INSULINA /DISFUNCION ENDOTELIAL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ESTUDIO DE ARTRITIS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algn="ctr"/>
            <a:r>
              <a:rPr lang="es-MX" b="1" i="1" u="sng" dirty="0" smtClean="0"/>
              <a:t>FISIOPATOLOGIA</a:t>
            </a:r>
          </a:p>
          <a:p>
            <a:endParaRPr lang="es-MX" dirty="0" smtClean="0"/>
          </a:p>
          <a:p>
            <a:r>
              <a:rPr lang="es-MX" dirty="0" smtClean="0"/>
              <a:t>LA DISFUNCION ENDOTELIAL PRODUCE INFLAMACION Y OXIDACION CON AUMENTO DE XANTIN OXIDASA Y PRODUCE  MAS  ACIDO URICO </a:t>
            </a:r>
          </a:p>
          <a:p>
            <a:r>
              <a:rPr lang="es-MX" dirty="0" smtClean="0"/>
              <a:t> DISFUNCION RENAL QUE HACE QUE AUMENTE LA VIDA DE LA XANTIN OXIDASA   PRODUCE MAS ACIDO URICO</a:t>
            </a:r>
          </a:p>
          <a:p>
            <a:r>
              <a:rPr lang="es-MX" dirty="0" smtClean="0"/>
              <a:t>HIPERINSULINEMIA PRODUCE AUMENTO DE REABSORCION DE SODIO Y URATROS  POR ENDE MAYOR  HIPERURICEMIA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ESTUDIO DE ARTRITIS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323528" y="1556792"/>
            <a:ext cx="8503920" cy="4572000"/>
          </a:xfrm>
        </p:spPr>
        <p:txBody>
          <a:bodyPr>
            <a:normAutofit lnSpcReduction="10000"/>
          </a:bodyPr>
          <a:lstStyle/>
          <a:p>
            <a:r>
              <a:rPr lang="es-MX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FISIOPATOLOGIA- CAUSAS DE HIPERURICEMIA</a:t>
            </a:r>
          </a:p>
          <a:p>
            <a:pPr>
              <a:buNone/>
            </a:pPr>
            <a:endParaRPr lang="es-MX" dirty="0" smtClean="0"/>
          </a:p>
          <a:p>
            <a:r>
              <a:rPr lang="es-MX" dirty="0" smtClean="0"/>
              <a:t>ALTAS DOSIS DE ACIDO ACETIL SALICILICO</a:t>
            </a:r>
            <a:r>
              <a:rPr lang="en-US" dirty="0" smtClean="0"/>
              <a:t>  SON URICOSURICAS    Y    DOSIS BAJAS CAUSAN RETENCION DE ACIDO URICO    (1 A 2 GR/DIA )</a:t>
            </a:r>
          </a:p>
          <a:p>
            <a:r>
              <a:rPr lang="es-MX" dirty="0" smtClean="0"/>
              <a:t>CICLOSPORINA ALTERA EL METABOLISMO DE ACIDO URICO INHIBE SECRESION DE URATO EN EL TUBULO PROXIMAL RENAL Y VASOCONSTRICCION  INTRARRENAL</a:t>
            </a:r>
          </a:p>
          <a:p>
            <a:r>
              <a:rPr lang="es-MX" dirty="0" smtClean="0"/>
              <a:t>EL ALCOHOL DISMINUYE LA SECRECION DE URATOS Y AUMENTA SU PRODUCCION</a:t>
            </a:r>
            <a:endParaRPr lang="en-US" dirty="0" smtClean="0"/>
          </a:p>
          <a:p>
            <a:endParaRPr lang="es-MX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ESTUDIO DE ARTRITIS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algn="ctr"/>
            <a:r>
              <a:rPr lang="es-MX" b="1" i="1" u="sng" dirty="0" smtClean="0"/>
              <a:t>FISIOPATOLOGIA</a:t>
            </a:r>
          </a:p>
          <a:p>
            <a:pPr algn="ctr"/>
            <a:endParaRPr lang="es-MX" b="1" i="1" u="sng" dirty="0" smtClean="0"/>
          </a:p>
          <a:p>
            <a:r>
              <a:rPr lang="es-MX" b="1" dirty="0" smtClean="0"/>
              <a:t>ATAQUE  AGUDO  DE  GOTA:</a:t>
            </a:r>
          </a:p>
          <a:p>
            <a:endParaRPr lang="es-MX" dirty="0" smtClean="0"/>
          </a:p>
          <a:p>
            <a:r>
              <a:rPr lang="es-MX" dirty="0" smtClean="0"/>
              <a:t>LOS DEPOSITOS DE URATOS PERIARTICULARES LIBERAN DE CRISTALES DE ACIDO URICO EN LA MEMBRANA  SINOVIAL Y EN EL CARTILAGO . LOS TRAUMATISMOS  DE CARGA Y CAMBIOS BRUSCOS DE HIPERURICEMIA LIBERAN CRISTALES AL LIQUIDO SINOVIAL.</a:t>
            </a:r>
          </a:p>
          <a:p>
            <a:endParaRPr lang="es-MX" dirty="0" smtClean="0"/>
          </a:p>
          <a:p>
            <a:r>
              <a:rPr lang="es-MX" dirty="0" smtClean="0"/>
              <a:t>LOS CRISTALES DE URATO FAVORECEN O  CATALIZAN LA PROTEOLISIS Y LIBERACION DE FRAGMENTOS PRO-INFLAMATORIOS DE PROTEINAS DE LA COAGULACION Y DEL SISTEMA DE COMPLEMENTO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ESTUDIO DE ARTRITIS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es-MX" b="1" i="1" u="sng" dirty="0" smtClean="0"/>
              <a:t>CLINICA:</a:t>
            </a:r>
          </a:p>
          <a:p>
            <a:endParaRPr lang="es-MX" dirty="0" smtClean="0"/>
          </a:p>
          <a:p>
            <a:r>
              <a:rPr lang="es-MX" dirty="0" smtClean="0"/>
              <a:t>HIPERURICEMIA ASINTOMATICA</a:t>
            </a:r>
          </a:p>
          <a:p>
            <a:r>
              <a:rPr lang="es-MX" dirty="0" smtClean="0"/>
              <a:t>ARTRITIS GOTOSA AGUDA</a:t>
            </a:r>
          </a:p>
          <a:p>
            <a:r>
              <a:rPr lang="es-MX" dirty="0" smtClean="0"/>
              <a:t>GOTA INTERCRITICA</a:t>
            </a:r>
          </a:p>
          <a:p>
            <a:r>
              <a:rPr lang="es-MX" dirty="0" smtClean="0"/>
              <a:t>GOTA TOFACEA</a:t>
            </a:r>
          </a:p>
          <a:p>
            <a:r>
              <a:rPr lang="es-MX" dirty="0" smtClean="0"/>
              <a:t>NEFROPATIA GOTOSA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ESTUDIO DE ARTRITIS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s-MX" dirty="0" smtClean="0"/>
              <a:t> </a:t>
            </a:r>
            <a:r>
              <a:rPr lang="es-MX" b="1" i="1" u="sng" dirty="0" smtClean="0"/>
              <a:t>CAUSAS DE HIPERURICEMIA Y GOTA:</a:t>
            </a:r>
          </a:p>
          <a:p>
            <a:pPr>
              <a:buNone/>
            </a:pPr>
            <a:endParaRPr lang="es-MX" dirty="0" smtClean="0"/>
          </a:p>
          <a:p>
            <a:pPr>
              <a:buNone/>
            </a:pPr>
            <a:endParaRPr lang="es-MX" dirty="0" smtClean="0"/>
          </a:p>
          <a:p>
            <a:pPr>
              <a:buNone/>
            </a:pPr>
            <a:endParaRPr lang="es-MX" dirty="0" smtClean="0"/>
          </a:p>
          <a:p>
            <a:pPr>
              <a:buNone/>
            </a:pPr>
            <a:r>
              <a:rPr lang="es-MX" dirty="0" smtClean="0"/>
              <a:t>                 HIPERURICEMIA PRIMARIA</a:t>
            </a:r>
          </a:p>
          <a:p>
            <a:pPr>
              <a:buNone/>
            </a:pPr>
            <a:endParaRPr lang="es-MX" dirty="0" smtClean="0"/>
          </a:p>
          <a:p>
            <a:pPr>
              <a:buNone/>
            </a:pPr>
            <a:r>
              <a:rPr lang="es-MX" dirty="0" smtClean="0"/>
              <a:t>                 HIPERURICEMIA SECUNDARIA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MX" dirty="0" smtClean="0"/>
              <a:t>HIPERURICEMIA PRIMARIA</a:t>
            </a:r>
            <a:endParaRPr lang="en-US" dirty="0"/>
          </a:p>
        </p:txBody>
      </p:sp>
      <p:sp>
        <p:nvSpPr>
          <p:cNvPr id="7" name="6 Marcador de texto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s-MX" dirty="0" smtClean="0"/>
              <a:t>HIPERURICEMIA SECUNDARIA</a:t>
            </a:r>
            <a:endParaRPr lang="en-US" dirty="0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s-MX" b="1" dirty="0" smtClean="0"/>
              <a:t>CON HIPERPRODUCC DE ACIDO URICO:</a:t>
            </a:r>
          </a:p>
          <a:p>
            <a:r>
              <a:rPr lang="es-MX" dirty="0" smtClean="0"/>
              <a:t>IDIOPATICA</a:t>
            </a:r>
          </a:p>
          <a:p>
            <a:r>
              <a:rPr lang="es-MX" dirty="0" smtClean="0"/>
              <a:t>DEFICIENCIA DE FOSFOFRUCTOALDOLASA</a:t>
            </a:r>
          </a:p>
          <a:p>
            <a:r>
              <a:rPr lang="es-MX" dirty="0" smtClean="0"/>
              <a:t>DEFICIT DE LA HIPOXANTINA-GUANINA-FOSFORRIBOSILTRANSFERASAS</a:t>
            </a:r>
          </a:p>
          <a:p>
            <a:r>
              <a:rPr lang="es-MX" dirty="0" smtClean="0"/>
              <a:t>HIPERACTIVIDAD DE LA FOSFORRIBOSIL-PIROFOSFATO SINTETESA</a:t>
            </a:r>
          </a:p>
          <a:p>
            <a:r>
              <a:rPr lang="es-MX" dirty="0" smtClean="0"/>
              <a:t>GLUCOGENOSIS ( I,III,V,VII)</a:t>
            </a:r>
          </a:p>
          <a:p>
            <a:r>
              <a:rPr lang="es-MX" b="1" dirty="0" smtClean="0"/>
              <a:t>CON HIPOSECRECION DE ACIDO URICO:</a:t>
            </a:r>
          </a:p>
          <a:p>
            <a:r>
              <a:rPr lang="es-MX" dirty="0" smtClean="0"/>
              <a:t>IDIOPATICA (DEFECTO SELECTIVO DE LA SECRECION TUBULAR DE ACIDO URICO )</a:t>
            </a:r>
            <a:endParaRPr lang="en-US" dirty="0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s-MX" b="1" dirty="0" smtClean="0"/>
              <a:t>CON HIPERPRODUCCION DE ACIDO URICO:</a:t>
            </a:r>
          </a:p>
          <a:p>
            <a:r>
              <a:rPr lang="es-MX" b="1" u="sng" dirty="0" smtClean="0"/>
              <a:t>I.   EXOGENO (NUTRICIONAL)</a:t>
            </a:r>
          </a:p>
          <a:p>
            <a:r>
              <a:rPr lang="es-MX" dirty="0" smtClean="0"/>
              <a:t>INGESTION EXCESIVA DE ETANOL</a:t>
            </a:r>
          </a:p>
          <a:p>
            <a:r>
              <a:rPr lang="es-MX" dirty="0" smtClean="0"/>
              <a:t>INGESTION EXCESIVA DE FRUCTUOSA</a:t>
            </a:r>
          </a:p>
          <a:p>
            <a:r>
              <a:rPr lang="es-MX" dirty="0" smtClean="0"/>
              <a:t>DIETA RICA EN PURINAS</a:t>
            </a:r>
          </a:p>
          <a:p>
            <a:r>
              <a:rPr lang="es-MX" dirty="0" smtClean="0"/>
              <a:t>DIETA HIPERCALORICA</a:t>
            </a:r>
          </a:p>
          <a:p>
            <a:r>
              <a:rPr lang="es-MX" b="1" u="sng" dirty="0" smtClean="0"/>
              <a:t>II CONCOM ITANTE CON ENFERMEDADES  QUE CURSAN CON AUMENTO DE RECAMBIO CELULAR</a:t>
            </a:r>
          </a:p>
          <a:p>
            <a:r>
              <a:rPr lang="es-MX" dirty="0" smtClean="0"/>
              <a:t>PSORIASIS</a:t>
            </a:r>
          </a:p>
          <a:p>
            <a:r>
              <a:rPr lang="es-MX" dirty="0" smtClean="0"/>
              <a:t>ENF. LINFOPROLIFERATIVAS CRONICAS</a:t>
            </a:r>
          </a:p>
          <a:p>
            <a:r>
              <a:rPr lang="es-MX" dirty="0" smtClean="0"/>
              <a:t>ENF. MIELOPROLIFERATIVAS CRONICAS</a:t>
            </a:r>
          </a:p>
          <a:p>
            <a:r>
              <a:rPr lang="es-MX" dirty="0" smtClean="0"/>
              <a:t>ANEMIAS HEMOLITICAS CRONICAS</a:t>
            </a:r>
          </a:p>
          <a:p>
            <a:r>
              <a:rPr lang="es-MX" dirty="0" smtClean="0"/>
              <a:t>MONONUCLEOSIS INFECCIOSA</a:t>
            </a:r>
            <a:endParaRPr lang="en-US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ESTUDIO DE ARTRITIS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MX" dirty="0" smtClean="0"/>
              <a:t>HIPERURICEMIA SECUNDARIA</a:t>
            </a:r>
            <a:endParaRPr lang="en-US" dirty="0"/>
          </a:p>
        </p:txBody>
      </p:sp>
      <p:sp>
        <p:nvSpPr>
          <p:cNvPr id="7" name="6 Marcador de texto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s-MX" dirty="0" smtClean="0"/>
              <a:t>HIPERURICEMIA SECUNDARIA</a:t>
            </a:r>
            <a:endParaRPr lang="en-US" dirty="0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s-MX" b="1" dirty="0" smtClean="0"/>
              <a:t>CON HIPOSECRECION DE ACIDO URICO:</a:t>
            </a:r>
          </a:p>
          <a:p>
            <a:endParaRPr lang="es-MX" b="1" dirty="0" smtClean="0"/>
          </a:p>
          <a:p>
            <a:r>
              <a:rPr lang="es-MX" b="1" u="sng" dirty="0" smtClean="0"/>
              <a:t> I SECUNDARIA A FARMACOS:</a:t>
            </a:r>
          </a:p>
          <a:p>
            <a:endParaRPr lang="es-MX" b="1" u="sng" dirty="0" smtClean="0"/>
          </a:p>
          <a:p>
            <a:r>
              <a:rPr lang="es-MX" dirty="0" smtClean="0"/>
              <a:t>DIURETICOS  (TIAZIDAS,FUROSEMIDE, ACIDO ETACRINICO)</a:t>
            </a:r>
          </a:p>
          <a:p>
            <a:r>
              <a:rPr lang="es-MX" dirty="0" smtClean="0"/>
              <a:t>CICLOSPORINA-A</a:t>
            </a:r>
          </a:p>
          <a:p>
            <a:r>
              <a:rPr lang="es-MX" dirty="0" smtClean="0"/>
              <a:t>SALICILATOS                                                 O FENILBUTAZONA(DOSIS BAJAS)</a:t>
            </a:r>
          </a:p>
          <a:p>
            <a:r>
              <a:rPr lang="es-MX" dirty="0" smtClean="0"/>
              <a:t>LAXANTES DE CONTACTO</a:t>
            </a:r>
          </a:p>
          <a:p>
            <a:r>
              <a:rPr lang="es-MX" dirty="0" smtClean="0"/>
              <a:t>TUBERCULOSTATICOS  (PIRAZINAMIDA, ETAMBUTOL)</a:t>
            </a:r>
          </a:p>
          <a:p>
            <a:r>
              <a:rPr lang="es-MX" dirty="0" smtClean="0"/>
              <a:t>ANTIRETROVIRALES         (DIDANOSINA, RITONAVIR )</a:t>
            </a:r>
          </a:p>
          <a:p>
            <a:pPr>
              <a:buNone/>
            </a:pPr>
            <a:endParaRPr lang="es-MX" dirty="0" smtClean="0"/>
          </a:p>
          <a:p>
            <a:endParaRPr lang="es-MX" dirty="0" smtClean="0"/>
          </a:p>
          <a:p>
            <a:endParaRPr lang="es-MX" dirty="0" smtClean="0"/>
          </a:p>
          <a:p>
            <a:endParaRPr lang="es-MX" dirty="0" smtClean="0"/>
          </a:p>
          <a:p>
            <a:pPr>
              <a:buNone/>
            </a:pPr>
            <a:endParaRPr lang="es-MX" dirty="0" smtClean="0"/>
          </a:p>
          <a:p>
            <a:endParaRPr lang="en-US" dirty="0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s-MX" b="1" u="sng" dirty="0" smtClean="0"/>
              <a:t>II SECUNDARIA A ENFERMEDAD RENAL:</a:t>
            </a:r>
          </a:p>
          <a:p>
            <a:endParaRPr lang="es-MX" b="1" u="sng" dirty="0" smtClean="0"/>
          </a:p>
          <a:p>
            <a:r>
              <a:rPr lang="es-MX" dirty="0" smtClean="0"/>
              <a:t>IRC  (MULTICAUSAL)</a:t>
            </a:r>
          </a:p>
          <a:p>
            <a:r>
              <a:rPr lang="es-MX" dirty="0" smtClean="0"/>
              <a:t>NEFROPATIA FAMILIAR CON HIPERURICEMIA</a:t>
            </a:r>
          </a:p>
          <a:p>
            <a:r>
              <a:rPr lang="es-MX" dirty="0" smtClean="0"/>
              <a:t>INSUFICIENCIA RENAL AGUDA (MULTICAUSAL)</a:t>
            </a:r>
          </a:p>
          <a:p>
            <a:r>
              <a:rPr lang="es-MX" dirty="0" smtClean="0"/>
              <a:t>HIPERTENSION ARTERIAL</a:t>
            </a:r>
          </a:p>
          <a:p>
            <a:r>
              <a:rPr lang="es-MX" dirty="0" smtClean="0"/>
              <a:t>CONTRACCION CRONICA DE VOLUMEN</a:t>
            </a:r>
          </a:p>
          <a:p>
            <a:r>
              <a:rPr lang="es-MX" dirty="0" smtClean="0"/>
              <a:t>INTOXICACION CRONICA DE PLOMO</a:t>
            </a:r>
          </a:p>
          <a:p>
            <a:endParaRPr lang="es-MX" dirty="0" smtClean="0"/>
          </a:p>
          <a:p>
            <a:r>
              <a:rPr lang="es-MX" b="1" u="sng" dirty="0" smtClean="0"/>
              <a:t>III MISCELANEOS:</a:t>
            </a:r>
          </a:p>
          <a:p>
            <a:r>
              <a:rPr lang="es-MX" dirty="0" smtClean="0"/>
              <a:t>ACIDOSIS LACTICA-RESPIRATORIA</a:t>
            </a:r>
          </a:p>
          <a:p>
            <a:r>
              <a:rPr lang="es-MX" dirty="0" smtClean="0"/>
              <a:t>CETOSIS</a:t>
            </a:r>
          </a:p>
          <a:p>
            <a:r>
              <a:rPr lang="es-MX" dirty="0" smtClean="0"/>
              <a:t>GESTOSIS</a:t>
            </a:r>
          </a:p>
          <a:p>
            <a:r>
              <a:rPr lang="es-MX" dirty="0" smtClean="0"/>
              <a:t>HIPOTIROIDISMO-HIPERPARATIROIDISMO</a:t>
            </a:r>
            <a:endParaRPr lang="en-US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ESTUDIO DE ARTRITIS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ESTUDIO DE ARTRITIS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algn="ctr"/>
            <a:r>
              <a:rPr lang="es-MX" b="1" i="1" u="sng" dirty="0" smtClean="0"/>
              <a:t>CLINICA:</a:t>
            </a:r>
          </a:p>
          <a:p>
            <a:endParaRPr lang="es-MX" dirty="0" smtClean="0"/>
          </a:p>
          <a:p>
            <a:r>
              <a:rPr lang="es-MX" b="1" dirty="0" smtClean="0"/>
              <a:t>HIPERURICEMIA ASINTOMATICA .</a:t>
            </a:r>
          </a:p>
          <a:p>
            <a:endParaRPr lang="es-MX" b="1" dirty="0" smtClean="0"/>
          </a:p>
          <a:p>
            <a:r>
              <a:rPr lang="es-MX" dirty="0" smtClean="0"/>
              <a:t>  HAY CIFRAS ALTAS DE ACIDO URICO</a:t>
            </a:r>
          </a:p>
          <a:p>
            <a:r>
              <a:rPr lang="es-MX" dirty="0" smtClean="0"/>
              <a:t>AUSENCIA DE SINTOMAS DE ARTRITIS,    TOFOS      O CALCULOS RENALES DE ACIDO URICO</a:t>
            </a:r>
          </a:p>
          <a:p>
            <a:r>
              <a:rPr lang="es-MX" dirty="0" smtClean="0"/>
              <a:t>DURANTE    20 A 30   AÑOS   HIPERURICEMIA SOSTENIDA</a:t>
            </a:r>
          </a:p>
          <a:p>
            <a:r>
              <a:rPr lang="es-MX" dirty="0" smtClean="0"/>
              <a:t>TERMINA CON LA PRIMERA CRISIS DE ARTRITIS GOTOSA O  UROLITIASIS</a:t>
            </a:r>
          </a:p>
          <a:p>
            <a:r>
              <a:rPr lang="es-MX" dirty="0" smtClean="0"/>
              <a:t>ATAQUE NOCTURNO, ARTRITIS ROJA CALIENTE MUY DOLOROSA PIEL  TENSA  BRILLANTE DURA 3 A 10 DIAS</a:t>
            </a:r>
          </a:p>
          <a:p>
            <a:r>
              <a:rPr lang="es-MX" dirty="0" smtClean="0"/>
              <a:t>SECUNDARIO A TRAUMA, CIRUGIA, INFECCION,  ALCOHOL, REDUCCION DE PESO, MEDICAMENTOS, EXCESO DIETA Y RADIOTERAPIA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ESTUDIO DE ARTRITIS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es-MX" b="1" i="1" u="sng" dirty="0" smtClean="0"/>
              <a:t>CLINICA</a:t>
            </a:r>
          </a:p>
          <a:p>
            <a:pPr>
              <a:buNone/>
            </a:pPr>
            <a:r>
              <a:rPr lang="es-MX" dirty="0" smtClean="0"/>
              <a:t>     </a:t>
            </a:r>
          </a:p>
          <a:p>
            <a:r>
              <a:rPr lang="es-MX" b="1" dirty="0" smtClean="0"/>
              <a:t>ARTRITIS GOTOSA AGUDA:</a:t>
            </a:r>
          </a:p>
          <a:p>
            <a:endParaRPr lang="es-MX" dirty="0" smtClean="0"/>
          </a:p>
          <a:p>
            <a:r>
              <a:rPr lang="es-MX" dirty="0" smtClean="0"/>
              <a:t>LOS PRIMEROS ATAQUES SON MONOARTICULARES     80 A  95%   DE CASOS</a:t>
            </a:r>
          </a:p>
          <a:p>
            <a:r>
              <a:rPr lang="es-MX" dirty="0" smtClean="0"/>
              <a:t>POLIARTICULAR SUELE SER ASIMETRICA ESTAR CONFINADA A EXTREMIDADES INFERIORES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ESTUDIO DE ARTRITIS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es-MX" b="1" i="1" u="sng" dirty="0" smtClean="0"/>
              <a:t>DEFINICION:</a:t>
            </a:r>
          </a:p>
          <a:p>
            <a:endParaRPr lang="es-MX" dirty="0" smtClean="0"/>
          </a:p>
          <a:p>
            <a:r>
              <a:rPr lang="es-MX" dirty="0" smtClean="0"/>
              <a:t>LA OSTEOARTRITIS  (EAD)  SE DEFINE COMO LA DEGRADACION Y PERDIDA DEL CARTILAGO ARTICULAR CON REMODELACION DEL HUESO SUBCONDRAL, FORMACION DE OSTEOFITOS E INFLAMACION DE LA MEMBRANA SINOVIAL.</a:t>
            </a:r>
          </a:p>
          <a:p>
            <a:r>
              <a:rPr lang="es-MX" dirty="0" smtClean="0"/>
              <a:t>CLINICAMENTE CON DOLOR GRADUAL INTERMITENTE,EDEMA, RIGIDEZ Y PERDIDA DE LA  MOVILIDAD ARTICULAR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ESTUDIO DE ARTRITIS</a:t>
            </a:r>
            <a:endParaRPr lang="en-US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sz="quarter" idx="1"/>
          </p:nvPr>
        </p:nvGraphicFramePr>
        <p:xfrm>
          <a:off x="301625" y="3140968"/>
          <a:ext cx="8504238" cy="27584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04238"/>
              </a:tblGrid>
              <a:tr h="388217">
                <a:tc>
                  <a:txBody>
                    <a:bodyPr/>
                    <a:lstStyle/>
                    <a:p>
                      <a:r>
                        <a:rPr lang="es-MX" dirty="0" smtClean="0"/>
                        <a:t>                                              CRITERIOS MAYORES              </a:t>
                      </a:r>
                      <a:endParaRPr lang="en-US" dirty="0"/>
                    </a:p>
                  </a:txBody>
                  <a:tcPr/>
                </a:tc>
              </a:tr>
              <a:tr h="388217">
                <a:tc>
                  <a:txBody>
                    <a:bodyPr/>
                    <a:lstStyle/>
                    <a:p>
                      <a:r>
                        <a:rPr lang="es-MX" dirty="0" smtClean="0"/>
                        <a:t>                             (  CUALQUIERA  DE ELLOS  ES DIAGNOSTICO  )  </a:t>
                      </a:r>
                      <a:endParaRPr lang="en-US" dirty="0"/>
                    </a:p>
                  </a:txBody>
                  <a:tcPr/>
                </a:tc>
              </a:tr>
              <a:tr h="67937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8821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VISUALIZACION DE</a:t>
                      </a:r>
                      <a:r>
                        <a:rPr kumimoji="0" lang="es-MX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CRISTALES DE MONOURATO SODICO EN MUESTRA DE LIQUIDO SINOVIAL</a:t>
                      </a:r>
                      <a:endParaRPr kumimoji="0" lang="en-US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dirty="0"/>
                    </a:p>
                  </a:txBody>
                  <a:tcPr/>
                </a:tc>
              </a:tr>
              <a:tr h="388217">
                <a:tc>
                  <a:txBody>
                    <a:bodyPr/>
                    <a:lstStyle/>
                    <a:p>
                      <a:r>
                        <a:rPr lang="es-MX" dirty="0" smtClean="0"/>
                        <a:t>CRISTALES EN MUESTRA DE NODULOS SUBCUTANEOS (TOFO)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4 CuadroTexto"/>
          <p:cNvSpPr txBox="1"/>
          <p:nvPr/>
        </p:nvSpPr>
        <p:spPr>
          <a:xfrm>
            <a:off x="3923928" y="1916832"/>
            <a:ext cx="11288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400" b="1" i="1" u="sng" dirty="0" smtClean="0"/>
              <a:t>GOTA</a:t>
            </a:r>
            <a:endParaRPr lang="en-US" sz="2400" b="1" i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ESTUDIO DE ARTRITIS</a:t>
            </a:r>
            <a:endParaRPr lang="en-US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sz="quarter" idx="1"/>
          </p:nvPr>
        </p:nvGraphicFramePr>
        <p:xfrm>
          <a:off x="323528" y="1843255"/>
          <a:ext cx="8504238" cy="43686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04238"/>
              </a:tblGrid>
              <a:tr h="251029">
                <a:tc>
                  <a:txBody>
                    <a:bodyPr/>
                    <a:lstStyle/>
                    <a:p>
                      <a:r>
                        <a:rPr lang="es-MX" sz="1200" dirty="0" smtClean="0"/>
                        <a:t>CRITERIOS MENORES</a:t>
                      </a:r>
                      <a:endParaRPr lang="en-US" sz="1200" dirty="0"/>
                    </a:p>
                  </a:txBody>
                  <a:tcPr/>
                </a:tc>
              </a:tr>
              <a:tr h="293845">
                <a:tc>
                  <a:txBody>
                    <a:bodyPr/>
                    <a:lstStyle/>
                    <a:p>
                      <a:r>
                        <a:rPr lang="es-MX" sz="1200" dirty="0" smtClean="0"/>
                        <a:t>                                       (  SE REQUIEREN AL MENOS SEIS DE LOS DOCE )</a:t>
                      </a:r>
                      <a:endParaRPr lang="en-US" sz="1200" dirty="0"/>
                    </a:p>
                  </a:txBody>
                  <a:tcPr/>
                </a:tc>
              </a:tr>
              <a:tr h="293845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293845">
                <a:tc>
                  <a:txBody>
                    <a:bodyPr/>
                    <a:lstStyle/>
                    <a:p>
                      <a:r>
                        <a:rPr lang="es-MX" sz="1200" dirty="0" smtClean="0"/>
                        <a:t>MAXIMA INFLAMACION EN LAS PRIMERA 24 HORAS</a:t>
                      </a:r>
                      <a:endParaRPr lang="en-US" sz="1200" dirty="0"/>
                    </a:p>
                  </a:txBody>
                  <a:tcPr/>
                </a:tc>
              </a:tr>
              <a:tr h="293845">
                <a:tc>
                  <a:txBody>
                    <a:bodyPr/>
                    <a:lstStyle/>
                    <a:p>
                      <a:r>
                        <a:rPr lang="es-MX" sz="1200" dirty="0" smtClean="0"/>
                        <a:t>MAS DE UN ATAQUE DE ARTRITIS</a:t>
                      </a:r>
                      <a:r>
                        <a:rPr lang="es-MX" sz="1200" baseline="0" dirty="0" smtClean="0"/>
                        <a:t> AGUDA</a:t>
                      </a:r>
                      <a:endParaRPr lang="en-US" sz="1200" dirty="0"/>
                    </a:p>
                  </a:txBody>
                  <a:tcPr/>
                </a:tc>
              </a:tr>
              <a:tr h="293845">
                <a:tc>
                  <a:txBody>
                    <a:bodyPr/>
                    <a:lstStyle/>
                    <a:p>
                      <a:r>
                        <a:rPr lang="es-MX" sz="1200" dirty="0" smtClean="0"/>
                        <a:t>ATAQUES MONOARTICULARES</a:t>
                      </a:r>
                      <a:endParaRPr lang="en-US" sz="1200" dirty="0"/>
                    </a:p>
                  </a:txBody>
                  <a:tcPr/>
                </a:tc>
              </a:tr>
              <a:tr h="293845">
                <a:tc>
                  <a:txBody>
                    <a:bodyPr/>
                    <a:lstStyle/>
                    <a:p>
                      <a:r>
                        <a:rPr lang="es-MX" sz="1200" dirty="0" smtClean="0"/>
                        <a:t>ERITEMA SOBRE ARTICULACIONES HINCHADAS</a:t>
                      </a:r>
                      <a:endParaRPr lang="en-US" sz="1200" dirty="0"/>
                    </a:p>
                  </a:txBody>
                  <a:tcPr/>
                </a:tc>
              </a:tr>
              <a:tr h="293845">
                <a:tc>
                  <a:txBody>
                    <a:bodyPr/>
                    <a:lstStyle/>
                    <a:p>
                      <a:r>
                        <a:rPr lang="es-MX" sz="1200" dirty="0" smtClean="0"/>
                        <a:t>PODAGRA</a:t>
                      </a:r>
                      <a:endParaRPr lang="en-US" sz="1200" dirty="0"/>
                    </a:p>
                  </a:txBody>
                  <a:tcPr/>
                </a:tc>
              </a:tr>
              <a:tr h="293845">
                <a:tc>
                  <a:txBody>
                    <a:bodyPr/>
                    <a:lstStyle/>
                    <a:p>
                      <a:r>
                        <a:rPr lang="es-MX" sz="1200" dirty="0" smtClean="0"/>
                        <a:t>ATAQUE DE PODAGRA UNILATERAL</a:t>
                      </a:r>
                      <a:endParaRPr lang="en-US" sz="1200" dirty="0"/>
                    </a:p>
                  </a:txBody>
                  <a:tcPr/>
                </a:tc>
              </a:tr>
              <a:tr h="293845">
                <a:tc>
                  <a:txBody>
                    <a:bodyPr/>
                    <a:lstStyle/>
                    <a:p>
                      <a:r>
                        <a:rPr lang="es-MX" sz="1200" dirty="0" smtClean="0"/>
                        <a:t>ATAQUE EN TARSO UNILATERAL</a:t>
                      </a:r>
                      <a:endParaRPr lang="en-US" sz="1200" dirty="0"/>
                    </a:p>
                  </a:txBody>
                  <a:tcPr/>
                </a:tc>
              </a:tr>
              <a:tr h="293845">
                <a:tc>
                  <a:txBody>
                    <a:bodyPr/>
                    <a:lstStyle/>
                    <a:p>
                      <a:r>
                        <a:rPr lang="es-MX" sz="1200" dirty="0" smtClean="0"/>
                        <a:t>TOFO (NODULO SUBCUTANEO SOSPECHOSO )</a:t>
                      </a:r>
                      <a:endParaRPr lang="en-US" sz="1200" dirty="0"/>
                    </a:p>
                  </a:txBody>
                  <a:tcPr/>
                </a:tc>
              </a:tr>
              <a:tr h="293845">
                <a:tc>
                  <a:txBody>
                    <a:bodyPr/>
                    <a:lstStyle/>
                    <a:p>
                      <a:r>
                        <a:rPr lang="es-MX" sz="1200" dirty="0" smtClean="0"/>
                        <a:t>HIPERURICEMIA</a:t>
                      </a:r>
                      <a:endParaRPr lang="en-US" sz="1200" dirty="0"/>
                    </a:p>
                  </a:txBody>
                  <a:tcPr/>
                </a:tc>
              </a:tr>
              <a:tr h="293845">
                <a:tc>
                  <a:txBody>
                    <a:bodyPr/>
                    <a:lstStyle/>
                    <a:p>
                      <a:r>
                        <a:rPr lang="es-MX" sz="1200" dirty="0" smtClean="0"/>
                        <a:t>TUMEFACCION</a:t>
                      </a:r>
                      <a:r>
                        <a:rPr lang="es-MX" sz="1200" baseline="0" dirty="0" smtClean="0"/>
                        <a:t> ARTICULAR ASIMETRICO EN RADIOGRAFIA</a:t>
                      </a:r>
                      <a:endParaRPr lang="en-US" sz="1200" dirty="0"/>
                    </a:p>
                  </a:txBody>
                  <a:tcPr/>
                </a:tc>
              </a:tr>
              <a:tr h="293845">
                <a:tc>
                  <a:txBody>
                    <a:bodyPr/>
                    <a:lstStyle/>
                    <a:p>
                      <a:r>
                        <a:rPr lang="es-MX" sz="1200" dirty="0" smtClean="0"/>
                        <a:t>QUISTES SUBCORTICALES SIN EROSIONES EN RADIOGRAFIA</a:t>
                      </a:r>
                      <a:endParaRPr lang="en-US" sz="1200" dirty="0"/>
                    </a:p>
                  </a:txBody>
                  <a:tcPr/>
                </a:tc>
              </a:tr>
              <a:tr h="251029">
                <a:tc>
                  <a:txBody>
                    <a:bodyPr/>
                    <a:lstStyle/>
                    <a:p>
                      <a:r>
                        <a:rPr lang="es-MX" sz="1200" dirty="0" smtClean="0"/>
                        <a:t>LIQUIDO ARTICULAR (</a:t>
                      </a:r>
                      <a:r>
                        <a:rPr lang="es-MX" sz="1200" baseline="0" dirty="0" smtClean="0"/>
                        <a:t> DURANTE EL ATAQUE AGUDO ) ASEPTICO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ESTUDIO DE ARTRITIS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algn="ctr"/>
            <a:r>
              <a:rPr lang="es-MX" b="1" i="1" u="sng" dirty="0" smtClean="0"/>
              <a:t>CLINICA</a:t>
            </a:r>
          </a:p>
          <a:p>
            <a:endParaRPr lang="es-MX" b="1" dirty="0" smtClean="0"/>
          </a:p>
          <a:p>
            <a:r>
              <a:rPr lang="es-MX" b="1" dirty="0" smtClean="0"/>
              <a:t>GOTA INTERCRITICA:</a:t>
            </a:r>
          </a:p>
          <a:p>
            <a:endParaRPr lang="es-MX" dirty="0" smtClean="0"/>
          </a:p>
          <a:p>
            <a:r>
              <a:rPr lang="es-MX" dirty="0" smtClean="0"/>
              <a:t>EL PERIODO ENTRE CRISIS PUEDE SER ASINTOMATICO EN PACIENTES QUE HAN SUFRIDO ATAQUES  AISLADOS   Y  AUN   NO    HAN DESARROLLADO  APARENTEMENTE ARTROPATIA CRONICA. </a:t>
            </a:r>
          </a:p>
          <a:p>
            <a:r>
              <a:rPr lang="es-MX" dirty="0" smtClean="0"/>
              <a:t> SIN EMBARGO,  LOS  PACIENTES CON BROTES REITERADOS PUEDEN REFERIR DOLOR ARTICULAR O DEFORMIDAD.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ESTUDIO DE ARTRITIS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algn="ctr"/>
            <a:r>
              <a:rPr lang="es-MX" b="1" i="1" u="sng" dirty="0" smtClean="0"/>
              <a:t>CLINICA</a:t>
            </a:r>
          </a:p>
          <a:p>
            <a:endParaRPr lang="es-MX" dirty="0" smtClean="0"/>
          </a:p>
          <a:p>
            <a:r>
              <a:rPr lang="es-MX" b="1" dirty="0" smtClean="0"/>
              <a:t>GOTA TOFACEA:</a:t>
            </a:r>
          </a:p>
          <a:p>
            <a:endParaRPr lang="es-MX" dirty="0" smtClean="0"/>
          </a:p>
          <a:p>
            <a:r>
              <a:rPr lang="es-MX" dirty="0" smtClean="0"/>
              <a:t>EL LAPSO DE APARICION DE TOFOS Y SINTOMAS CRONICOS  VARIA DE  3 A 42 AÑOS.</a:t>
            </a:r>
          </a:p>
          <a:p>
            <a:r>
              <a:rPr lang="es-MX" dirty="0" smtClean="0"/>
              <a:t>LA FORMACION DE TOFOS DEPENDE  DE LA MAGNITUD Y DURACION DE LA  HIPERURICEMIA Y SE RELACIONA CON LA </a:t>
            </a:r>
            <a:r>
              <a:rPr lang="es-MX" b="1" dirty="0" smtClean="0"/>
              <a:t>GRAVEDAD DEL DAÑO RENAL</a:t>
            </a:r>
          </a:p>
          <a:p>
            <a:r>
              <a:rPr lang="es-MX" dirty="0" smtClean="0"/>
              <a:t>ES COMUN LA LOCALIZACION DE TOFOS EN EL </a:t>
            </a:r>
            <a:r>
              <a:rPr lang="es-MX" b="1" dirty="0" smtClean="0"/>
              <a:t>HELIX </a:t>
            </a:r>
            <a:r>
              <a:rPr lang="es-MX" dirty="0" smtClean="0"/>
              <a:t> Y CON MENOR FRECUENCIA EN EL </a:t>
            </a:r>
            <a:r>
              <a:rPr lang="es-MX" b="1" dirty="0" smtClean="0"/>
              <a:t>ANTIHELIX</a:t>
            </a:r>
            <a:r>
              <a:rPr lang="es-MX" dirty="0" smtClean="0"/>
              <a:t> DE LA OREJA, TAMBIEN SON FRECUENTES EN SUPERFICIES EXTENSORAS DE LOS ANTEBRAZOS, SOBRE TODO EN LA </a:t>
            </a:r>
            <a:r>
              <a:rPr lang="es-MX" b="1" dirty="0" smtClean="0"/>
              <a:t>BOLSA  OLECRANEANA</a:t>
            </a:r>
            <a:r>
              <a:rPr lang="es-MX" dirty="0" smtClean="0"/>
              <a:t>, EL </a:t>
            </a:r>
            <a:r>
              <a:rPr lang="es-MX" b="1" dirty="0" smtClean="0"/>
              <a:t>TENDON DE AQUILES </a:t>
            </a:r>
            <a:r>
              <a:rPr lang="es-MX" dirty="0" smtClean="0"/>
              <a:t>Y LA PARTE </a:t>
            </a:r>
            <a:r>
              <a:rPr lang="es-MX" b="1" dirty="0" smtClean="0"/>
              <a:t>ANTERIOR DE LA TIBIA.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ESTUDIO DE ARTRITIS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55000" lnSpcReduction="20000"/>
          </a:bodyPr>
          <a:lstStyle/>
          <a:p>
            <a:pPr algn="ctr"/>
            <a:r>
              <a:rPr lang="es-MX" b="1" i="1" u="sng" dirty="0" smtClean="0"/>
              <a:t>CLINICA</a:t>
            </a:r>
          </a:p>
          <a:p>
            <a:endParaRPr lang="es-MX" dirty="0" smtClean="0"/>
          </a:p>
          <a:p>
            <a:r>
              <a:rPr lang="es-MX" b="1" dirty="0" smtClean="0"/>
              <a:t>NEFROPATIA GOTOSA:</a:t>
            </a:r>
          </a:p>
          <a:p>
            <a:endParaRPr lang="en-US" dirty="0" smtClean="0"/>
          </a:p>
          <a:p>
            <a:r>
              <a:rPr lang="es-MX" dirty="0" smtClean="0"/>
              <a:t>SE MANIFIESTA COMO.-</a:t>
            </a:r>
          </a:p>
          <a:p>
            <a:r>
              <a:rPr lang="es-MX" dirty="0" smtClean="0"/>
              <a:t> A)  NEFROPATIA AGUDA                                                                                                           APARECE INSUFICIENCIA RENAL SECUNDARIA A OBSTRUCCION DE LOS TUBULOS COLECTORES Y URETERES POR DEPOSITO DE  ACIDO URICO.  (LISIS TUMORALES:  HIPERURICEMIA, ACIDOSIS LACTICA, HIPERPOTASEMIA, HIPERFOSFATEMIA Y HIPOCALCEMIA COMO LEUCEMIAS LINFOMAS)</a:t>
            </a:r>
          </a:p>
          <a:p>
            <a:endParaRPr lang="es-MX" dirty="0" smtClean="0"/>
          </a:p>
          <a:p>
            <a:r>
              <a:rPr lang="es-MX" dirty="0" smtClean="0"/>
              <a:t>B) NEFROLITIASIS POR ACIDO URICO                                                                                                           VARONES DE EDAD MEDIA CON INSIDENCIA DE 5 AL 8%</a:t>
            </a:r>
          </a:p>
          <a:p>
            <a:r>
              <a:rPr lang="es-MX" dirty="0" smtClean="0"/>
              <a:t>SUS MECANISMOS  FISIOPATOLOGICOS SON:</a:t>
            </a:r>
          </a:p>
          <a:p>
            <a:r>
              <a:rPr lang="es-MX" dirty="0" smtClean="0"/>
              <a:t>                1. ACIDEZ URINARIA PERSISTENTE</a:t>
            </a:r>
          </a:p>
          <a:p>
            <a:r>
              <a:rPr lang="es-MX" dirty="0" smtClean="0"/>
              <a:t>                2. HIPERURICOSURIA</a:t>
            </a:r>
          </a:p>
          <a:p>
            <a:r>
              <a:rPr lang="es-MX" dirty="0" smtClean="0"/>
              <a:t>                3. DISMINUCION DEL VOLUMEN URINARIO</a:t>
            </a:r>
          </a:p>
          <a:p>
            <a:endParaRPr lang="es-MX" dirty="0" smtClean="0"/>
          </a:p>
          <a:p>
            <a:r>
              <a:rPr lang="es-MX" dirty="0" smtClean="0"/>
              <a:t>LA NEFROLITIASIS SE PRESENTA EN EL 40% DE  LOS PACIENTES CON GOTA SECUNDARIA.</a:t>
            </a:r>
          </a:p>
          <a:p>
            <a:endParaRPr lang="es-MX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ESTUDIO DE ARTRITIS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/>
            <a:r>
              <a:rPr lang="es-MX" b="1" i="1" u="sng" dirty="0" smtClean="0"/>
              <a:t>DIAGNOSTICO</a:t>
            </a:r>
          </a:p>
          <a:p>
            <a:endParaRPr lang="es-MX" dirty="0" smtClean="0"/>
          </a:p>
          <a:p>
            <a:r>
              <a:rPr lang="es-MX" dirty="0" smtClean="0"/>
              <a:t>EL ANTECEDENTE DE ATAQUES AGUDOS, MONOARTICULARES, CON APARICION RAPIDA Y RESPUESTA  CLINICA ADECUADA  A ANTINFLAMATORIOS O COLCHICINA, LOCALIZADOS EN LA ARTICULACION METATARSOFALANGICA O EN EL TARSO, PUEDE SER SUFICIENTE.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ESTUDIO DE ARTRITIS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pPr algn="ctr"/>
            <a:r>
              <a:rPr lang="es-MX" b="1" i="1" u="sng" dirty="0" smtClean="0"/>
              <a:t>DIAGNOSTICO</a:t>
            </a:r>
          </a:p>
          <a:p>
            <a:endParaRPr lang="es-MX" b="1" u="sng" dirty="0" smtClean="0"/>
          </a:p>
          <a:p>
            <a:r>
              <a:rPr lang="es-MX" b="1" u="sng" dirty="0" smtClean="0"/>
              <a:t>RADIOLOGICO:</a:t>
            </a:r>
          </a:p>
          <a:p>
            <a:pPr>
              <a:buNone/>
            </a:pPr>
            <a:endParaRPr lang="es-MX" dirty="0" smtClean="0"/>
          </a:p>
          <a:p>
            <a:r>
              <a:rPr lang="es-MX" dirty="0" smtClean="0"/>
              <a:t>SE RECOMIENDA  LA REALIZACION DE RADIOGRAFIA DE LAS ARTICULACIONES AFECTADAS:</a:t>
            </a:r>
          </a:p>
          <a:p>
            <a:r>
              <a:rPr lang="es-MX" dirty="0" smtClean="0"/>
              <a:t> I. EN FASES INICIALES :</a:t>
            </a:r>
          </a:p>
          <a:p>
            <a:r>
              <a:rPr lang="es-MX" dirty="0" smtClean="0"/>
              <a:t>SE PODRA OBSERVAR UNICAMENTE UN AUMENTO DE LAS PARTES BLANDAS PERIARTICULARES.</a:t>
            </a:r>
          </a:p>
          <a:p>
            <a:r>
              <a:rPr lang="es-MX" dirty="0" smtClean="0"/>
              <a:t>II. EN GOTA CRONICA:</a:t>
            </a:r>
          </a:p>
          <a:p>
            <a:r>
              <a:rPr lang="es-MX" dirty="0" smtClean="0"/>
              <a:t>SE PODRA OBSERVAR LA APARICION DE  LESIONES PERIARTICULARES EN SACABOCADOS        CON RELATIVA CONSERVACION DEL ESPACIO ARTICULAR,     AUMENTO DE LAS PARTES BLANDAS SECUNDARIO A LOS TOFOS.</a:t>
            </a:r>
          </a:p>
          <a:p>
            <a:r>
              <a:rPr lang="es-MX" dirty="0" smtClean="0"/>
              <a:t>III.EN FASES MUY AVANZADAS:</a:t>
            </a:r>
          </a:p>
          <a:p>
            <a:r>
              <a:rPr lang="es-MX" dirty="0" smtClean="0"/>
              <a:t>APRECIAREMOS LESION ARTICULAR EXTENSA CORRESPONDIENTE A UNA ARTROPATIA GOTOSA CRONICA.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ESTUDIO DE ARTRITIS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 algn="ctr"/>
            <a:r>
              <a:rPr lang="es-MX" b="1" i="1" u="sng" dirty="0" smtClean="0"/>
              <a:t>TRATAMIENTO </a:t>
            </a:r>
          </a:p>
          <a:p>
            <a:pPr algn="ctr"/>
            <a:endParaRPr lang="es-MX" b="1" i="1" u="sng" dirty="0" smtClean="0"/>
          </a:p>
          <a:p>
            <a:r>
              <a:rPr lang="es-MX" b="1" dirty="0" smtClean="0"/>
              <a:t>LOS OBJETIVOS TERAPEUTICOS SON:</a:t>
            </a:r>
          </a:p>
          <a:p>
            <a:endParaRPr lang="es-MX" dirty="0" smtClean="0"/>
          </a:p>
          <a:p>
            <a:endParaRPr lang="es-MX" dirty="0" smtClean="0"/>
          </a:p>
          <a:p>
            <a:r>
              <a:rPr lang="es-MX" dirty="0" smtClean="0"/>
              <a:t>RESOLVER EL EPISODIO DE ARTRITIS AGUDA LO ANTES POSIBLE.</a:t>
            </a:r>
          </a:p>
          <a:p>
            <a:endParaRPr lang="es-MX" dirty="0" smtClean="0"/>
          </a:p>
          <a:p>
            <a:r>
              <a:rPr lang="es-MX" dirty="0" smtClean="0"/>
              <a:t>PREVENIR LA APARICION DE NUEVOS EPISODIOS DE ARTRITIS.</a:t>
            </a:r>
          </a:p>
          <a:p>
            <a:endParaRPr lang="es-MX" dirty="0" smtClean="0"/>
          </a:p>
          <a:p>
            <a:r>
              <a:rPr lang="es-MX" dirty="0" smtClean="0"/>
              <a:t>MEJORAR LAS LESIONES RESULTANTES DEL DEPOSITO DE URATOS EN LOS TEJIDOS O DEL ACIDO URICO  EN EL SISTEMA EXCRETOR RENAL.</a:t>
            </a:r>
          </a:p>
          <a:p>
            <a:endParaRPr lang="es-MX" dirty="0" smtClean="0"/>
          </a:p>
          <a:p>
            <a:r>
              <a:rPr lang="es-MX" dirty="0" smtClean="0"/>
              <a:t>ACTUAR SOBRE POSIBLES AFECCIONES CONCOMITANTES: OBESIDAD,  HIPERTENSION ARTERIAL, HIPERLIPIDEMIA, DIABETES MELLITUS Y ATEROSCLEROSIS.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ESTUDIO DE ARTRITIS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algn="ctr"/>
            <a:r>
              <a:rPr lang="es-MX" b="1" i="1" u="sng" dirty="0" smtClean="0"/>
              <a:t>TRATAMIENTO</a:t>
            </a:r>
          </a:p>
          <a:p>
            <a:pPr algn="ctr"/>
            <a:endParaRPr lang="es-MX" b="1" i="1" u="sng" dirty="0" smtClean="0"/>
          </a:p>
          <a:p>
            <a:pPr algn="ctr"/>
            <a:endParaRPr lang="es-MX" b="1" i="1" u="sng" dirty="0" smtClean="0"/>
          </a:p>
          <a:p>
            <a:r>
              <a:rPr lang="es-MX" dirty="0" smtClean="0"/>
              <a:t>DURANTE EL EPISODIO DE ARTRITIS AGUDA DEBE RECOMENDARSE REPOSO ABSOLUTO Y </a:t>
            </a:r>
            <a:r>
              <a:rPr lang="es-MX" b="1" dirty="0" smtClean="0"/>
              <a:t>NO PRESCRIBIR FARMACOS HIPOURICEMIANTES.</a:t>
            </a:r>
          </a:p>
          <a:p>
            <a:endParaRPr lang="es-MX" dirty="0" smtClean="0"/>
          </a:p>
          <a:p>
            <a:r>
              <a:rPr lang="es-MX" dirty="0" smtClean="0"/>
              <a:t>EL CONSUMO DE NIVELES ALTOS DE CARNE Y MARISCOS SE RELACIONA CON INCREMENTO DE RIESGO DE GOTA, MIENTRAS QUE UN CONSUMO ELEVADO DE PRODUCTOS LACTEOS SE ASOCIA CON DISMINUCION DEL RIESGO.</a:t>
            </a:r>
          </a:p>
          <a:p>
            <a:endParaRPr lang="es-MX" dirty="0" smtClean="0"/>
          </a:p>
          <a:p>
            <a:r>
              <a:rPr lang="es-MX" dirty="0" smtClean="0"/>
              <a:t>EN EL ATAQUE AGUDO DE GOTA SE PUEDE UTILIZAR :     AINE,      COLCHICINA,      CORTICOESTEROIDES SISTEMICOS O    INTRAARTICULARES.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ESTUDIO DE ARTRITIS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algn="ctr"/>
            <a:r>
              <a:rPr lang="es-MX" b="1" i="1" u="sng" dirty="0" smtClean="0"/>
              <a:t>TRATAMIENTO</a:t>
            </a:r>
          </a:p>
          <a:p>
            <a:endParaRPr lang="es-MX" dirty="0" smtClean="0"/>
          </a:p>
          <a:p>
            <a:r>
              <a:rPr lang="es-MX" dirty="0" smtClean="0"/>
              <a:t>LA MEJORIA CON  AINE  ES EVIDENTE EN LAS PRIMERAS       24 A 48  HORAS. EN MAS DEL 90% DE LOS PACIENTES LA RESOLUCION COMPLETA DEL ATAQUE AGUDO OCURRE EN LOS CINCO A OCHO DIAS DE INICIADO EL TRATAMIENTO.</a:t>
            </a:r>
          </a:p>
          <a:p>
            <a:endParaRPr lang="es-MX" dirty="0" smtClean="0"/>
          </a:p>
          <a:p>
            <a:r>
              <a:rPr lang="es-MX" b="1" dirty="0" smtClean="0"/>
              <a:t>EL TRATAMIENTO HIPOURICEMIANTE SOLO DEBE INSTAURARSE DOS  A CUATRO SEMANAS DESPUES    </a:t>
            </a:r>
            <a:r>
              <a:rPr lang="es-MX" dirty="0" smtClean="0"/>
              <a:t>DEL EPISODIO DE ARTRITIS AGUDA PARA  EVITAR MOVILIZACIONES BRUSCAS DEL CONTENIDO CORPORAL DE URATOS QUE PUEDAN OCASIONAR CRISIS AGUDAS.</a:t>
            </a:r>
          </a:p>
          <a:p>
            <a:endParaRPr lang="es-MX" dirty="0" smtClean="0"/>
          </a:p>
          <a:p>
            <a:r>
              <a:rPr lang="es-MX" dirty="0" smtClean="0"/>
              <a:t>EL TRATAMIENTO DEBE INICIARSE CON </a:t>
            </a:r>
            <a:r>
              <a:rPr lang="es-MX" b="1" dirty="0" smtClean="0"/>
              <a:t>DOSIS BAJAS </a:t>
            </a:r>
            <a:r>
              <a:rPr lang="es-MX" dirty="0" smtClean="0"/>
              <a:t>QUE SE IRAN INCREMENTANDO ENTRE CADA SEMANA Y CADA  MES  HASTA ALCANZAR LA URICEMIA DESEADA ( &lt; 7 MG/DL)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ESTUDIO DE ARTRITIS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es-MX" b="1" i="1" u="sng" dirty="0" smtClean="0"/>
              <a:t>EPIDEMIOLOGIA:</a:t>
            </a:r>
          </a:p>
          <a:p>
            <a:endParaRPr lang="es-MX" dirty="0" smtClean="0"/>
          </a:p>
          <a:p>
            <a:r>
              <a:rPr lang="es-MX" dirty="0" smtClean="0"/>
              <a:t>25% DE LOS ADULTOS &gt;65 AÑOS  (OMS)</a:t>
            </a:r>
          </a:p>
          <a:p>
            <a:r>
              <a:rPr lang="es-MX" dirty="0" smtClean="0"/>
              <a:t>EDAD DE INICIO 40 AÑOS EN MUJERES  Y          50 AÑOS EN HOMBRES</a:t>
            </a:r>
          </a:p>
          <a:p>
            <a:r>
              <a:rPr lang="es-MX" dirty="0" smtClean="0"/>
              <a:t>50% DE DISCAPACIDAD</a:t>
            </a:r>
          </a:p>
          <a:p>
            <a:r>
              <a:rPr lang="es-MX" dirty="0" smtClean="0"/>
              <a:t>MUJERES  PREDOMINIO MANOS Y RODILLAS, NODULOS DE HEBERDEN</a:t>
            </a:r>
          </a:p>
          <a:p>
            <a:r>
              <a:rPr lang="es-MX" dirty="0" smtClean="0"/>
              <a:t>HOMBRES PREDOMINIO EN CADERA, RODILLAS Y COLUMNA  VERTEBRAL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ESTUDIO DE ARTRITIS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es-MX" b="1" u="sng" dirty="0" smtClean="0"/>
              <a:t>TRATAMIENTO</a:t>
            </a:r>
            <a:r>
              <a:rPr lang="es-MX" dirty="0" smtClean="0"/>
              <a:t> </a:t>
            </a:r>
          </a:p>
          <a:p>
            <a:endParaRPr lang="es-MX" dirty="0" smtClean="0"/>
          </a:p>
          <a:p>
            <a:r>
              <a:rPr lang="es-MX" b="1" dirty="0" smtClean="0"/>
              <a:t>URICOSURICOS:</a:t>
            </a:r>
          </a:p>
          <a:p>
            <a:pPr>
              <a:buNone/>
            </a:pPr>
            <a:r>
              <a:rPr lang="es-MX" dirty="0" smtClean="0"/>
              <a:t>    +++AUMENTAN LA EXCRECION RENAL DE ACIDO URICO</a:t>
            </a:r>
          </a:p>
          <a:p>
            <a:pPr>
              <a:buNone/>
            </a:pPr>
            <a:endParaRPr lang="es-MX" dirty="0" smtClean="0"/>
          </a:p>
          <a:p>
            <a:r>
              <a:rPr lang="es-MX" dirty="0" smtClean="0"/>
              <a:t>BENZBROMARONA (100  -  200  MG/DIA)</a:t>
            </a:r>
          </a:p>
          <a:p>
            <a:r>
              <a:rPr lang="es-MX" dirty="0" smtClean="0"/>
              <a:t>BENZODIARONA (100  -  200  MG/DIA)</a:t>
            </a:r>
          </a:p>
          <a:p>
            <a:r>
              <a:rPr lang="es-MX" dirty="0" smtClean="0"/>
              <a:t>SULFINPIROZANA (300  A  400 MG/DIA)</a:t>
            </a:r>
          </a:p>
          <a:p>
            <a:r>
              <a:rPr lang="es-MX" dirty="0" smtClean="0"/>
              <a:t>PROBENECIDA ( 1 A 2 GR/DIA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ESTUDIO DE ARTRITIS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es-MX" b="1" i="1" u="sng" dirty="0" smtClean="0"/>
              <a:t>TRATAMIENTO</a:t>
            </a:r>
          </a:p>
          <a:p>
            <a:pPr algn="ctr"/>
            <a:endParaRPr lang="es-MX" b="1" i="1" u="sng" dirty="0" smtClean="0"/>
          </a:p>
          <a:p>
            <a:r>
              <a:rPr lang="es-MX" b="1" i="1" u="sng" dirty="0" smtClean="0"/>
              <a:t>HIPOURICOSURICO:   </a:t>
            </a:r>
          </a:p>
          <a:p>
            <a:endParaRPr lang="es-MX" b="1" i="1" u="sng" dirty="0" smtClean="0"/>
          </a:p>
          <a:p>
            <a:endParaRPr lang="es-MX" b="1" i="1" u="sng" dirty="0" smtClean="0"/>
          </a:p>
          <a:p>
            <a:r>
              <a:rPr lang="es-MX" dirty="0" smtClean="0"/>
              <a:t>ALOPURINOL</a:t>
            </a:r>
          </a:p>
          <a:p>
            <a:r>
              <a:rPr lang="es-MX" dirty="0" smtClean="0"/>
              <a:t>300   MG/DIA</a:t>
            </a:r>
          </a:p>
          <a:p>
            <a:r>
              <a:rPr lang="es-MX" dirty="0" smtClean="0"/>
              <a:t>PACIENTES DE   &gt;   2.00 M2 DE SUP CORPORAL REQUIEREN HASTA 900 MG/DIA</a:t>
            </a:r>
          </a:p>
          <a:p>
            <a:endParaRPr lang="es-MX" dirty="0" smtClean="0"/>
          </a:p>
          <a:p>
            <a:pPr>
              <a:buNone/>
            </a:pPr>
            <a:endParaRPr lang="es-MX" b="1" i="1" u="sng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ESTUDIO DE ARTRITIS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algn="ctr"/>
            <a:r>
              <a:rPr lang="es-MX" i="1" u="sng" dirty="0" smtClean="0"/>
              <a:t>TRATAMIENTO</a:t>
            </a:r>
          </a:p>
          <a:p>
            <a:pPr algn="ctr"/>
            <a:endParaRPr lang="es-MX" i="1" u="sng" dirty="0" smtClean="0"/>
          </a:p>
          <a:p>
            <a:r>
              <a:rPr lang="es-MX" dirty="0" smtClean="0"/>
              <a:t>LA DISMINUCION DE LA SINTESIS DE ACIDO URICO QUE OCACIONA EL </a:t>
            </a:r>
            <a:r>
              <a:rPr lang="es-MX" b="1" dirty="0" smtClean="0"/>
              <a:t>ALOPURINOL </a:t>
            </a:r>
            <a:r>
              <a:rPr lang="es-MX" dirty="0" smtClean="0"/>
              <a:t>PUEDE EXPLICARSE POR TRES  MECANISMOS:</a:t>
            </a:r>
          </a:p>
          <a:p>
            <a:endParaRPr lang="es-MX" dirty="0" smtClean="0"/>
          </a:p>
          <a:p>
            <a:r>
              <a:rPr lang="es-MX" dirty="0" smtClean="0"/>
              <a:t>INHIBICION DE LA ENZIMA XANTINA OXIDASA.</a:t>
            </a:r>
          </a:p>
          <a:p>
            <a:r>
              <a:rPr lang="es-MX" dirty="0" smtClean="0"/>
              <a:t>AUMENTO DE LA REUTILIZACION DE BASES PURINICAS, QUE INHIBEN LA SINTESIS DE NOVO DE LOS NUCLEOTIDOS PURINICOS .</a:t>
            </a:r>
          </a:p>
          <a:p>
            <a:r>
              <a:rPr lang="es-MX" dirty="0" smtClean="0"/>
              <a:t>CONSUMO DE FOSFORRIBOSILPIROFOSFATO.</a:t>
            </a:r>
          </a:p>
          <a:p>
            <a:endParaRPr lang="es-MX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ESTUDIO DE ARTRITIS</a:t>
            </a:r>
            <a:endParaRPr lang="en-US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sz="quarter" idx="1"/>
          </p:nvPr>
        </p:nvGraphicFramePr>
        <p:xfrm>
          <a:off x="251520" y="1628800"/>
          <a:ext cx="8504238" cy="46144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04238"/>
              </a:tblGrid>
              <a:tr h="336286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/>
                        <a:t>INDICACIONES DE ALOPURINOL</a:t>
                      </a:r>
                      <a:endParaRPr lang="en-US" sz="1400" dirty="0"/>
                    </a:p>
                  </a:txBody>
                  <a:tcPr/>
                </a:tc>
              </a:tr>
              <a:tr h="336286"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HIPERURICEMIA POR EXCESIVA PRODUCCION</a:t>
                      </a:r>
                      <a:r>
                        <a:rPr lang="es-MX" sz="1400" baseline="0" dirty="0" smtClean="0"/>
                        <a:t> DE ACIDO URICO</a:t>
                      </a:r>
                      <a:endParaRPr lang="en-US" sz="1400" dirty="0"/>
                    </a:p>
                  </a:txBody>
                  <a:tcPr/>
                </a:tc>
              </a:tr>
              <a:tr h="807087"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DEFECTOS ENZIMATICOS DEFICIENCIA DE HIPOXANTINA –</a:t>
                      </a:r>
                      <a:r>
                        <a:rPr lang="es-MX" sz="1400" baseline="0" dirty="0" smtClean="0"/>
                        <a:t> </a:t>
                      </a:r>
                      <a:r>
                        <a:rPr lang="es-MX" sz="1400" dirty="0" smtClean="0"/>
                        <a:t>GUANINA – FOSFORRIBOSILTRANFERASA  </a:t>
                      </a:r>
                      <a:r>
                        <a:rPr lang="es-MX" sz="1400" dirty="0" smtClean="0"/>
                        <a:t>                                                                                                                                  Y  </a:t>
                      </a:r>
                      <a:r>
                        <a:rPr lang="es-MX" sz="1400" dirty="0" smtClean="0"/>
                        <a:t>SOBREACTIVIDAD DE  FOSFORRRIBOSILPIROFOSFATOSINTETASA</a:t>
                      </a:r>
                      <a:endParaRPr lang="en-US" sz="1400" dirty="0"/>
                    </a:p>
                  </a:txBody>
                  <a:tcPr/>
                </a:tc>
              </a:tr>
              <a:tr h="336286"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NEFROPATIA </a:t>
                      </a:r>
                      <a:r>
                        <a:rPr lang="es-MX" sz="1400" dirty="0" smtClean="0"/>
                        <a:t>POR ACIDO URICO</a:t>
                      </a:r>
                      <a:endParaRPr lang="en-US" sz="1400" dirty="0"/>
                    </a:p>
                  </a:txBody>
                  <a:tcPr/>
                </a:tc>
              </a:tr>
              <a:tr h="336286"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NEFROLITIASIS</a:t>
                      </a:r>
                      <a:r>
                        <a:rPr lang="es-MX" sz="1400" baseline="0" dirty="0" smtClean="0"/>
                        <a:t> POR ACIDO URICO</a:t>
                      </a:r>
                      <a:endParaRPr lang="en-US" sz="1400" dirty="0"/>
                    </a:p>
                  </a:txBody>
                  <a:tcPr/>
                </a:tc>
              </a:tr>
              <a:tr h="336286"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ELIMINACION RENAL</a:t>
                      </a:r>
                      <a:r>
                        <a:rPr lang="es-MX" sz="1400" baseline="0" dirty="0" smtClean="0"/>
                        <a:t> DE AC. </a:t>
                      </a:r>
                      <a:r>
                        <a:rPr lang="es-MX" sz="1400" baseline="0" dirty="0" smtClean="0"/>
                        <a:t>URICO        </a:t>
                      </a:r>
                      <a:r>
                        <a:rPr lang="es-MX" sz="1400" baseline="0" dirty="0" smtClean="0"/>
                        <a:t>&gt; 700MG/24HRS/1.73M2</a:t>
                      </a:r>
                      <a:endParaRPr lang="en-US" sz="1400" dirty="0"/>
                    </a:p>
                  </a:txBody>
                  <a:tcPr/>
                </a:tc>
              </a:tr>
              <a:tr h="390389"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PROFILAXIS DE NEFROPATIA POR ACIDO URICO </a:t>
                      </a:r>
                      <a:r>
                        <a:rPr lang="es-MX" sz="1400" dirty="0" smtClean="0"/>
                        <a:t>          (</a:t>
                      </a:r>
                      <a:r>
                        <a:rPr lang="es-MX" sz="1400" dirty="0" smtClean="0"/>
                        <a:t>CITOSTATICOS-CONVULSIONES</a:t>
                      </a:r>
                      <a:r>
                        <a:rPr lang="es-MX" sz="1400" baseline="0" dirty="0" smtClean="0"/>
                        <a:t> )</a:t>
                      </a:r>
                      <a:endParaRPr lang="en-US" sz="1400" dirty="0"/>
                    </a:p>
                  </a:txBody>
                  <a:tcPr/>
                </a:tc>
              </a:tr>
              <a:tr h="336286"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INTOLERANCIA A LOS URICOSURICOS</a:t>
                      </a:r>
                    </a:p>
                  </a:txBody>
                  <a:tcPr/>
                </a:tc>
              </a:tr>
              <a:tr h="390389"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HIPERURICEMIA SINTOMATICA CON FILTRADO GLOMERULAR </a:t>
                      </a:r>
                      <a:r>
                        <a:rPr lang="es-MX" sz="1400" dirty="0" smtClean="0"/>
                        <a:t>     &lt;</a:t>
                      </a:r>
                      <a:r>
                        <a:rPr lang="es-MX" sz="1400" baseline="0" dirty="0" smtClean="0"/>
                        <a:t> </a:t>
                      </a:r>
                      <a:r>
                        <a:rPr lang="es-MX" sz="1400" baseline="0" dirty="0" smtClean="0"/>
                        <a:t>80ML/MIN</a:t>
                      </a:r>
                      <a:endParaRPr lang="en-US" sz="1400" dirty="0"/>
                    </a:p>
                  </a:txBody>
                  <a:tcPr/>
                </a:tc>
              </a:tr>
              <a:tr h="336286"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HIPERURICEMIA ASINTOMATICA </a:t>
                      </a:r>
                      <a:r>
                        <a:rPr lang="es-MX" sz="1400" dirty="0" smtClean="0"/>
                        <a:t>      (&gt;</a:t>
                      </a:r>
                      <a:r>
                        <a:rPr lang="es-MX" sz="1400" baseline="0" dirty="0" smtClean="0"/>
                        <a:t> </a:t>
                      </a:r>
                      <a:r>
                        <a:rPr lang="es-MX" sz="1400" baseline="0" dirty="0" smtClean="0"/>
                        <a:t>= 10MG/DL )</a:t>
                      </a:r>
                      <a:endParaRPr lang="en-US" sz="1400" dirty="0"/>
                    </a:p>
                  </a:txBody>
                  <a:tcPr/>
                </a:tc>
              </a:tr>
              <a:tr h="336286"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HIPERURICEMIA ASINTOMATICA </a:t>
                      </a:r>
                      <a:r>
                        <a:rPr lang="es-MX" sz="1400" dirty="0" smtClean="0"/>
                        <a:t>      (&gt; </a:t>
                      </a:r>
                      <a:r>
                        <a:rPr lang="es-MX" sz="1400" dirty="0" smtClean="0"/>
                        <a:t>= 1000 MG/24 HRS )</a:t>
                      </a:r>
                      <a:endParaRPr lang="en-US" sz="1400" dirty="0"/>
                    </a:p>
                  </a:txBody>
                  <a:tcPr/>
                </a:tc>
              </a:tr>
              <a:tr h="336286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ESTUDIO DE ARTRITIS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algn="ctr"/>
            <a:r>
              <a:rPr lang="es-MX" b="1" i="1" u="sng" dirty="0" smtClean="0"/>
              <a:t>TRATAMIENTO</a:t>
            </a:r>
          </a:p>
          <a:p>
            <a:pPr algn="ctr"/>
            <a:endParaRPr lang="es-MX" b="1" i="1" u="sng" dirty="0" smtClean="0"/>
          </a:p>
          <a:p>
            <a:r>
              <a:rPr lang="es-MX" dirty="0" smtClean="0"/>
              <a:t>LOS EFECTOS SECUNDARIOS DEL ALOPURINOL SON:</a:t>
            </a:r>
          </a:p>
          <a:p>
            <a:r>
              <a:rPr lang="es-MX" dirty="0" smtClean="0"/>
              <a:t>SINTOMAS GASTROINTESTINALES</a:t>
            </a:r>
          </a:p>
          <a:p>
            <a:r>
              <a:rPr lang="es-MX" dirty="0" smtClean="0"/>
              <a:t>EXANTEMA</a:t>
            </a:r>
          </a:p>
          <a:p>
            <a:r>
              <a:rPr lang="es-MX" dirty="0" smtClean="0"/>
              <a:t>TOXICIDAD MEDULAR</a:t>
            </a:r>
          </a:p>
          <a:p>
            <a:r>
              <a:rPr lang="es-MX" dirty="0" smtClean="0"/>
              <a:t>FIEBRE</a:t>
            </a:r>
          </a:p>
          <a:p>
            <a:r>
              <a:rPr lang="es-MX" dirty="0" smtClean="0"/>
              <a:t>SINDROME DE HIPERSENSIBILIDAD CARACTERIZADO POR VASCULITIS CON AFECTACION CUTANEA SEVERA, HEPATICA Y RENAL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ESTUDIO DE ARTRITIS</a:t>
            </a:r>
            <a:endParaRPr lang="en-US" dirty="0"/>
          </a:p>
        </p:txBody>
      </p:sp>
      <p:graphicFrame>
        <p:nvGraphicFramePr>
          <p:cNvPr id="5" name="4 Marcador de contenido"/>
          <p:cNvGraphicFramePr>
            <a:graphicFrameLocks noGrp="1"/>
          </p:cNvGraphicFramePr>
          <p:nvPr>
            <p:ph sz="quarter" idx="1"/>
          </p:nvPr>
        </p:nvGraphicFramePr>
        <p:xfrm>
          <a:off x="301625" y="1988839"/>
          <a:ext cx="8504240" cy="45365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00848"/>
                <a:gridCol w="1700848"/>
                <a:gridCol w="1700848"/>
                <a:gridCol w="1700848"/>
                <a:gridCol w="1700848"/>
              </a:tblGrid>
              <a:tr h="1089101"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050" dirty="0" smtClean="0"/>
                        <a:t>URICOSURIA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050" dirty="0" smtClean="0"/>
                        <a:t>ACLARAMIENTO DE ACIDO URICO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050" dirty="0" smtClean="0"/>
                        <a:t>EXRECION FRACCIONADA DE ACIDOURICO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050" dirty="0" smtClean="0"/>
                        <a:t>EXCRECION DE ACIDO URICO POR VOLUMEN DE FILTRADO</a:t>
                      </a:r>
                      <a:r>
                        <a:rPr lang="es-MX" sz="1050" baseline="0" dirty="0" smtClean="0"/>
                        <a:t> GLOMERULAR</a:t>
                      </a:r>
                      <a:endParaRPr lang="en-US" sz="1050" dirty="0"/>
                    </a:p>
                  </a:txBody>
                  <a:tcPr/>
                </a:tc>
              </a:tr>
              <a:tr h="495046">
                <a:tc>
                  <a:txBody>
                    <a:bodyPr/>
                    <a:lstStyle/>
                    <a:p>
                      <a:r>
                        <a:rPr lang="es-MX" sz="1050" dirty="0" smtClean="0"/>
                        <a:t>MUESTRAS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050" dirty="0" smtClean="0"/>
                        <a:t>ORINA DE 24HORAS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050" dirty="0" smtClean="0"/>
                        <a:t>ORINA DE 24 HORAS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050" dirty="0" smtClean="0"/>
                        <a:t>ORINA CASUAL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050" dirty="0" smtClean="0"/>
                        <a:t>ORINA CASUAL</a:t>
                      </a:r>
                      <a:endParaRPr lang="en-US" sz="1050" dirty="0"/>
                    </a:p>
                  </a:txBody>
                  <a:tcPr/>
                </a:tc>
              </a:tr>
              <a:tr h="378116">
                <a:tc>
                  <a:txBody>
                    <a:bodyPr/>
                    <a:lstStyle/>
                    <a:p>
                      <a:r>
                        <a:rPr lang="es-MX" sz="1050" dirty="0" smtClean="0"/>
                        <a:t>FORMULA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050" dirty="0" smtClean="0"/>
                        <a:t>DIURESIS </a:t>
                      </a:r>
                      <a:r>
                        <a:rPr lang="es-MX" sz="1050" baseline="0" dirty="0" smtClean="0"/>
                        <a:t> X U </a:t>
                      </a:r>
                      <a:r>
                        <a:rPr lang="es-MX" sz="1050" baseline="0" dirty="0" smtClean="0"/>
                        <a:t> </a:t>
                      </a:r>
                      <a:r>
                        <a:rPr lang="es-MX" sz="1050" baseline="0" dirty="0" err="1" smtClean="0"/>
                        <a:t>ur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050" dirty="0" smtClean="0"/>
                        <a:t>U  </a:t>
                      </a:r>
                      <a:r>
                        <a:rPr lang="es-MX" sz="1050" dirty="0" err="1" smtClean="0"/>
                        <a:t>vol</a:t>
                      </a:r>
                      <a:r>
                        <a:rPr lang="es-MX" sz="1050" dirty="0" smtClean="0"/>
                        <a:t>  *  U / </a:t>
                      </a:r>
                      <a:r>
                        <a:rPr lang="es-MX" sz="1050" dirty="0" err="1" smtClean="0"/>
                        <a:t>Pur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050" dirty="0" smtClean="0"/>
                        <a:t>(</a:t>
                      </a:r>
                      <a:r>
                        <a:rPr lang="es-MX" sz="1050" dirty="0" err="1" smtClean="0"/>
                        <a:t>Uur</a:t>
                      </a:r>
                      <a:r>
                        <a:rPr lang="es-MX" sz="1050" dirty="0" smtClean="0"/>
                        <a:t> *  </a:t>
                      </a:r>
                      <a:r>
                        <a:rPr lang="es-MX" sz="1050" dirty="0" err="1" smtClean="0"/>
                        <a:t>Pcr</a:t>
                      </a:r>
                      <a:r>
                        <a:rPr lang="es-MX" sz="1050" dirty="0" smtClean="0"/>
                        <a:t>)/  (</a:t>
                      </a:r>
                      <a:r>
                        <a:rPr lang="es-MX" sz="1050" dirty="0" err="1" smtClean="0"/>
                        <a:t>Pur</a:t>
                      </a:r>
                      <a:r>
                        <a:rPr lang="es-MX" sz="1050" dirty="0" smtClean="0"/>
                        <a:t> * </a:t>
                      </a:r>
                      <a:r>
                        <a:rPr lang="es-MX" sz="1050" dirty="0" err="1" smtClean="0"/>
                        <a:t>Ucr</a:t>
                      </a:r>
                      <a:r>
                        <a:rPr lang="es-MX" sz="1050" dirty="0" smtClean="0"/>
                        <a:t>)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050" dirty="0" err="1" smtClean="0"/>
                        <a:t>Uur</a:t>
                      </a:r>
                      <a:r>
                        <a:rPr lang="es-MX" sz="1050" dirty="0" smtClean="0"/>
                        <a:t> * </a:t>
                      </a:r>
                      <a:r>
                        <a:rPr lang="es-MX" sz="1050" dirty="0" err="1" smtClean="0"/>
                        <a:t>Pcr</a:t>
                      </a:r>
                      <a:r>
                        <a:rPr lang="es-MX" sz="1050" dirty="0" smtClean="0"/>
                        <a:t>/</a:t>
                      </a:r>
                      <a:r>
                        <a:rPr lang="es-MX" sz="1050" dirty="0" err="1" smtClean="0"/>
                        <a:t>Ucr</a:t>
                      </a:r>
                      <a:endParaRPr lang="en-US" sz="1050" dirty="0"/>
                    </a:p>
                  </a:txBody>
                  <a:tcPr/>
                </a:tc>
              </a:tr>
              <a:tr h="891083">
                <a:tc>
                  <a:txBody>
                    <a:bodyPr/>
                    <a:lstStyle/>
                    <a:p>
                      <a:r>
                        <a:rPr lang="es-MX" sz="1050" dirty="0" smtClean="0"/>
                        <a:t>VALOR NORMAL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050" dirty="0" smtClean="0"/>
                        <a:t>HIPOSECRECION    </a:t>
                      </a:r>
                      <a:r>
                        <a:rPr lang="es-MX" sz="1050" dirty="0" smtClean="0"/>
                        <a:t>       </a:t>
                      </a:r>
                      <a:r>
                        <a:rPr lang="es-MX" sz="1050" dirty="0" smtClean="0"/>
                        <a:t>&lt;</a:t>
                      </a:r>
                      <a:r>
                        <a:rPr lang="es-MX" sz="1050" baseline="0" dirty="0" smtClean="0"/>
                        <a:t> 800MG/DIA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050" dirty="0" smtClean="0"/>
                        <a:t>HIPOSECRECION</a:t>
                      </a:r>
                      <a:r>
                        <a:rPr lang="es-MX" sz="1050" baseline="0" dirty="0" smtClean="0"/>
                        <a:t>     </a:t>
                      </a:r>
                      <a:r>
                        <a:rPr lang="es-MX" sz="1050" baseline="0" dirty="0" smtClean="0"/>
                        <a:t>       </a:t>
                      </a:r>
                      <a:r>
                        <a:rPr lang="es-MX" sz="1050" baseline="0" dirty="0" smtClean="0"/>
                        <a:t>&lt; 6ML/MIN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050" dirty="0" smtClean="0"/>
                        <a:t>HIPOSECRECION  &lt; 5%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050" dirty="0" smtClean="0"/>
                        <a:t>HIPOSECRECION &lt;</a:t>
                      </a:r>
                      <a:r>
                        <a:rPr lang="es-MX" sz="1050" baseline="0" dirty="0" smtClean="0"/>
                        <a:t> 0.5</a:t>
                      </a:r>
                    </a:p>
                    <a:p>
                      <a:r>
                        <a:rPr lang="es-MX" sz="1050" baseline="0" dirty="0" smtClean="0"/>
                        <a:t>HIPERSECRECION &gt;0.7</a:t>
                      </a:r>
                      <a:endParaRPr lang="en-US" sz="1050" dirty="0"/>
                    </a:p>
                  </a:txBody>
                  <a:tcPr/>
                </a:tc>
              </a:tr>
              <a:tr h="1683157">
                <a:tc>
                  <a:txBody>
                    <a:bodyPr/>
                    <a:lstStyle/>
                    <a:p>
                      <a:r>
                        <a:rPr lang="es-MX" sz="1050" dirty="0" smtClean="0"/>
                        <a:t>VENTAJAS E INCONVENIENTES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050" dirty="0" smtClean="0"/>
                        <a:t>SOLO ES UTIL EN CONDICION DE HIPERURICEMIA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050" dirty="0" smtClean="0"/>
                        <a:t>CONSTANTE EN HIPERURICEMIA O NORMOURICEMIA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050" dirty="0" smtClean="0"/>
                        <a:t>SE ELEVA EN PACIENTES CON REDUCCION DEL</a:t>
                      </a:r>
                      <a:r>
                        <a:rPr lang="es-MX" sz="1050" baseline="0" dirty="0" smtClean="0"/>
                        <a:t> FILTRADO GLOMERULAR (FALSOS NORMOEXCRETORES)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050" dirty="0" smtClean="0"/>
                        <a:t>EN PACIENTES CON REDUCCION DELACLARAMIENTO DE CREATININA (COCIENTE </a:t>
                      </a:r>
                      <a:r>
                        <a:rPr lang="es-MX" sz="1050" dirty="0" err="1" smtClean="0"/>
                        <a:t>Pcr</a:t>
                      </a:r>
                      <a:r>
                        <a:rPr lang="es-MX" sz="1050" dirty="0" smtClean="0"/>
                        <a:t>/</a:t>
                      </a:r>
                      <a:r>
                        <a:rPr lang="es-MX" sz="1050" dirty="0" err="1" smtClean="0"/>
                        <a:t>Ucr</a:t>
                      </a:r>
                      <a:r>
                        <a:rPr lang="es-MX" sz="1050" dirty="0" smtClean="0"/>
                        <a:t> ELEVADA), FALSOS HIPERPRODUCTORES</a:t>
                      </a:r>
                      <a:endParaRPr lang="en-US" sz="105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5 CuadroTexto"/>
          <p:cNvSpPr txBox="1"/>
          <p:nvPr/>
        </p:nvSpPr>
        <p:spPr>
          <a:xfrm>
            <a:off x="251520" y="1484784"/>
            <a:ext cx="85689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METODOS PARA EL ESTUDIO DEL MANEJO RENAL DEL ACIDO URICO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ESTUDIO DE  ARTRITIS</a:t>
            </a:r>
            <a:endParaRPr lang="en-US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sz="quarter" idx="1"/>
          </p:nvPr>
        </p:nvGraphicFramePr>
        <p:xfrm>
          <a:off x="179512" y="2060848"/>
          <a:ext cx="8504238" cy="38164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04238"/>
              </a:tblGrid>
              <a:tr h="437361">
                <a:tc>
                  <a:txBody>
                    <a:bodyPr/>
                    <a:lstStyle/>
                    <a:p>
                      <a:r>
                        <a:rPr lang="es-MX" dirty="0" smtClean="0"/>
                        <a:t>RECOMENDACIONES GENERALES PARA PACIENTES CON GOTA</a:t>
                      </a:r>
                      <a:endParaRPr lang="en-US" dirty="0"/>
                    </a:p>
                  </a:txBody>
                  <a:tcPr/>
                </a:tc>
              </a:tr>
              <a:tr h="437361">
                <a:tc>
                  <a:txBody>
                    <a:bodyPr/>
                    <a:lstStyle/>
                    <a:p>
                      <a:r>
                        <a:rPr lang="es-MX" dirty="0" smtClean="0"/>
                        <a:t>EN OBESIDAD DISMINUIR HASTA EL PESO IDEAL</a:t>
                      </a:r>
                      <a:endParaRPr lang="en-US" dirty="0"/>
                    </a:p>
                  </a:txBody>
                  <a:tcPr/>
                </a:tc>
              </a:tr>
              <a:tr h="437361">
                <a:tc>
                  <a:txBody>
                    <a:bodyPr/>
                    <a:lstStyle/>
                    <a:p>
                      <a:r>
                        <a:rPr lang="es-MX" dirty="0" smtClean="0"/>
                        <a:t>EVITAR ALIMENTOS RICOS EN PURINAS, EVITAR CERVEZA</a:t>
                      </a:r>
                      <a:r>
                        <a:rPr lang="es-MX" baseline="0" dirty="0" smtClean="0"/>
                        <a:t> Y ALCOHOL</a:t>
                      </a:r>
                      <a:endParaRPr lang="en-US" dirty="0"/>
                    </a:p>
                  </a:txBody>
                  <a:tcPr/>
                </a:tc>
              </a:tr>
              <a:tr h="437361">
                <a:tc>
                  <a:txBody>
                    <a:bodyPr/>
                    <a:lstStyle/>
                    <a:p>
                      <a:r>
                        <a:rPr lang="es-MX" dirty="0" smtClean="0"/>
                        <a:t>MODERAR  ALIMENTOS QUE CONTENGAN GRASAS ANIMALES</a:t>
                      </a:r>
                      <a:endParaRPr lang="en-US" dirty="0"/>
                    </a:p>
                  </a:txBody>
                  <a:tcPr/>
                </a:tc>
              </a:tr>
              <a:tr h="437361">
                <a:tc>
                  <a:txBody>
                    <a:bodyPr/>
                    <a:lstStyle/>
                    <a:p>
                      <a:r>
                        <a:rPr lang="es-MX" dirty="0" smtClean="0"/>
                        <a:t>REDUCIR</a:t>
                      </a:r>
                      <a:r>
                        <a:rPr lang="es-MX" baseline="0" dirty="0" smtClean="0"/>
                        <a:t> AZUCARES SIMPLES Y AUMENTAR AZUCARES COMPLEJOS</a:t>
                      </a:r>
                      <a:endParaRPr lang="en-US" dirty="0"/>
                    </a:p>
                  </a:txBody>
                  <a:tcPr/>
                </a:tc>
              </a:tr>
              <a:tr h="437361">
                <a:tc>
                  <a:txBody>
                    <a:bodyPr/>
                    <a:lstStyle/>
                    <a:p>
                      <a:r>
                        <a:rPr lang="es-MX" dirty="0" smtClean="0"/>
                        <a:t>TOMAR 2 LITROS DE AGUA AL DIA</a:t>
                      </a:r>
                      <a:endParaRPr lang="en-US" dirty="0"/>
                    </a:p>
                  </a:txBody>
                  <a:tcPr/>
                </a:tc>
              </a:tr>
              <a:tr h="437361">
                <a:tc>
                  <a:txBody>
                    <a:bodyPr/>
                    <a:lstStyle/>
                    <a:p>
                      <a:r>
                        <a:rPr lang="es-MX" dirty="0" smtClean="0"/>
                        <a:t>REALIZAR EJERCICIO FISICO</a:t>
                      </a:r>
                      <a:r>
                        <a:rPr lang="es-MX" baseline="0" dirty="0" smtClean="0"/>
                        <a:t> MODERADO REGULARMENTE</a:t>
                      </a:r>
                      <a:endParaRPr lang="en-US" dirty="0"/>
                    </a:p>
                  </a:txBody>
                  <a:tcPr/>
                </a:tc>
              </a:tr>
              <a:tr h="754897">
                <a:tc>
                  <a:txBody>
                    <a:bodyPr/>
                    <a:lstStyle/>
                    <a:p>
                      <a:r>
                        <a:rPr lang="es-MX" dirty="0" smtClean="0"/>
                        <a:t>EN FIEBRE O CEFALEA EVITAR ACIDO ACETIL SALICILICO.                              SE RECOMIENDA PARACETAMOL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Rectángulo"/>
          <p:cNvSpPr/>
          <p:nvPr/>
        </p:nvSpPr>
        <p:spPr>
          <a:xfrm>
            <a:off x="-169839" y="1052736"/>
            <a:ext cx="9483686" cy="415498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4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DICHO POPULAR:</a:t>
            </a:r>
          </a:p>
          <a:p>
            <a:pPr algn="ctr"/>
            <a:endParaRPr lang="es-ES" sz="4400" b="1" cap="none" spc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r>
              <a:rPr lang="es-ES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¡¡ESTAS VIENDO Y NO VES¡¡</a:t>
            </a:r>
          </a:p>
          <a:p>
            <a:pPr algn="ctr"/>
            <a:endParaRPr lang="es-ES" sz="44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r>
              <a:rPr lang="es-ES" sz="4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MI HIJA KAREN</a:t>
            </a:r>
          </a:p>
          <a:p>
            <a:pPr algn="ctr"/>
            <a:r>
              <a:rPr lang="es-ES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OFTALMOLOGA</a:t>
            </a:r>
            <a:endParaRPr lang="es-ES" sz="4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 idx="4294967295"/>
          </p:nvPr>
        </p:nvSpPr>
        <p:spPr>
          <a:xfrm>
            <a:off x="0" y="228600"/>
            <a:ext cx="8534400" cy="758825"/>
          </a:xfrm>
        </p:spPr>
        <p:txBody>
          <a:bodyPr>
            <a:normAutofit fontScale="90000"/>
          </a:bodyPr>
          <a:lstStyle/>
          <a:p>
            <a:r>
              <a:rPr lang="es-MX" dirty="0" smtClean="0"/>
              <a:t/>
            </a:r>
            <a:br>
              <a:rPr lang="es-MX" dirty="0" smtClean="0"/>
            </a:br>
            <a:endParaRPr lang="en-US" dirty="0"/>
          </a:p>
        </p:txBody>
      </p:sp>
      <p:sp>
        <p:nvSpPr>
          <p:cNvPr id="5" name="4 Rectángulo"/>
          <p:cNvSpPr/>
          <p:nvPr/>
        </p:nvSpPr>
        <p:spPr>
          <a:xfrm>
            <a:off x="1381062" y="2967335"/>
            <a:ext cx="638187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GRACIAS A DIOS</a:t>
            </a:r>
            <a:endParaRPr lang="es-E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ESTUDIO DE ARTRITIS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s-MX" b="1" u="sng" dirty="0" smtClean="0"/>
              <a:t>FACTORES DE RIESGO:</a:t>
            </a:r>
          </a:p>
          <a:p>
            <a:endParaRPr lang="es-MX" b="1" u="sng" dirty="0" smtClean="0"/>
          </a:p>
          <a:p>
            <a:r>
              <a:rPr lang="es-MX" dirty="0" smtClean="0"/>
              <a:t>HERENCIA</a:t>
            </a:r>
          </a:p>
          <a:p>
            <a:r>
              <a:rPr lang="es-MX" dirty="0" smtClean="0"/>
              <a:t>MUJERES</a:t>
            </a:r>
          </a:p>
          <a:p>
            <a:r>
              <a:rPr lang="es-MX" dirty="0" smtClean="0"/>
              <a:t>ENVEJECIMIENTO</a:t>
            </a:r>
          </a:p>
          <a:p>
            <a:r>
              <a:rPr lang="es-MX" dirty="0" smtClean="0"/>
              <a:t>NODULOS DE HEBERDEN</a:t>
            </a:r>
          </a:p>
          <a:p>
            <a:r>
              <a:rPr lang="es-MX" dirty="0" smtClean="0"/>
              <a:t>OBESIDAD</a:t>
            </a:r>
          </a:p>
          <a:p>
            <a:r>
              <a:rPr lang="es-MX" dirty="0" smtClean="0"/>
              <a:t>DENSIDAD MINERAL OSEA ELEVADA</a:t>
            </a:r>
          </a:p>
          <a:p>
            <a:r>
              <a:rPr lang="es-MX" dirty="0" smtClean="0"/>
              <a:t>TRAUMATISMOS</a:t>
            </a:r>
          </a:p>
          <a:p>
            <a:r>
              <a:rPr lang="es-MX" dirty="0" smtClean="0"/>
              <a:t>MENISCECTOMIA</a:t>
            </a:r>
          </a:p>
          <a:p>
            <a:r>
              <a:rPr lang="es-MX" dirty="0" smtClean="0"/>
              <a:t>ROTURA DE LIGAMENTOS</a:t>
            </a:r>
          </a:p>
          <a:p>
            <a:r>
              <a:rPr lang="es-MX" dirty="0" smtClean="0"/>
              <a:t>VARO-VALGO</a:t>
            </a:r>
          </a:p>
          <a:p>
            <a:r>
              <a:rPr lang="es-MX" dirty="0" smtClean="0"/>
              <a:t>OCUPACION Y DEPORTES</a:t>
            </a:r>
          </a:p>
          <a:p>
            <a:r>
              <a:rPr lang="es-MX" dirty="0" smtClean="0"/>
              <a:t>REPETIDAS FLEXIONES DE RODILLA ( ACTIVIDADES DE CARGA)</a:t>
            </a:r>
          </a:p>
          <a:p>
            <a:r>
              <a:rPr lang="es-MX" dirty="0" smtClean="0"/>
              <a:t>DEBILIDAD DEL MUSCULO CUADRICEPS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ESTUDIO DE ARTRITIS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algn="ctr"/>
            <a:endParaRPr lang="es-MX" b="1" i="1" u="sng" dirty="0" smtClean="0"/>
          </a:p>
          <a:p>
            <a:pPr algn="ctr"/>
            <a:r>
              <a:rPr lang="es-MX" b="1" i="1" u="sng" dirty="0" smtClean="0"/>
              <a:t>FISIOPATOLOGIA:</a:t>
            </a:r>
          </a:p>
          <a:p>
            <a:pPr algn="ctr"/>
            <a:endParaRPr lang="es-MX" b="1" i="1" u="sng" dirty="0" smtClean="0"/>
          </a:p>
          <a:p>
            <a:r>
              <a:rPr lang="es-MX" dirty="0" smtClean="0"/>
              <a:t>METALOPROTEASAS QUE DESTRUYE CARTILAGO EXTRACELULAR</a:t>
            </a:r>
          </a:p>
          <a:p>
            <a:r>
              <a:rPr lang="es-MX" dirty="0" smtClean="0"/>
              <a:t>CITOCINAS PRO INFLAMATORIAS COMO INTERLEUCINAS        1 BETA</a:t>
            </a:r>
          </a:p>
          <a:p>
            <a:r>
              <a:rPr lang="es-MX" dirty="0" smtClean="0"/>
              <a:t>DEFICIT RELATIVO DE ANTAGONISTA DEL RECEPTOR           IL-1  (IL-1R) IL-1Ra</a:t>
            </a:r>
          </a:p>
          <a:p>
            <a:r>
              <a:rPr lang="es-MX" dirty="0" smtClean="0"/>
              <a:t>INHIBICION DE LA REPARACION</a:t>
            </a:r>
          </a:p>
          <a:p>
            <a:r>
              <a:rPr lang="es-MX" dirty="0" smtClean="0"/>
              <a:t>CAMBIOS EN HUESO VECINO MANIFIESTO COMO ESCLEROSIS DEL HUESO SUBCONDRAL</a:t>
            </a:r>
          </a:p>
          <a:p>
            <a:r>
              <a:rPr lang="es-MX" dirty="0" smtClean="0"/>
              <a:t>ACTIVIDAD DE FOSFATASA ALCALINA Y PRODUCCION DE OSTEOCALCINA Y ACTIVIDAD ANORMAL DE HORMONA PARATIROIDEA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ESTUDIO DE ARTRITIS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MX" b="1" i="1" u="sng" dirty="0" smtClean="0"/>
              <a:t>CLASIFICACION:</a:t>
            </a:r>
          </a:p>
          <a:p>
            <a:endParaRPr lang="es-MX" dirty="0" smtClean="0"/>
          </a:p>
          <a:p>
            <a:endParaRPr lang="es-MX" dirty="0" smtClean="0"/>
          </a:p>
          <a:p>
            <a:r>
              <a:rPr lang="es-MX" dirty="0" smtClean="0"/>
              <a:t>IDIOPATICA</a:t>
            </a:r>
          </a:p>
          <a:p>
            <a:endParaRPr lang="es-MX" dirty="0" smtClean="0"/>
          </a:p>
          <a:p>
            <a:endParaRPr lang="es-MX" dirty="0" smtClean="0"/>
          </a:p>
          <a:p>
            <a:r>
              <a:rPr lang="es-MX" dirty="0" smtClean="0"/>
              <a:t>SECUNDARIA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l">
  <a:themeElements>
    <a:clrScheme name="Civil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l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l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1772</TotalTime>
  <Words>3278</Words>
  <Application>Microsoft Office PowerPoint</Application>
  <PresentationFormat>Presentación en pantalla (4:3)</PresentationFormat>
  <Paragraphs>637</Paragraphs>
  <Slides>68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68</vt:i4>
      </vt:variant>
    </vt:vector>
  </HeadingPairs>
  <TitlesOfParts>
    <vt:vector size="69" baseType="lpstr">
      <vt:lpstr>Civil</vt:lpstr>
      <vt:lpstr>Diapositiva 1</vt:lpstr>
      <vt:lpstr>ESTUDIO DE ARTRITIS</vt:lpstr>
      <vt:lpstr>ESTUDIO DE ARTRITIS</vt:lpstr>
      <vt:lpstr>ESTUDIO DE ARTRITIS</vt:lpstr>
      <vt:lpstr>ESTUDIO DE ARTRITIS</vt:lpstr>
      <vt:lpstr>ESTUDIO DE ARTRITIS</vt:lpstr>
      <vt:lpstr>ESTUDIO DE ARTRITIS</vt:lpstr>
      <vt:lpstr>ESTUDIO DE ARTRITIS</vt:lpstr>
      <vt:lpstr>ESTUDIO DE ARTRITIS</vt:lpstr>
      <vt:lpstr>ESTUDIO DE ARTRITIS</vt:lpstr>
      <vt:lpstr>ESTUDIO DE ARTRITIS</vt:lpstr>
      <vt:lpstr>ESTUDIO DE ARTRITIS</vt:lpstr>
      <vt:lpstr>ESTUDIO DE ARTRITIS</vt:lpstr>
      <vt:lpstr>ESTUDIO DE ARTRITIS</vt:lpstr>
      <vt:lpstr>ESTUDIO DE ARTRITIS</vt:lpstr>
      <vt:lpstr>ESTUDIO DE ARTRITIS</vt:lpstr>
      <vt:lpstr>ESTUDIO DE ARTRITIS</vt:lpstr>
      <vt:lpstr>ESTUDIO DE ARTRITIS</vt:lpstr>
      <vt:lpstr>ESTUDIO DE ARTRITIS</vt:lpstr>
      <vt:lpstr>ESTUDIO DE ARTRITIS</vt:lpstr>
      <vt:lpstr>ESTUDIO DE ARTRITIS</vt:lpstr>
      <vt:lpstr>ESTUDIO DE ARTRITIS</vt:lpstr>
      <vt:lpstr>ESTUDIO DE ARTRITIS</vt:lpstr>
      <vt:lpstr>ESTUDIO DE ARTRITIS</vt:lpstr>
      <vt:lpstr>ESTUDIO DE ARTRITIS</vt:lpstr>
      <vt:lpstr>ESTUDIO DE ARTRITIS TRATAMIENTO DE OA DE CADERA ACR</vt:lpstr>
      <vt:lpstr>ESTUDIO DE ARTRITIS</vt:lpstr>
      <vt:lpstr>Diapositiva 28</vt:lpstr>
      <vt:lpstr>Diapositiva 29</vt:lpstr>
      <vt:lpstr>ESTUDIO DE ARTRITIS</vt:lpstr>
      <vt:lpstr>ESTUDIO DE ARTRITIS</vt:lpstr>
      <vt:lpstr>ESTUDIO DE ARTRITIS</vt:lpstr>
      <vt:lpstr>ESTUDIO DE ARTRITIS</vt:lpstr>
      <vt:lpstr>ESTUDIO DE ARTRITIS</vt:lpstr>
      <vt:lpstr>ESTUDIO DE ARTRITIS</vt:lpstr>
      <vt:lpstr>ESTUDIO DE ARTRITIS</vt:lpstr>
      <vt:lpstr>ESTUDIO DE ARTRITIS</vt:lpstr>
      <vt:lpstr>ESTUDIO DE ARTRITIS</vt:lpstr>
      <vt:lpstr>ESTUDIO DE ARTRITIS</vt:lpstr>
      <vt:lpstr>ESTUDIO DE ARTRITIS</vt:lpstr>
      <vt:lpstr>ESTUDIO DE ARTRITIS</vt:lpstr>
      <vt:lpstr>ESTUDIO DE ARTRITIS</vt:lpstr>
      <vt:lpstr>ESTUDIO DE ARTRITIS</vt:lpstr>
      <vt:lpstr>ESTUDIO DE ARTRITIS</vt:lpstr>
      <vt:lpstr>ESTUDIO DE ARTRITIS</vt:lpstr>
      <vt:lpstr>ESTUDIO DE ARTRITIS</vt:lpstr>
      <vt:lpstr>ESTUDIO DE ARTRITIS</vt:lpstr>
      <vt:lpstr>ESTUDIO DE ARTRITIS</vt:lpstr>
      <vt:lpstr>ESTUDIO DE ARTRITIS</vt:lpstr>
      <vt:lpstr>ESTUDIO DE ARTRITIS</vt:lpstr>
      <vt:lpstr>ESTUDIO DE ARTRITIS</vt:lpstr>
      <vt:lpstr>ESTUDIO DE ARTRITIS</vt:lpstr>
      <vt:lpstr>ESTUDIO DE ARTRITIS</vt:lpstr>
      <vt:lpstr>ESTUDIO DE ARTRITIS</vt:lpstr>
      <vt:lpstr>ESTUDIO DE ARTRITIS</vt:lpstr>
      <vt:lpstr>ESTUDIO DE ARTRITIS</vt:lpstr>
      <vt:lpstr>ESTUDIO DE ARTRITIS</vt:lpstr>
      <vt:lpstr>ESTUDIO DE ARTRITIS</vt:lpstr>
      <vt:lpstr>ESTUDIO DE ARTRITIS</vt:lpstr>
      <vt:lpstr>ESTUDIO DE ARTRITIS</vt:lpstr>
      <vt:lpstr>ESTUDIO DE ARTRITIS</vt:lpstr>
      <vt:lpstr>ESTUDIO DE ARTRITIS</vt:lpstr>
      <vt:lpstr>ESTUDIO DE ARTRITIS</vt:lpstr>
      <vt:lpstr>ESTUDIO DE ARTRITIS</vt:lpstr>
      <vt:lpstr>ESTUDIO DE ARTRITIS</vt:lpstr>
      <vt:lpstr>ESTUDIO DE  ARTRITIS</vt:lpstr>
      <vt:lpstr>Diapositiva 67</vt:lpstr>
      <vt:lpstr>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ESTUDIO DE LAS ARTRITIS</dc:title>
  <dc:creator>DANIEL PEREZ CALDERON</dc:creator>
  <cp:lastModifiedBy>DANIEL PEREZ CALDERON</cp:lastModifiedBy>
  <cp:revision>161</cp:revision>
  <dcterms:created xsi:type="dcterms:W3CDTF">2012-06-19T16:46:24Z</dcterms:created>
  <dcterms:modified xsi:type="dcterms:W3CDTF">2012-08-07T00:59:07Z</dcterms:modified>
</cp:coreProperties>
</file>