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sldIdLst>
    <p:sldId id="257" r:id="rId2"/>
    <p:sldId id="268" r:id="rId3"/>
    <p:sldId id="256" r:id="rId4"/>
    <p:sldId id="258" r:id="rId5"/>
    <p:sldId id="303" r:id="rId6"/>
    <p:sldId id="259" r:id="rId7"/>
    <p:sldId id="304" r:id="rId8"/>
    <p:sldId id="260" r:id="rId9"/>
    <p:sldId id="306" r:id="rId10"/>
    <p:sldId id="305" r:id="rId11"/>
    <p:sldId id="267" r:id="rId12"/>
    <p:sldId id="307" r:id="rId13"/>
    <p:sldId id="308" r:id="rId14"/>
    <p:sldId id="261" r:id="rId15"/>
    <p:sldId id="262" r:id="rId16"/>
    <p:sldId id="309" r:id="rId17"/>
    <p:sldId id="310" r:id="rId18"/>
    <p:sldId id="263" r:id="rId19"/>
    <p:sldId id="264" r:id="rId20"/>
    <p:sldId id="265" r:id="rId21"/>
    <p:sldId id="266" r:id="rId22"/>
    <p:sldId id="269" r:id="rId23"/>
    <p:sldId id="312" r:id="rId24"/>
    <p:sldId id="270" r:id="rId25"/>
    <p:sldId id="271" r:id="rId26"/>
    <p:sldId id="272" r:id="rId27"/>
    <p:sldId id="273" r:id="rId28"/>
    <p:sldId id="274" r:id="rId29"/>
    <p:sldId id="311" r:id="rId30"/>
    <p:sldId id="275" r:id="rId31"/>
    <p:sldId id="276" r:id="rId32"/>
    <p:sldId id="277" r:id="rId33"/>
    <p:sldId id="314" r:id="rId34"/>
    <p:sldId id="278" r:id="rId35"/>
    <p:sldId id="279" r:id="rId36"/>
    <p:sldId id="280" r:id="rId37"/>
    <p:sldId id="281" r:id="rId38"/>
    <p:sldId id="313" r:id="rId39"/>
    <p:sldId id="282" r:id="rId40"/>
    <p:sldId id="283" r:id="rId41"/>
    <p:sldId id="284" r:id="rId42"/>
    <p:sldId id="285" r:id="rId43"/>
    <p:sldId id="286" r:id="rId44"/>
    <p:sldId id="287" r:id="rId45"/>
    <p:sldId id="289" r:id="rId46"/>
    <p:sldId id="288" r:id="rId47"/>
    <p:sldId id="315" r:id="rId48"/>
    <p:sldId id="290" r:id="rId49"/>
    <p:sldId id="291" r:id="rId50"/>
    <p:sldId id="292" r:id="rId51"/>
    <p:sldId id="293" r:id="rId52"/>
    <p:sldId id="294" r:id="rId53"/>
    <p:sldId id="295" r:id="rId54"/>
    <p:sldId id="316" r:id="rId55"/>
    <p:sldId id="302" r:id="rId56"/>
    <p:sldId id="317" r:id="rId57"/>
    <p:sldId id="298" r:id="rId58"/>
    <p:sldId id="299" r:id="rId59"/>
    <p:sldId id="300" r:id="rId60"/>
    <p:sldId id="320" r:id="rId61"/>
    <p:sldId id="30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4" autoAdjust="0"/>
  </p:normalViewPr>
  <p:slideViewPr>
    <p:cSldViewPr>
      <p:cViewPr varScale="1">
        <p:scale>
          <a:sx n="67" d="100"/>
          <a:sy n="67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7F584-1CB0-47F5-81B7-3590EDC54874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06953-C54A-49BC-B0D9-1CEFE02A335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06953-C54A-49BC-B0D9-1CEFE02A3352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8FA991-7916-4D5D-9E51-8E88E4630F6D}" type="datetimeFigureOut">
              <a:rPr lang="en-US" smtClean="0"/>
              <a:pPr/>
              <a:t>8/13/2012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CFD516-5CF0-4551-93EF-490B9DE66BF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2232248"/>
          </a:xfrm>
        </p:spPr>
        <p:txBody>
          <a:bodyPr>
            <a:normAutofit/>
          </a:bodyPr>
          <a:lstStyle/>
          <a:p>
            <a:r>
              <a:rPr lang="es-MX" sz="2400" i="1" dirty="0" smtClean="0"/>
              <a:t>DR.DANIEL PEREZ CALDERON</a:t>
            </a:r>
          </a:p>
          <a:p>
            <a:r>
              <a:rPr lang="es-MX" sz="2400" i="1" dirty="0" smtClean="0"/>
              <a:t>MEDICINA INTERNA</a:t>
            </a:r>
            <a:endParaRPr lang="en-US" sz="2400" i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u="sng" dirty="0" smtClean="0"/>
              <a:t>CLASIFICACION:</a:t>
            </a:r>
          </a:p>
          <a:p>
            <a:endParaRPr lang="es-MX" dirty="0" smtClean="0"/>
          </a:p>
          <a:p>
            <a:r>
              <a:rPr lang="es-MX" dirty="0" smtClean="0"/>
              <a:t>EN LA ARTRITIS CRONICA SE  ENCUENTRAN INFECCIONES POR:</a:t>
            </a:r>
          </a:p>
          <a:p>
            <a:r>
              <a:rPr lang="es-MX" dirty="0" smtClean="0"/>
              <a:t>MYCOBACTERIUM TUBERCULOSIS</a:t>
            </a:r>
          </a:p>
          <a:p>
            <a:r>
              <a:rPr lang="es-MX" dirty="0" smtClean="0"/>
              <a:t>BRUCELLA SPP</a:t>
            </a:r>
          </a:p>
          <a:p>
            <a:r>
              <a:rPr lang="es-MX" dirty="0" smtClean="0"/>
              <a:t>NOCARDIA ASTEROIDES</a:t>
            </a:r>
          </a:p>
          <a:p>
            <a:r>
              <a:rPr lang="es-MX" dirty="0" smtClean="0"/>
              <a:t>HONGOS COMO                                                                  SPOROTHRIX SCHENKII, COCCIDIOIDES  IMMITIS, BLASTOMYCES DERMATITIDIS.                        CANDIDA ALBICANS Y PSEUDALLESCHERIA BOYDII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2286000" y="364270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u="sng" dirty="0" smtClean="0"/>
              <a:t>CLASIFICACION:</a:t>
            </a:r>
          </a:p>
          <a:p>
            <a:endParaRPr lang="es-MX" dirty="0" smtClean="0"/>
          </a:p>
          <a:p>
            <a:r>
              <a:rPr lang="es-MX" dirty="0" smtClean="0"/>
              <a:t>ARTRITIS VIRAL:</a:t>
            </a:r>
          </a:p>
          <a:p>
            <a:r>
              <a:rPr lang="es-MX" dirty="0" smtClean="0"/>
              <a:t>CASI TODAS LAS INFECCIONES  POR VIRUS PUEDEN ACOMPAÑARSE DE ARTRITIS.</a:t>
            </a:r>
          </a:p>
          <a:p>
            <a:r>
              <a:rPr lang="es-MX" dirty="0" smtClean="0"/>
              <a:t> MUY FRECUENTE EN  PACIENTES CON PAROTIDITIS Y RUBEOLA,</a:t>
            </a:r>
          </a:p>
          <a:p>
            <a:r>
              <a:rPr lang="es-MX" dirty="0" smtClean="0"/>
              <a:t> MENOS  COMUN EN PACIENTES CON VARICELA, INFECCIONES POR ADENOVIRUS, INFLUENZA. EN 20% DE PACIENTES CON VIRUS DE LA HEPATITIS 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758952"/>
          </a:xfrm>
        </p:spPr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u="sng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SE ESTABLECE POR ARTROCENTESIS LA QUE DEBE PRACTICARSE TAN PRONTO SE SOSPECHE ARTRITIS INFECCIOSA</a:t>
            </a:r>
          </a:p>
          <a:p>
            <a:r>
              <a:rPr lang="es-MX" dirty="0" smtClean="0"/>
              <a:t>CUANDO HAY CELULITIS O INFECCION DE PIEL O PARTES BLANDAS EFECTUARSE LO MAS ALEJADO AL SITIO DE LA INFECCION</a:t>
            </a:r>
          </a:p>
          <a:p>
            <a:r>
              <a:rPr lang="es-MX" dirty="0" smtClean="0"/>
              <a:t>CUANDO HAY SOSPECHA DE INFECCION GONOCOCCICA ADEMAS DE CULTIVO DE LIQUIDO SINOVIAL DEBE EFECTUARSE CULTIVO DE URETRA EN VARONES Y CULTIVO DE SECRECION CERVICAL EN MUJERES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ATROCENTESIS Y ESTUDIO DEL LIQUIDO SINOVIAL</a:t>
            </a:r>
          </a:p>
          <a:p>
            <a:r>
              <a:rPr lang="es-MX" dirty="0" smtClean="0"/>
              <a:t>TINCION DE GRAM</a:t>
            </a:r>
          </a:p>
          <a:p>
            <a:r>
              <a:rPr lang="es-MX" dirty="0" smtClean="0"/>
              <a:t>CUENTA DE LEUCOCITOS  &gt; = 50,000 MM3 CON PREDOMINIO PMN &gt;90%</a:t>
            </a:r>
          </a:p>
          <a:p>
            <a:r>
              <a:rPr lang="es-MX" dirty="0" smtClean="0"/>
              <a:t>CULTIVOS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sz="3400" b="1" i="1" u="sng" dirty="0" smtClean="0"/>
              <a:t>DIAGNOSTICO:</a:t>
            </a:r>
          </a:p>
          <a:p>
            <a:pPr>
              <a:buNone/>
            </a:pPr>
            <a:r>
              <a:rPr lang="es-MX" dirty="0" smtClean="0"/>
              <a:t> </a:t>
            </a:r>
          </a:p>
          <a:p>
            <a:r>
              <a:rPr lang="es-MX" dirty="0" smtClean="0"/>
              <a:t>LOS ESTUDIOS RADIOGRAFICOS CONVENCIONALES SON DE POCA UTILIDAD EN LA  ETAPA AGUDA.</a:t>
            </a:r>
          </a:p>
          <a:p>
            <a:r>
              <a:rPr lang="es-MX" dirty="0" smtClean="0"/>
              <a:t>LA TOMOGRAFIA LINEAL O COMPUTADA ES MUY UTIL PARA DIAGNOSTICAR  ARTRITIS EN  LA ARTICULACION ESTERNOCLAVICULAR O SACROILIACA.</a:t>
            </a:r>
          </a:p>
          <a:p>
            <a:r>
              <a:rPr lang="es-MX" dirty="0" smtClean="0"/>
              <a:t>LA GAMMAGRAFIA SE RECOMIENDA CUANDO SE  SOSPECHE INFECCION EN LAS ARTICULACIONES SACROILIACA Y ESTERNOCLAVICULAR</a:t>
            </a:r>
          </a:p>
          <a:p>
            <a:r>
              <a:rPr lang="es-MX" dirty="0" smtClean="0"/>
              <a:t>EL USO DE LEUCOCITOS MARCADOS  CON INDIO O TECNECIO, TIENEN MAYOR SENSIBILIDAD Y ESPECIFICIDAD, PERO ES MAS COSTOSO.</a:t>
            </a:r>
          </a:p>
          <a:p>
            <a:r>
              <a:rPr lang="es-MX" dirty="0" smtClean="0"/>
              <a:t>LA RESONANCIA MAGNETICA NUCLEAR ES EL ESTUDIO DE ELECCION EN PACIENTES CON DOLOR EN LA ARTICULACION DE LA CADERA O CUANDO SE SOSPECHEN ABSCESOS U OTRAS INFECCIONES PROFUNDAS.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TRATAMIENTO</a:t>
            </a:r>
            <a:endParaRPr lang="en-US" dirty="0"/>
          </a:p>
        </p:txBody>
      </p:sp>
      <p:sp>
        <p:nvSpPr>
          <p:cNvPr id="10" name="4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TRATAMIENTO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EL TRATAMIENTO INCLUYE ANTIBIOTICOS Y DRENAJE. LOS ANTIBIOTICOS DEBEN UTILIZARSE DE ACUERDO CON EL RESULTADO OBTENIDO DE LA TINCION DE GRAM DEL LIQUIDO ARTICULAR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EL DRENAJE QUIRURGICO PUEDE PRACTICARSE POR ARTROSCOPIA O CIRUGIA ABIERTA Y ESTA INDICADO EN:</a:t>
            </a:r>
          </a:p>
          <a:p>
            <a:r>
              <a:rPr lang="es-MX" dirty="0" smtClean="0"/>
              <a:t>1. AFECCION DE LA ARTICULACION DE LA  CADERA.</a:t>
            </a:r>
          </a:p>
          <a:p>
            <a:r>
              <a:rPr lang="es-MX" dirty="0" smtClean="0"/>
              <a:t>2.ESCASA RESPUESTA A LOS ANTIBIOTICOS.</a:t>
            </a:r>
          </a:p>
          <a:p>
            <a:r>
              <a:rPr lang="es-MX" dirty="0" smtClean="0"/>
              <a:t>3. LIQUIDO SINOVIAL LOCULADO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</a:t>
            </a:r>
            <a:r>
              <a:rPr lang="es-MX" dirty="0" smtClean="0"/>
              <a:t>ARTRITIS III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179511" y="1628801"/>
          <a:ext cx="8712969" cy="521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97"/>
                <a:gridCol w="1758997"/>
                <a:gridCol w="1758997"/>
                <a:gridCol w="1723172"/>
                <a:gridCol w="1712806"/>
              </a:tblGrid>
              <a:tr h="724961"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AGENTE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ARTICULACION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FACTORES DE RIESGO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OTROS DATOS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TRATAMIENTO</a:t>
                      </a:r>
                      <a:endParaRPr lang="en-US" sz="1200" dirty="0"/>
                    </a:p>
                  </a:txBody>
                  <a:tcPr/>
                </a:tc>
              </a:tr>
              <a:tr h="804015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N</a:t>
                      </a:r>
                      <a:r>
                        <a:rPr lang="es-MX" sz="1000" baseline="0" dirty="0" smtClean="0"/>
                        <a:t>EISSERIA GONORRHOEAE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POLIARTICULAR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HOMBRE</a:t>
                      </a:r>
                      <a:r>
                        <a:rPr lang="es-MX" sz="1000" baseline="0" dirty="0" smtClean="0"/>
                        <a:t> (</a:t>
                      </a:r>
                      <a:r>
                        <a:rPr lang="es-MX" sz="1000" dirty="0" smtClean="0"/>
                        <a:t>HOMOSEXUALIDAD)</a:t>
                      </a:r>
                    </a:p>
                    <a:p>
                      <a:r>
                        <a:rPr lang="es-MX" sz="1000" dirty="0" smtClean="0"/>
                        <a:t>MUJER (MENTRUACION</a:t>
                      </a:r>
                      <a:r>
                        <a:rPr lang="es-MX" sz="1000" baseline="0" dirty="0" smtClean="0"/>
                        <a:t> EMBARAZO)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EXANTEMA TRANSITORIO                     DURA VARIOS DIAS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CEFTRIAXONA 1GR IM/IV x DIA</a:t>
                      </a:r>
                    </a:p>
                    <a:p>
                      <a:r>
                        <a:rPr lang="es-MX" sz="1000" dirty="0" smtClean="0"/>
                        <a:t>AMOXACILINA</a:t>
                      </a:r>
                      <a:r>
                        <a:rPr lang="es-MX" sz="1000" baseline="0" dirty="0" smtClean="0"/>
                        <a:t> 500 MG C/8HRS + DOXICICLINA 100 MG C/12HRS /7DIAS</a:t>
                      </a:r>
                      <a:endParaRPr lang="en-US" sz="1000" dirty="0"/>
                    </a:p>
                  </a:txBody>
                  <a:tcPr/>
                </a:tc>
              </a:tr>
              <a:tr h="660441"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STAPHYLOCOCCUS</a:t>
                      </a:r>
                      <a:r>
                        <a:rPr lang="es-MX" sz="1000" baseline="0" dirty="0" smtClean="0"/>
                        <a:t>  </a:t>
                      </a:r>
                      <a:r>
                        <a:rPr lang="es-MX" sz="1000" dirty="0" smtClean="0"/>
                        <a:t>SPP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MONOARTICULAR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ARTRITIS</a:t>
                      </a:r>
                      <a:r>
                        <a:rPr lang="es-MX" sz="1000" baseline="0" dirty="0" smtClean="0"/>
                        <a:t> REUMATOIDE</a:t>
                      </a:r>
                    </a:p>
                    <a:p>
                      <a:r>
                        <a:rPr lang="es-MX" sz="1000" baseline="0" dirty="0" smtClean="0"/>
                        <a:t>PROTESIS, INF. EXTRAARTICULAR Y TRAUMATISMO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POLIARTICULAR EN A. REUMATOIDE </a:t>
                      </a:r>
                      <a:r>
                        <a:rPr lang="es-MX" sz="1000" baseline="0" dirty="0" smtClean="0"/>
                        <a:t> </a:t>
                      </a:r>
                      <a:r>
                        <a:rPr lang="es-MX" sz="1000" dirty="0" smtClean="0"/>
                        <a:t>PROTESIS</a:t>
                      </a:r>
                      <a:r>
                        <a:rPr lang="es-MX" sz="1000" baseline="0" dirty="0" smtClean="0"/>
                        <a:t> MULTIPLES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/>
                        <a:t>OXACILINA 4 A  6 SEMANAS</a:t>
                      </a:r>
                    </a:p>
                    <a:p>
                      <a:r>
                        <a:rPr lang="es-MX" sz="1000" dirty="0" smtClean="0"/>
                        <a:t>PROTESIS RETIRO</a:t>
                      </a:r>
                      <a:r>
                        <a:rPr lang="es-MX" sz="1000" baseline="0" dirty="0" smtClean="0"/>
                        <a:t> + 6 SEM DE ANTIBIOTICO</a:t>
                      </a:r>
                      <a:endParaRPr lang="en-US" sz="1000" dirty="0"/>
                    </a:p>
                  </a:txBody>
                  <a:tcPr/>
                </a:tc>
              </a:tr>
              <a:tr h="621395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MYCOBACTERIUM TUBERCULOSIS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MONOARTICULAR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DESN UTRICION INFECCION PULMONAR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AFECCION DE COLUMNA  VERT.</a:t>
                      </a:r>
                      <a:r>
                        <a:rPr lang="es-MX" sz="1100" baseline="0" dirty="0" smtClean="0"/>
                        <a:t>   </a:t>
                      </a:r>
                      <a:r>
                        <a:rPr lang="es-MX" sz="1100" dirty="0" smtClean="0"/>
                        <a:t>MAL DE POTT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ANTIFIMICOS                 6 A 9 MESES</a:t>
                      </a:r>
                      <a:endParaRPr lang="en-US" sz="1100" dirty="0"/>
                    </a:p>
                  </a:txBody>
                  <a:tcPr/>
                </a:tc>
              </a:tr>
              <a:tr h="559939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BORRELIA BURGDORFERI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MONO U OLIGOARTICULAR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VIAJE A ZONA ENDEMICA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ERITEMA CRONICO</a:t>
                      </a:r>
                      <a:r>
                        <a:rPr lang="es-MX" sz="1100" baseline="0" dirty="0" smtClean="0"/>
                        <a:t> MIGRANS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DOXICICLINA</a:t>
                      </a:r>
                      <a:r>
                        <a:rPr lang="es-MX" sz="1100" baseline="0" dirty="0" smtClean="0"/>
                        <a:t> 100MGC/12HS x 30 DIAS</a:t>
                      </a:r>
                      <a:endParaRPr lang="en-US" sz="1100" dirty="0"/>
                    </a:p>
                  </a:txBody>
                  <a:tcPr/>
                </a:tc>
              </a:tr>
              <a:tr h="875802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VIRUS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POLIARTICULAR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MUJERES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LIQUIDO SINOVIAL ESTERIL, HEPATITIS B RUBEOLA, PARVOVIRUS</a:t>
                      </a:r>
                      <a:r>
                        <a:rPr lang="es-MX" sz="1100" baseline="0" dirty="0" smtClean="0"/>
                        <a:t> PAROTIDITIS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ANTINFLAMATORIOS</a:t>
                      </a:r>
                      <a:r>
                        <a:rPr lang="es-MX" sz="1100" baseline="0" dirty="0" smtClean="0"/>
                        <a:t> NO ESTEROIDEOS</a:t>
                      </a:r>
                      <a:endParaRPr lang="en-US" sz="1100" dirty="0"/>
                    </a:p>
                  </a:txBody>
                  <a:tcPr/>
                </a:tc>
              </a:tr>
              <a:tr h="794006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HONGOS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MONOARTICULAR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JARDINEROS   PAC.</a:t>
                      </a:r>
                      <a:r>
                        <a:rPr lang="es-MX" sz="1100" baseline="0" dirty="0" smtClean="0"/>
                        <a:t> INMUNO COMPROMETIDOS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INOCULACION DIRECTA POR CONTIGUIDAD EN</a:t>
                      </a:r>
                      <a:r>
                        <a:rPr lang="es-MX" sz="1100" baseline="0" dirty="0" smtClean="0"/>
                        <a:t> OSTEOMIELITIS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aseline="-25000" dirty="0" smtClean="0"/>
                        <a:t>ANTIFUNGICOS</a:t>
                      </a:r>
                      <a:endParaRPr lang="en-US" sz="1800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b="1" i="1" u="sng" dirty="0" smtClean="0"/>
              <a:t>TRAUMATICA</a:t>
            </a:r>
          </a:p>
          <a:p>
            <a:r>
              <a:rPr lang="es-MX" dirty="0" smtClean="0"/>
              <a:t>REACTIVA</a:t>
            </a:r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s-MX" sz="3600" dirty="0" smtClean="0"/>
          </a:p>
          <a:p>
            <a:pPr algn="ctr"/>
            <a:endParaRPr lang="es-MX" sz="3600" dirty="0" smtClean="0"/>
          </a:p>
          <a:p>
            <a:pPr algn="ctr"/>
            <a:endParaRPr lang="es-MX" sz="3600" dirty="0" smtClean="0"/>
          </a:p>
          <a:p>
            <a:pPr algn="ctr"/>
            <a:r>
              <a:rPr lang="es-MX" sz="3600" b="1" i="1" dirty="0" smtClean="0"/>
              <a:t>ARTRITIS TRAUMATICA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DEFINICION:</a:t>
            </a:r>
          </a:p>
          <a:p>
            <a:endParaRPr lang="es-MX" dirty="0" smtClean="0"/>
          </a:p>
          <a:p>
            <a:r>
              <a:rPr lang="es-MX" dirty="0" smtClean="0"/>
              <a:t>EL TERMINO ARTRITIS  TRAUMATICA SE REFIERE A DIVERSOS ESTADOS  CLINICO-PATOLOGICOS QUE OCURREN DESPUES DE UNO O VARIOS TRAUMATISMOS.</a:t>
            </a:r>
          </a:p>
          <a:p>
            <a:r>
              <a:rPr lang="es-MX" dirty="0" smtClean="0"/>
              <a:t>ES  CAMPO DEL CIRUJANO ORTOPEDISTA PARA SU TRATAMIENTO Y REHABILITACION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b="1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b="1" i="1" u="sng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 smtClean="0"/>
          </a:p>
          <a:p>
            <a:r>
              <a:rPr lang="es-MX" b="1" i="1" u="sng" dirty="0" smtClean="0"/>
              <a:t>CLASIFICACION</a:t>
            </a:r>
          </a:p>
          <a:p>
            <a:r>
              <a:rPr lang="es-MX" dirty="0" smtClean="0"/>
              <a:t>DE ACUERDO AL NUMERO DE EPISODIOS TRAUMATICOS, LA  ARTRITIS SE CLASIFICA EN:</a:t>
            </a:r>
          </a:p>
          <a:p>
            <a:endParaRPr lang="es-MX" dirty="0" smtClean="0"/>
          </a:p>
          <a:p>
            <a:pPr>
              <a:buNone/>
            </a:pPr>
            <a:r>
              <a:rPr lang="es-MX" b="1" dirty="0" smtClean="0"/>
              <a:t>1.      ARTRITIS TRAUMATICA DE EPISODIO UNICO </a:t>
            </a:r>
            <a:endParaRPr lang="es-MX" b="1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dirty="0" smtClean="0"/>
              <a:t>A</a:t>
            </a:r>
            <a:r>
              <a:rPr lang="es-MX" dirty="0" smtClean="0"/>
              <a:t>.     </a:t>
            </a:r>
            <a:r>
              <a:rPr lang="es-MX" dirty="0" smtClean="0"/>
              <a:t>SINOVITIS TRAUMATICA</a:t>
            </a:r>
          </a:p>
          <a:p>
            <a:pPr>
              <a:buNone/>
            </a:pPr>
            <a:r>
              <a:rPr lang="es-MX" dirty="0" smtClean="0"/>
              <a:t>    </a:t>
            </a:r>
            <a:r>
              <a:rPr lang="es-MX" dirty="0" smtClean="0"/>
              <a:t>B.     TRAUMATISMO </a:t>
            </a:r>
            <a:r>
              <a:rPr lang="es-MX" dirty="0" smtClean="0"/>
              <a:t>CON DAÑO DEL CARTILAGO ARTICULAR,       </a:t>
            </a:r>
            <a:r>
              <a:rPr lang="es-MX" dirty="0" smtClean="0"/>
              <a:t>         DESGARROS </a:t>
            </a:r>
            <a:r>
              <a:rPr lang="es-MX" dirty="0" smtClean="0"/>
              <a:t>GRAVES O ROTURA COMPLETA DE ESTRUCTURAS DE SOSTEN.</a:t>
            </a:r>
          </a:p>
          <a:p>
            <a:pPr>
              <a:buNone/>
            </a:pPr>
            <a:r>
              <a:rPr lang="es-MX" dirty="0" smtClean="0"/>
              <a:t>     </a:t>
            </a:r>
            <a:r>
              <a:rPr lang="es-MX" dirty="0" smtClean="0"/>
              <a:t>C</a:t>
            </a:r>
            <a:r>
              <a:rPr lang="es-MX" dirty="0" smtClean="0"/>
              <a:t>.     OSTEOARTRITIS </a:t>
            </a:r>
            <a:r>
              <a:rPr lang="es-MX" dirty="0" smtClean="0"/>
              <a:t>POSTRAUMATICA.</a:t>
            </a:r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b="1" dirty="0" smtClean="0"/>
              <a:t>   2.    TRAUMATISMO ARTICULAR REPETITIVO</a:t>
            </a:r>
          </a:p>
          <a:p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s-MX" sz="3400" b="1" i="1" u="sng" dirty="0" smtClean="0"/>
          </a:p>
          <a:p>
            <a:r>
              <a:rPr lang="es-MX" sz="3400" b="1" i="1" u="sng" dirty="0" smtClean="0"/>
              <a:t>SINOVITIS TRAUMATICA:</a:t>
            </a:r>
          </a:p>
          <a:p>
            <a:endParaRPr lang="es-MX" dirty="0" smtClean="0"/>
          </a:p>
          <a:p>
            <a:r>
              <a:rPr lang="es-MX" dirty="0" smtClean="0"/>
              <a:t>DESPUES DE UN TRAUMATISMO DIRECTO O MOVIMIENTO INAPROPIADO DE UNA ARTICULACION PUEDE OCURRIR INFLAMACION Y DOLOR.</a:t>
            </a:r>
          </a:p>
          <a:p>
            <a:r>
              <a:rPr lang="es-MX" dirty="0" smtClean="0"/>
              <a:t>EN EL EXAMEN FISICO ES POSIBLE  ESTABLECER LA EXISTENCIA DE DERRAME QUE DEBE  ASPIRARSE PARA DETERMINAR  SI HAY HEMARTROSIS.</a:t>
            </a:r>
          </a:p>
          <a:p>
            <a:r>
              <a:rPr lang="es-MX" dirty="0" smtClean="0"/>
              <a:t> ESTO ES COMUN CUANDO EL DERRAME OCURRE EN LAS DOS PRIMERAS HORAS DESPUES DEL TRAUMATISMO.</a:t>
            </a:r>
          </a:p>
          <a:p>
            <a:r>
              <a:rPr lang="es-MX" dirty="0" smtClean="0"/>
              <a:t> EN DERRAMES NO HEMATICOS, LOS CUALES APARECEN  DE 12 A 24 HORAS  DESPUES DE LA LESION.</a:t>
            </a:r>
          </a:p>
          <a:p>
            <a:r>
              <a:rPr lang="es-MX" dirty="0" smtClean="0"/>
              <a:t>EN LOS PRIMEROS HAY QUE DESCARTAR : FRACTURA, DESGARROS DE LIGAMENTOS  U OTRAS LESIONES INTERNAS.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s-MX" dirty="0" smtClean="0"/>
          </a:p>
          <a:p>
            <a:r>
              <a:rPr lang="es-MX" sz="3600" b="1" i="1" u="sng" dirty="0" smtClean="0"/>
              <a:t>SINOVITIS TRAUMATICA</a:t>
            </a:r>
          </a:p>
          <a:p>
            <a:endParaRPr lang="es-MX" dirty="0" smtClean="0"/>
          </a:p>
          <a:p>
            <a:r>
              <a:rPr lang="es-MX" dirty="0" smtClean="0"/>
              <a:t>EL DIAGNOSTICO PUEDE HACERSE MEDIANTE:</a:t>
            </a:r>
          </a:p>
          <a:p>
            <a:r>
              <a:rPr lang="es-MX" dirty="0" smtClean="0"/>
              <a:t>EXAMEN FISICO</a:t>
            </a:r>
          </a:p>
          <a:p>
            <a:r>
              <a:rPr lang="es-MX" dirty="0" smtClean="0"/>
              <a:t>RADIOGRAFIA SIMPLE</a:t>
            </a:r>
          </a:p>
          <a:p>
            <a:r>
              <a:rPr lang="es-MX" dirty="0" smtClean="0"/>
              <a:t>LA RESONANCIA MAGNETICA NUCLEAR Y LA ARTROSCOPIA, CON EXAMEN DE LIGAMENTOS BAJO ANESTESIA, AYUDAN A IDENTIFICAR LA CAUSA DEL SANGRADO</a:t>
            </a:r>
          </a:p>
          <a:p>
            <a:r>
              <a:rPr lang="es-MX" dirty="0" smtClean="0"/>
              <a:t>EN LA RODILLA LA CAUSA MAS FRECUENTE DE LESION ES EL DESGARRO DE LOS LIGAMENTOS CRUZADOS  ANTERIORES</a:t>
            </a:r>
          </a:p>
          <a:p>
            <a:r>
              <a:rPr lang="es-MX" dirty="0" smtClean="0"/>
              <a:t> LE SIGUEN LOS DESGARROS DE LOS LIGAMENTOS CRUZADOS POSTERIORES, DE LOS LIGAMENTOS LATERALES, DEL MENISCO O CAPSULA ARTICULAR Y LAS FRACTURAS CONDRALES.</a:t>
            </a:r>
          </a:p>
          <a:p>
            <a:r>
              <a:rPr lang="es-MX" dirty="0" smtClean="0"/>
              <a:t>EL TRATAMIENTO INCLUYE LA APLICACIÓN ALTERNADA DE COMPRESAS FRIAS Y CALIENTES, FERULAS QUE PERMITAN EL MOVIMIENTO, EJERCICIOS PROGRAMADOS DE REHABILITACION, ASPIRACION REPETIDA EN CASO DE ACUMULACION RAPIDA DE LIQUIDO Y REPOSO.</a:t>
            </a:r>
          </a:p>
          <a:p>
            <a:r>
              <a:rPr lang="es-MX" dirty="0" smtClean="0"/>
              <a:t>EL PRONOSTICO ES EXCELENTE SI SE EVITA LA INMOVILIZACION Y SI SE PREVIENEN NUEVAS LESIONES EN LAS ARTICULACIONES.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u="sng" dirty="0" smtClean="0"/>
              <a:t>SINOVITIS TRAUMATICA:</a:t>
            </a:r>
          </a:p>
          <a:p>
            <a:endParaRPr lang="es-MX" dirty="0" smtClean="0"/>
          </a:p>
          <a:p>
            <a:r>
              <a:rPr lang="es-MX" dirty="0" smtClean="0"/>
              <a:t>EN LA RODILLA LA CAUSA MAS FRECUENTE DE LESION ES EL DESGARRO DE LOS LIGAMENTOS CRUZADOS  ANTERIORES</a:t>
            </a:r>
          </a:p>
          <a:p>
            <a:r>
              <a:rPr lang="es-MX" dirty="0" smtClean="0"/>
              <a:t> LE SIGUEN LOS DESGARROS DE LOS LIGAMENTOS CRUZADOS POSTERIORES</a:t>
            </a:r>
          </a:p>
          <a:p>
            <a:r>
              <a:rPr lang="es-MX" dirty="0" smtClean="0"/>
              <a:t> DE LOS LIGAMENTOS LATERALES</a:t>
            </a:r>
          </a:p>
          <a:p>
            <a:r>
              <a:rPr lang="es-MX" dirty="0" smtClean="0"/>
              <a:t> DEL MENISCO </a:t>
            </a:r>
          </a:p>
          <a:p>
            <a:r>
              <a:rPr lang="es-MX" dirty="0" smtClean="0"/>
              <a:t> CAPSULA ARTICULAR</a:t>
            </a:r>
          </a:p>
          <a:p>
            <a:r>
              <a:rPr lang="es-MX" dirty="0" smtClean="0"/>
              <a:t> FRACTURAS CONDRALES.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r>
              <a:rPr lang="es-MX" sz="3800" b="1" i="1" u="sng" dirty="0" smtClean="0"/>
              <a:t>DESGARROS:</a:t>
            </a:r>
          </a:p>
          <a:p>
            <a:endParaRPr lang="es-MX" dirty="0" smtClean="0"/>
          </a:p>
          <a:p>
            <a:r>
              <a:rPr lang="es-MX" dirty="0" smtClean="0"/>
              <a:t>SE DEFINE COMO ESGUINCE O ESTIRAMIENTO DEL LIGAMENTO DE SOPORTE DE UNA ARTICULACION DEBIDO A MOVIMIENTO FORZADO MAS ALLA DE SU LIMITE.</a:t>
            </a:r>
          </a:p>
          <a:p>
            <a:r>
              <a:rPr lang="es-MX" dirty="0" smtClean="0"/>
              <a:t>LAS LESIONES PUEDEN SER VARIABLES:----</a:t>
            </a:r>
          </a:p>
          <a:p>
            <a:endParaRPr lang="es-MX" dirty="0" smtClean="0"/>
          </a:p>
          <a:p>
            <a:r>
              <a:rPr lang="es-MX" dirty="0" smtClean="0"/>
              <a:t>LESION MINIMA DE LAS FIBRAS </a:t>
            </a:r>
          </a:p>
          <a:p>
            <a:r>
              <a:rPr lang="es-MX" dirty="0" smtClean="0"/>
              <a:t>INFLAMACION</a:t>
            </a:r>
          </a:p>
          <a:p>
            <a:r>
              <a:rPr lang="es-MX" dirty="0" smtClean="0"/>
              <a:t> DOLOR Y DISFUNCION</a:t>
            </a:r>
          </a:p>
          <a:p>
            <a:r>
              <a:rPr lang="es-MX" dirty="0" smtClean="0"/>
              <a:t>ROTURA TOTAL DEL LIGAMENTO</a:t>
            </a:r>
          </a:p>
          <a:p>
            <a:r>
              <a:rPr lang="es-MX" dirty="0" smtClean="0"/>
              <a:t>INFLAMACION IMPORTANTE Y HEMORRAGIA</a:t>
            </a:r>
          </a:p>
          <a:p>
            <a:endParaRPr lang="es-MX" dirty="0" smtClean="0"/>
          </a:p>
          <a:p>
            <a:r>
              <a:rPr lang="es-MX" dirty="0" smtClean="0"/>
              <a:t>ESTAS LESIONES SON MAS COMUNES EN EL TALON, LA PARTE  BAJA DE LA ESPALDA Y EL CUELLO.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b="1" i="1" u="sng" dirty="0" smtClean="0"/>
              <a:t>OSTEOARTRITIS POSTRAUMATICA</a:t>
            </a:r>
          </a:p>
          <a:p>
            <a:endParaRPr lang="es-MX" dirty="0" smtClean="0"/>
          </a:p>
          <a:p>
            <a:r>
              <a:rPr lang="es-MX" dirty="0" smtClean="0"/>
              <a:t>EL DAÑO PERMANENTE ES RESULTADO DE TRAUMATISMOS, FRACTURAS Y DESGARROS DE LIGAMENTOS O DE LA CAPSULA ARTICULAR</a:t>
            </a:r>
          </a:p>
          <a:p>
            <a:r>
              <a:rPr lang="es-MX" dirty="0" smtClean="0"/>
              <a:t>EL DIAGNOSTICO DEFINITIVO SE ESTABLECE AL COMPROBAR QUE LA ARTICULACION ESTABA SANA ANTES DE LA LESION Y SE TIENE EL ANTECEDENTE DE AUMENTO DE VOLUMEN ODAÑO ESTRUCTURAL POCO DESPUES DE ESTA.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b="1" i="1" u="sng" dirty="0" smtClean="0"/>
              <a:t>LA OSTEOARTRITIS:</a:t>
            </a:r>
          </a:p>
          <a:p>
            <a:endParaRPr lang="es-MX" dirty="0" smtClean="0"/>
          </a:p>
          <a:p>
            <a:r>
              <a:rPr lang="es-MX" dirty="0" smtClean="0"/>
              <a:t> PUEDE SER  UNA COMPLICACION COMUN DE TRAUMATISMO REPETIDO, COMO EL QUE OCURRE EN CIERTAS PROFESIONES ( OPERADORES DE MARTILLOS NEUMATICOS )   ACTIVIDAD DEPORTIVA (BOXEADORES, CORREDORES, JUGADORES DE FUTBOL).</a:t>
            </a:r>
          </a:p>
          <a:p>
            <a:r>
              <a:rPr lang="es-MX" dirty="0" smtClean="0"/>
              <a:t>EN LAS RADIOGRAFIAS PUEDE OBSERVARSE ADELGAZAMIENTO DEL ESPACIO ARTICULAR, QUISTES SUBCORTICALES Y OSTEOFITOS MARGINALES; SIN EMBARGO AL INICIO LAS RADIOGRAFIAS PUEDEN SER NORMALES.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b="1" i="1" u="sng" dirty="0" smtClean="0"/>
              <a:t>DIAGNOSTICO:</a:t>
            </a:r>
          </a:p>
          <a:p>
            <a:endParaRPr lang="es-MX" dirty="0" smtClean="0"/>
          </a:p>
          <a:p>
            <a:r>
              <a:rPr lang="es-MX" dirty="0" smtClean="0"/>
              <a:t>EN EL DIAGNOSTICO ES UTIL EL EXAMEN FISICO PARA DETERMINAR EL GRADO DE INFLAMACION Y SI HAY DEFORMIDAD. </a:t>
            </a:r>
          </a:p>
          <a:p>
            <a:r>
              <a:rPr lang="es-MX" dirty="0" smtClean="0"/>
              <a:t>LA  PUNCION ARTICULAR AYUDA A ESTABLECER EL DIAGNOSTICO Y DETERMINAR LA EXISTENCIA DE COMPLICACIONES.</a:t>
            </a:r>
          </a:p>
          <a:p>
            <a:r>
              <a:rPr lang="es-MX" dirty="0" smtClean="0"/>
              <a:t>LAS RADIOGRAFIAS SIMPLES SON POCO SENSIBLES, POR LO QUE  ANTE LA SOSPECHA DE UNA LESION GRAVE DEBE REALIZARSE ARTROSCOPIA Y RESONANCIA MAGNETICA.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sz="3000" b="1" i="1" u="sng" dirty="0" smtClean="0"/>
              <a:t>TRATAMIENTO: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ELIMINAR CUALQUIER FACTOR O CAUSA RESIDUAL</a:t>
            </a:r>
          </a:p>
          <a:p>
            <a:r>
              <a:rPr lang="es-MX" dirty="0" smtClean="0"/>
              <a:t>ALIVIAR EL DOLOR (PARACETAMOL  Y  OPIOIDES AINE )</a:t>
            </a:r>
          </a:p>
          <a:p>
            <a:r>
              <a:rPr lang="es-MX" dirty="0" smtClean="0"/>
              <a:t>ESTABILIZAR LA ARTICULACION CON EJERCICIOS TERAPEUTICOS EN MUSCULOS Y TENDONES QUE DAN ESTABILIDAD EN LA ARTICULACION,  TRANFERIR EL ESFUERZO A OTRAS ARTICULACIONES (BASTONES PLANTILLAS APARATOS DE SOPORTE ETC. )</a:t>
            </a:r>
          </a:p>
          <a:p>
            <a:r>
              <a:rPr lang="es-MX" dirty="0" smtClean="0"/>
              <a:t>PROTEGER LA ARTICULACION DE DAÑO FUTURO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MX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b="1" i="1" u="sng" dirty="0" smtClean="0"/>
              <a:t>REACTIVA</a:t>
            </a:r>
          </a:p>
          <a:p>
            <a:r>
              <a:rPr lang="es-MX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7588" y="1719263"/>
            <a:ext cx="4567237" cy="342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1296"/>
            <a:ext cx="8503920" cy="4572000"/>
          </a:xfrm>
        </p:spPr>
        <p:txBody>
          <a:bodyPr/>
          <a:lstStyle/>
          <a:p>
            <a:endParaRPr lang="es-MX" b="1" i="1" dirty="0" smtClean="0"/>
          </a:p>
          <a:p>
            <a:endParaRPr lang="es-MX" b="1" i="1" dirty="0" smtClean="0"/>
          </a:p>
          <a:p>
            <a:pPr algn="ctr"/>
            <a:endParaRPr lang="es-MX" b="1" i="1" dirty="0" smtClean="0"/>
          </a:p>
          <a:p>
            <a:pPr algn="ctr"/>
            <a:r>
              <a:rPr lang="es-MX" b="1" i="1" dirty="0" smtClean="0"/>
              <a:t>ARTRITIS REACTIVA</a:t>
            </a:r>
          </a:p>
          <a:p>
            <a:pPr>
              <a:buNone/>
            </a:pPr>
            <a:endParaRPr lang="es-MX" b="1" i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  </a:t>
            </a:r>
            <a:r>
              <a:rPr lang="es-MX" b="1" i="1" u="sng" dirty="0" smtClean="0"/>
              <a:t>DEFINICION: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SE LLAMA ARTRITIS REACTIVA  A LA INFLAMACION ARTICULAR QUE OCURRE COMO COMPLICACION DE UNA INFECCION EN OTRA PARTE DEL ORGANISMO.</a:t>
            </a:r>
          </a:p>
          <a:p>
            <a:endParaRPr lang="es-MX" dirty="0" smtClean="0"/>
          </a:p>
          <a:p>
            <a:r>
              <a:rPr lang="es-MX" dirty="0" smtClean="0"/>
              <a:t>HAY DOS PADECIMIENTOS CON CUADRO CLINICO DISTINTIVO…….</a:t>
            </a:r>
          </a:p>
          <a:p>
            <a:endParaRPr lang="es-MX" dirty="0" smtClean="0"/>
          </a:p>
          <a:p>
            <a:r>
              <a:rPr lang="es-MX" dirty="0" smtClean="0"/>
              <a:t>SINDROME DE REITER</a:t>
            </a:r>
          </a:p>
          <a:p>
            <a:r>
              <a:rPr lang="es-MX" dirty="0" smtClean="0"/>
              <a:t>FIEBRE REUMATICA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/>
              <a:t>SINDROME DE REITER:</a:t>
            </a:r>
          </a:p>
          <a:p>
            <a:endParaRPr lang="es-MX" b="1" i="1" u="sng" dirty="0" smtClean="0"/>
          </a:p>
          <a:p>
            <a:endParaRPr lang="es-MX" b="1" i="1" u="sng" dirty="0" smtClean="0"/>
          </a:p>
          <a:p>
            <a:r>
              <a:rPr lang="es-MX" dirty="0" smtClean="0"/>
              <a:t>LA CARACTERISTICA DEL SINDROME DE REITER ES LA  ESPONDILOARTROPATIA SECUNDARIA A INFECCION INTESTINAL  O UROGENITAL.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s-MX" dirty="0" smtClean="0"/>
          </a:p>
          <a:p>
            <a:r>
              <a:rPr lang="es-MX" b="1" i="1" u="sng" dirty="0" smtClean="0"/>
              <a:t>ETIOLOGIA:</a:t>
            </a:r>
          </a:p>
          <a:p>
            <a:pPr>
              <a:buNone/>
            </a:pPr>
            <a:endParaRPr lang="es-MX" b="1" i="1" u="sng" dirty="0" smtClean="0"/>
          </a:p>
          <a:p>
            <a:r>
              <a:rPr lang="es-MX" dirty="0" smtClean="0"/>
              <a:t>SE HA OBSERVADO LA APARICION DEL SINDROME DE REITER DESPUES DE </a:t>
            </a:r>
            <a:r>
              <a:rPr lang="es-MX" b="1" dirty="0" smtClean="0"/>
              <a:t>ENTERITIS POR</a:t>
            </a:r>
            <a:r>
              <a:rPr lang="es-MX" b="1" dirty="0" smtClean="0"/>
              <a:t>:</a:t>
            </a:r>
          </a:p>
          <a:p>
            <a:r>
              <a:rPr lang="es-MX" dirty="0" smtClean="0"/>
              <a:t> </a:t>
            </a:r>
            <a:r>
              <a:rPr lang="es-MX" dirty="0" smtClean="0"/>
              <a:t>SHIGELLA FLEXNERI, SALMONELLA ENTERITIDIS,  </a:t>
            </a:r>
            <a:r>
              <a:rPr lang="es-MX" dirty="0" smtClean="0"/>
              <a:t>   YERSINIA  </a:t>
            </a:r>
            <a:r>
              <a:rPr lang="es-MX" dirty="0" smtClean="0"/>
              <a:t>ENTEROCOLITICA, CAMPYLOBACTER JEJUNI, BRUCELLA.</a:t>
            </a:r>
          </a:p>
          <a:p>
            <a:r>
              <a:rPr lang="es-MX" dirty="0" smtClean="0"/>
              <a:t>DESPUES DE INFECCIONES </a:t>
            </a:r>
            <a:r>
              <a:rPr lang="es-MX" b="1" dirty="0" smtClean="0"/>
              <a:t>UROGENITALES </a:t>
            </a:r>
            <a:r>
              <a:rPr lang="es-MX" b="1" dirty="0" smtClean="0"/>
              <a:t>POR: </a:t>
            </a:r>
            <a:r>
              <a:rPr lang="es-MX" dirty="0" smtClean="0"/>
              <a:t>CHLAMYDIA TRACHOMATIS, NEISSERIA GONORRHOEAE, UREAPLASMA UREALYTICUM Y STREPTOCOCCUS PYOGENES.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u="sng" dirty="0" smtClean="0"/>
              <a:t>PATOGENIA:</a:t>
            </a:r>
          </a:p>
          <a:p>
            <a:pPr>
              <a:buFont typeface="Arial" pitchFamily="34" charset="0"/>
              <a:buChar char="•"/>
            </a:pPr>
            <a:endParaRPr lang="es-MX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LOS PACIENTES QUE REACCIONAN CON ARTRITIS REACTIVA A ESTAS INFECCIONES TIENEN UNA RESPUESTA INMUNITARIA MAS PROLONGADA QUE LA POBLACION GENERAL, Y MUESTRAN COMPLEJOS INMUNITARIOS CIRCULANTES</a:t>
            </a:r>
            <a:r>
              <a:rPr lang="es-MX" b="1" dirty="0" smtClean="0"/>
              <a:t>.(AG. BACTERIANOS CRUZADOS CON SISTEMA HLA - B27 LINFOCITOS T CD4+ACTIVADOS Y LINFOCITOS T  CON ACTIVIDAD CITOLITICA PARA CELULAS INFECTADAS POR LA BACTERIA )</a:t>
            </a:r>
            <a:endParaRPr lang="es-MX" b="1" dirty="0" smtClean="0"/>
          </a:p>
          <a:p>
            <a:pPr>
              <a:buFont typeface="Arial" pitchFamily="34" charset="0"/>
              <a:buChar char="•"/>
            </a:pPr>
            <a:r>
              <a:rPr lang="es-MX" dirty="0" smtClean="0"/>
              <a:t>DESDE EL PUNTO DE VISTA HISTOLOGICO, SE OBSERVA SINOVITIS Y CON FRECUENCIA ENTESITIS.</a:t>
            </a:r>
          </a:p>
          <a:p>
            <a:pPr algn="ctr">
              <a:buNone/>
            </a:pPr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b="1" i="1" u="sng" dirty="0" smtClean="0"/>
              <a:t>MANIFESTACIONES CLINICAS:</a:t>
            </a:r>
          </a:p>
          <a:p>
            <a:endParaRPr lang="es-MX" b="1" i="1" u="sng" dirty="0" smtClean="0"/>
          </a:p>
          <a:p>
            <a:r>
              <a:rPr lang="es-MX" dirty="0" smtClean="0"/>
              <a:t>DE UNA A CUATRO SEMANAS DESPUES DE LA INFECCION APARECE MONOARTRITIS, LUEGO INFLAMACION DE OTRAS </a:t>
            </a:r>
            <a:r>
              <a:rPr lang="es-MX" dirty="0" smtClean="0"/>
              <a:t>ARTICULACIONES </a:t>
            </a:r>
            <a:r>
              <a:rPr lang="es-MX" dirty="0" smtClean="0"/>
              <a:t>EN FORMA SIMETRICA.</a:t>
            </a:r>
          </a:p>
          <a:p>
            <a:r>
              <a:rPr lang="es-MX" dirty="0" smtClean="0"/>
              <a:t>AFECTA LAS RODILLAS, EL TARSO, LAS ARTICULACIONES METATARSOFALANGICAS, LAS CADERAS, LOS CODOS Y LAS MUÑECAS.</a:t>
            </a:r>
          </a:p>
          <a:p>
            <a:r>
              <a:rPr lang="es-MX" dirty="0" smtClean="0"/>
              <a:t>CON FRECUENCIA HAY SACROILEITIS ASIMETRICA Y DOLOR LUMBAR ( ESPONDILITIS)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u="sng" dirty="0" smtClean="0"/>
              <a:t> DIAGNOSTICO: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BIOMETRIA </a:t>
            </a:r>
            <a:r>
              <a:rPr lang="es-MX" dirty="0" smtClean="0"/>
              <a:t>HEMATICA </a:t>
            </a:r>
            <a:r>
              <a:rPr lang="es-MX" dirty="0" smtClean="0"/>
              <a:t>CON   </a:t>
            </a:r>
            <a:r>
              <a:rPr lang="es-MX" b="1" dirty="0" smtClean="0"/>
              <a:t>VSG </a:t>
            </a:r>
            <a:r>
              <a:rPr lang="es-MX" dirty="0" smtClean="0"/>
              <a:t>  </a:t>
            </a:r>
            <a:r>
              <a:rPr lang="es-MX" dirty="0" smtClean="0"/>
              <a:t> </a:t>
            </a:r>
            <a:r>
              <a:rPr lang="es-MX" dirty="0" smtClean="0"/>
              <a:t>ACELERADA</a:t>
            </a:r>
          </a:p>
          <a:p>
            <a:r>
              <a:rPr lang="es-MX" dirty="0" smtClean="0"/>
              <a:t>AUMENTO DE POLIMORFONUCLEARES EN LIQUIDO SINOVIAL</a:t>
            </a:r>
          </a:p>
          <a:p>
            <a:r>
              <a:rPr lang="es-MX" dirty="0" smtClean="0"/>
              <a:t>EL CULTIVO DE ESTE LIQUIDO ES </a:t>
            </a:r>
            <a:r>
              <a:rPr lang="es-MX" dirty="0" smtClean="0"/>
              <a:t>NEGATIVO  </a:t>
            </a:r>
            <a:r>
              <a:rPr lang="es-MX" b="1" dirty="0" smtClean="0"/>
              <a:t>PERO……                              (SE </a:t>
            </a:r>
            <a:r>
              <a:rPr lang="es-MX" b="1" dirty="0" smtClean="0"/>
              <a:t>HAN AISLADO BACTERIAS CON TECNICAS  DE PCR.             SE PUEDEN OBSERVAR INCLUSIONES BACTERIANAS SINOVIALES Y SE HAN ENCONTRADO ANTIGENOS </a:t>
            </a:r>
            <a:r>
              <a:rPr lang="es-MX" b="1" dirty="0" smtClean="0"/>
              <a:t>BACTERIANOS).</a:t>
            </a:r>
            <a:endParaRPr lang="es-MX" b="1" dirty="0" smtClean="0"/>
          </a:p>
          <a:p>
            <a:r>
              <a:rPr lang="es-MX" dirty="0" smtClean="0"/>
              <a:t>EN TODOS LOS SUJETOS CON MANIFESTACIONES UROGENITALES DEBE BUSCARSE </a:t>
            </a:r>
            <a:r>
              <a:rPr lang="es-MX" b="1" dirty="0" smtClean="0"/>
              <a:t>CHLAMYDIA TRACHOMATIS.</a:t>
            </a:r>
          </a:p>
          <a:p>
            <a:r>
              <a:rPr lang="es-MX" dirty="0" smtClean="0"/>
              <a:t>EN CASOS CRONICOS, LAS RADIOGRAFIAS PUEDEN MOSTRAR PERIOSTITIS EN SITIOS DE INSERCION DE LIGAMENTOS CON FORMACION DE HUESO NUEVO.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u="sng" dirty="0" smtClean="0"/>
              <a:t>TRATAMIENTO:</a:t>
            </a:r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INDOMETACINA </a:t>
            </a:r>
            <a:r>
              <a:rPr lang="es-MX" dirty="0" smtClean="0"/>
              <a:t>Y OTROS </a:t>
            </a:r>
            <a:r>
              <a:rPr lang="es-MX" dirty="0" smtClean="0"/>
              <a:t>ANTIINFLAMATORIOS NO </a:t>
            </a:r>
            <a:r>
              <a:rPr lang="es-MX" dirty="0" smtClean="0"/>
              <a:t>ESTEROIDEOS </a:t>
            </a:r>
            <a:endParaRPr lang="es-MX" dirty="0" smtClean="0"/>
          </a:p>
          <a:p>
            <a:r>
              <a:rPr lang="es-MX" dirty="0" smtClean="0"/>
              <a:t>LA  </a:t>
            </a:r>
            <a:r>
              <a:rPr lang="es-MX" b="1" dirty="0" smtClean="0"/>
              <a:t>ACEMETACINA</a:t>
            </a:r>
            <a:r>
              <a:rPr lang="es-MX" dirty="0" smtClean="0"/>
              <a:t> ES UN DERIVADO DEL ACIDO INDOLACETICO CON EFECTO ANTINFLAMATORIO Y ANALGESICO QUE HA DEMOSTRADO BUENOS RESULTADOS</a:t>
            </a:r>
          </a:p>
          <a:p>
            <a:r>
              <a:rPr lang="es-MX" dirty="0" smtClean="0"/>
              <a:t>SE ACONSEJA TRATAMIENTO </a:t>
            </a:r>
            <a:r>
              <a:rPr lang="es-MX" b="1" dirty="0" smtClean="0"/>
              <a:t>ANTIMICROBIANO</a:t>
            </a:r>
            <a:r>
              <a:rPr lang="es-MX" dirty="0" smtClean="0"/>
              <a:t> SI SE AISLA LA BACTERIA</a:t>
            </a:r>
          </a:p>
          <a:p>
            <a:r>
              <a:rPr lang="es-MX" dirty="0" smtClean="0"/>
              <a:t>ALGUNOS CASOS CON POBRE RESPUESTA AL TRATAMIENTO HABITUAL, REQUIEREN  </a:t>
            </a:r>
            <a:r>
              <a:rPr lang="es-MX" b="1" dirty="0" smtClean="0"/>
              <a:t>AZATIOPRINA Y METOTREXATO</a:t>
            </a:r>
            <a:r>
              <a:rPr lang="es-MX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93304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MX" i="1" u="sng" dirty="0" smtClean="0"/>
              <a:t>DE QUE VAMOS HABLAR:</a:t>
            </a:r>
          </a:p>
          <a:p>
            <a:endParaRPr lang="es-MX" dirty="0" smtClean="0"/>
          </a:p>
          <a:p>
            <a:r>
              <a:rPr lang="es-MX" dirty="0" smtClean="0"/>
              <a:t>OSTEOARTRITIS</a:t>
            </a:r>
          </a:p>
          <a:p>
            <a:r>
              <a:rPr lang="es-MX" dirty="0" smtClean="0"/>
              <a:t>GOTA</a:t>
            </a:r>
          </a:p>
          <a:p>
            <a:r>
              <a:rPr lang="es-MX" dirty="0" smtClean="0"/>
              <a:t>INFECCIOSA</a:t>
            </a:r>
          </a:p>
          <a:p>
            <a:r>
              <a:rPr lang="es-MX" dirty="0" smtClean="0"/>
              <a:t>TRAUMATICA</a:t>
            </a:r>
          </a:p>
          <a:p>
            <a:r>
              <a:rPr lang="es-MX" dirty="0" smtClean="0"/>
              <a:t>REACTIVA</a:t>
            </a:r>
          </a:p>
          <a:p>
            <a:r>
              <a:rPr lang="es-MX" b="1" i="1" u="sng" dirty="0" smtClean="0"/>
              <a:t>FIEBRE REUMATICA</a:t>
            </a:r>
          </a:p>
          <a:p>
            <a:r>
              <a:rPr lang="es-MX" dirty="0" smtClean="0"/>
              <a:t>MIOSITIS</a:t>
            </a:r>
          </a:p>
          <a:p>
            <a:r>
              <a:rPr lang="es-MX" dirty="0" smtClean="0"/>
              <a:t>ESPONDILOARTROPATIAS    SERONEGATIVAS</a:t>
            </a:r>
          </a:p>
          <a:p>
            <a:r>
              <a:rPr lang="es-MX" dirty="0" smtClean="0"/>
              <a:t>ARTRITIS REUMATOIDE</a:t>
            </a:r>
          </a:p>
          <a:p>
            <a:r>
              <a:rPr lang="es-MX" dirty="0" smtClean="0"/>
              <a:t>LUPUS ERITEMATOSO GENERALIZADO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algn="ctr"/>
            <a:endParaRPr lang="es-MX" b="1" i="1" dirty="0" smtClean="0"/>
          </a:p>
          <a:p>
            <a:pPr algn="ctr"/>
            <a:r>
              <a:rPr lang="es-MX" b="1" i="1" dirty="0" smtClean="0"/>
              <a:t>FIEBRE  REUMATICA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u="sng" dirty="0" smtClean="0"/>
              <a:t>ARTRITIS INFECCIOSA: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LA INFLAMACION ARTICULAR ES UN FENOMENO SUBSECUENTE A LA DISEMINACION HEMATOGENA DE INFECCIONES CON OTROS ORGANOS O SISTEMAS.</a:t>
            </a:r>
          </a:p>
          <a:p>
            <a:endParaRPr lang="es-MX" dirty="0" smtClean="0"/>
          </a:p>
          <a:p>
            <a:r>
              <a:rPr lang="es-MX" dirty="0" smtClean="0"/>
              <a:t>LAS CAUSAS MENOS COMUNES SON :</a:t>
            </a:r>
          </a:p>
          <a:p>
            <a:endParaRPr lang="es-MX" dirty="0" smtClean="0"/>
          </a:p>
          <a:p>
            <a:r>
              <a:rPr lang="es-MX" dirty="0" smtClean="0"/>
              <a:t>INOCULACION DIRECTA DURANTE PROCEDIMIENTOS DIAGNOSTICOS O TERAPEUTICOS.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CONTIGUIDAD EN CASOS DE OSTEOMIELITIS, CELULITIS  Y ABSCESOS, ASI COMO OTRAS INFECCIONES  PERIARTICULARES</a:t>
            </a:r>
          </a:p>
          <a:p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 </a:t>
            </a:r>
            <a:r>
              <a:rPr lang="es-MX" b="1" i="1" u="sng" dirty="0" smtClean="0"/>
              <a:t> DEFINICION:</a:t>
            </a:r>
          </a:p>
          <a:p>
            <a:endParaRPr lang="es-MX" b="1" i="1" u="sng" dirty="0" smtClean="0"/>
          </a:p>
          <a:p>
            <a:r>
              <a:rPr lang="es-MX" dirty="0" smtClean="0"/>
              <a:t>   LA FIEBRE REUMATICA ES UNA ENFERMEDAD       INFLAMATORIA SISTEMICA QUE  APARECE EN SUJETOS SUSCEPTIBLES A TENER RESPUESTAS AUTOINMUNITARIAS; CUANDO SE PONEN EN CONTACTO CON EL ESTREPTOCOCO-BETA HEMOLITICO.</a:t>
            </a:r>
          </a:p>
          <a:p>
            <a:r>
              <a:rPr lang="es-MX" dirty="0" smtClean="0"/>
              <a:t> SE CARACTERIZA POR UNA EVOLUCION AGUDA.</a:t>
            </a:r>
          </a:p>
          <a:p>
            <a:pPr>
              <a:buNone/>
            </a:pPr>
            <a:endParaRPr lang="es-MX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i="1" u="sng" dirty="0" smtClean="0"/>
              <a:t>CLINICA: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LA FIEBRE REUMATICA </a:t>
            </a:r>
            <a:r>
              <a:rPr lang="es-MX" dirty="0" smtClean="0"/>
              <a:t>AFECTA:                                       ¡¡¡¡¡</a:t>
            </a:r>
            <a:r>
              <a:rPr lang="es-MX" b="1" i="1" dirty="0" smtClean="0"/>
              <a:t>BESA ARTICULACIONES. LAME CEREBRO Y PIEL Y MUERDE AL CORAZON!!!!!</a:t>
            </a:r>
            <a:endParaRPr lang="es-MX" b="1" i="1" dirty="0" smtClean="0"/>
          </a:p>
          <a:p>
            <a:r>
              <a:rPr lang="es-MX" dirty="0" smtClean="0"/>
              <a:t>LAS ARTICULACIONES</a:t>
            </a:r>
          </a:p>
          <a:p>
            <a:r>
              <a:rPr lang="es-MX" dirty="0" smtClean="0"/>
              <a:t> EL TEJIDO CELULAR SUBCUTANEO</a:t>
            </a:r>
          </a:p>
          <a:p>
            <a:r>
              <a:rPr lang="es-MX" dirty="0" smtClean="0"/>
              <a:t> EL SISTEMA NERVIOSO </a:t>
            </a:r>
          </a:p>
          <a:p>
            <a:r>
              <a:rPr lang="es-MX" dirty="0" smtClean="0"/>
              <a:t> EL CORAZON…….</a:t>
            </a:r>
          </a:p>
          <a:p>
            <a:r>
              <a:rPr lang="es-MX" dirty="0" smtClean="0"/>
              <a:t>LA CARDITIS ES LA MANIFESTACION MAS GRAVE DE LA ENFERMEDAD, CON FRECUENCIA DEJA SECUELAS CRONICAS IMPORTANTES DE DISFUNCION VALVULAR QUE PUEDEN LLEVAR A INSUFICIENCIA CARDIACA Y A LA MUERTE.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u="sng" dirty="0" smtClean="0"/>
              <a:t>EPIDEMIOLOGIA:</a:t>
            </a:r>
          </a:p>
          <a:p>
            <a:endParaRPr lang="es-MX" b="1" i="1" u="sng" dirty="0" smtClean="0"/>
          </a:p>
          <a:p>
            <a:r>
              <a:rPr lang="es-MX" dirty="0" smtClean="0"/>
              <a:t>EDAD DE INICIO DE 5 A 15 AÑOS.</a:t>
            </a:r>
          </a:p>
          <a:p>
            <a:r>
              <a:rPr lang="es-MX" dirty="0" smtClean="0"/>
              <a:t>LA FIEBRE REUMATICA HA DISMINUIDO EN FORMA IMPORTANTE, SIN EMBARGO HA HABIDO BROTES QUE ESTAN  VINCULADOS CON EPIDEMIAS DE FARINGOAMIGDALITIS.</a:t>
            </a:r>
          </a:p>
          <a:p>
            <a:r>
              <a:rPr lang="es-MX" dirty="0" smtClean="0"/>
              <a:t>EN PACIENTES CON FARINGOAMIGDALITIS ESTREPTOCOCCICA COMPROBADA, EL TRATAMIENTO ADECUADO CON ANTIBIOTICOS Y LA PROFILAXIS REDUCE LA INCIDENCIA DE FIEBRE REUMATICA SUBSECUENTE.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u="sng" dirty="0" smtClean="0"/>
              <a:t>PATOGENIA:</a:t>
            </a:r>
          </a:p>
          <a:p>
            <a:endParaRPr lang="es-MX" b="1" i="1" u="sng" dirty="0" smtClean="0"/>
          </a:p>
          <a:p>
            <a:r>
              <a:rPr lang="es-MX" dirty="0" smtClean="0"/>
              <a:t>NO ES </a:t>
            </a:r>
            <a:r>
              <a:rPr lang="es-MX" dirty="0" smtClean="0"/>
              <a:t>SUFICIENTEMENTE </a:t>
            </a:r>
            <a:r>
              <a:rPr lang="es-MX" dirty="0" smtClean="0"/>
              <a:t>CONOCIDA</a:t>
            </a:r>
          </a:p>
          <a:p>
            <a:r>
              <a:rPr lang="es-MX" dirty="0" smtClean="0"/>
              <a:t> SIN EMBARGO SE HAN CONSIDERADO </a:t>
            </a:r>
            <a:r>
              <a:rPr lang="es-MX" dirty="0" smtClean="0"/>
              <a:t>LOS……. </a:t>
            </a:r>
            <a:r>
              <a:rPr lang="es-MX" dirty="0" smtClean="0"/>
              <a:t>EFECTOS TOXICOS PRODUCIDOS POR LOS PRODUCTOS </a:t>
            </a:r>
            <a:r>
              <a:rPr lang="es-MX" dirty="0" smtClean="0"/>
              <a:t>EXTRACELULARES </a:t>
            </a:r>
            <a:r>
              <a:rPr lang="es-MX" b="1" dirty="0" smtClean="0"/>
              <a:t>(PROTEINA M ) </a:t>
            </a:r>
            <a:r>
              <a:rPr lang="es-MX" dirty="0" smtClean="0"/>
              <a:t>DEL ESTREPTOCOCO BETA HEMOLITICO DEL GRUPO  A EN EL TEJIDO, TALES COMO  ESTREPTOLISINAS  S, POLIPEPTIDASAS  C5a, TOXINAS ANTIGENICAS Y </a:t>
            </a:r>
            <a:r>
              <a:rPr lang="es-MX" b="1" dirty="0" smtClean="0"/>
              <a:t>UNA RESPUESTA ANORMAL  DEL SISTEMA INMUNITARIO O DISFUNCIONAL PRODUCIDO A ESTOS ANTIGENOS EXTRACELULARES.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u="sng" dirty="0" smtClean="0"/>
              <a:t>CLINICA:</a:t>
            </a:r>
          </a:p>
          <a:p>
            <a:endParaRPr lang="es-MX" b="1" i="1" u="sng" dirty="0" smtClean="0"/>
          </a:p>
          <a:p>
            <a:r>
              <a:rPr lang="es-MX" dirty="0" smtClean="0"/>
              <a:t>LAS MANIFESTACIONES SON……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CARDIACAS</a:t>
            </a:r>
          </a:p>
          <a:p>
            <a:r>
              <a:rPr lang="es-MX" dirty="0" smtClean="0"/>
              <a:t>EXTRACARDIACAS</a:t>
            </a:r>
          </a:p>
          <a:p>
            <a:endParaRPr lang="es-MX" dirty="0" smtClean="0"/>
          </a:p>
          <a:p>
            <a:r>
              <a:rPr lang="es-MX" dirty="0" smtClean="0"/>
              <a:t>APARECEN DESPUES DE 2 A 3 SEMANAS DE HABERSE PRODUCIDO EL CUADRO INFECCIOSO DE FARINGOAMIGDALITIS.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CLINICA:</a:t>
            </a:r>
          </a:p>
          <a:p>
            <a:endParaRPr lang="es-MX" b="1" i="1" u="sng" dirty="0" smtClean="0"/>
          </a:p>
          <a:p>
            <a:r>
              <a:rPr lang="es-MX" dirty="0" smtClean="0"/>
              <a:t>SE DISTINGUEN LAS SIGUIENTES AFECCIONES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r>
              <a:rPr lang="es-MX" b="1" i="1" dirty="0" smtClean="0"/>
              <a:t>ARTRITIS</a:t>
            </a:r>
          </a:p>
          <a:p>
            <a:r>
              <a:rPr lang="es-MX" b="1" i="1" dirty="0" smtClean="0"/>
              <a:t>CARDITIS</a:t>
            </a:r>
          </a:p>
          <a:p>
            <a:r>
              <a:rPr lang="es-MX" b="1" i="1" dirty="0" smtClean="0"/>
              <a:t>COREA DE SYDENHAM</a:t>
            </a:r>
          </a:p>
          <a:p>
            <a:r>
              <a:rPr lang="es-MX" b="1" i="1" dirty="0" smtClean="0"/>
              <a:t>NODULOS SUBCUTANEOS</a:t>
            </a:r>
          </a:p>
          <a:p>
            <a:r>
              <a:rPr lang="es-MX" b="1" i="1" dirty="0" smtClean="0"/>
              <a:t>ERITEMA MARGINADO O ANULAR</a:t>
            </a:r>
          </a:p>
          <a:p>
            <a:pPr>
              <a:buNone/>
            </a:pPr>
            <a:endParaRPr lang="es-MX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CLINICA: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ATAQUE IMPORTANTE AL ESTADO GENERAL</a:t>
            </a:r>
          </a:p>
          <a:p>
            <a:r>
              <a:rPr lang="es-MX" dirty="0" smtClean="0"/>
              <a:t>ASTENIA</a:t>
            </a:r>
          </a:p>
          <a:p>
            <a:r>
              <a:rPr lang="es-MX" dirty="0" smtClean="0"/>
              <a:t>ADINAMIA</a:t>
            </a:r>
          </a:p>
          <a:p>
            <a:r>
              <a:rPr lang="es-MX" dirty="0" smtClean="0"/>
              <a:t>ANOREXIA</a:t>
            </a:r>
          </a:p>
          <a:p>
            <a:r>
              <a:rPr lang="es-MX" dirty="0" smtClean="0"/>
              <a:t>FIEBRE</a:t>
            </a:r>
            <a:r>
              <a:rPr lang="es-MX" dirty="0" smtClean="0"/>
              <a:t> </a:t>
            </a:r>
            <a:r>
              <a:rPr lang="es-MX" dirty="0" smtClean="0"/>
              <a:t>HASTA 38°C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i="1" u="sng" dirty="0" smtClean="0"/>
              <a:t>ARTRITIS:</a:t>
            </a:r>
          </a:p>
          <a:p>
            <a:endParaRPr lang="es-MX" b="1" i="1" u="sng" dirty="0" smtClean="0"/>
          </a:p>
          <a:p>
            <a:r>
              <a:rPr lang="es-MX" dirty="0" smtClean="0"/>
              <a:t>LA ARTRITIS SE MANIFIESTA EN EL 75 % DE LOS CASOS Y AFECTA VARIAS ARTICULACIONES EN SUCESION RAPIDA DE CARACTERISTICAS MIGRATORIAS, DESAPARECE ESPONTANEAMENTE SIN DEJAR SECUELAS.</a:t>
            </a:r>
          </a:p>
          <a:p>
            <a:endParaRPr lang="es-MX" dirty="0" smtClean="0"/>
          </a:p>
          <a:p>
            <a:r>
              <a:rPr lang="es-MX" dirty="0" smtClean="0"/>
              <a:t>LAS ARTICULACIONES MAS AFECTADAS SON:</a:t>
            </a:r>
          </a:p>
          <a:p>
            <a:r>
              <a:rPr lang="es-MX" dirty="0" smtClean="0"/>
              <a:t>RODILLAS</a:t>
            </a:r>
          </a:p>
          <a:p>
            <a:r>
              <a:rPr lang="es-MX" dirty="0" smtClean="0"/>
              <a:t>CODOS</a:t>
            </a:r>
          </a:p>
          <a:p>
            <a:r>
              <a:rPr lang="es-MX" dirty="0" smtClean="0"/>
              <a:t>MUÑECAS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i="1" u="sng" dirty="0" smtClean="0"/>
              <a:t>ARTRITIS:</a:t>
            </a:r>
          </a:p>
          <a:p>
            <a:endParaRPr lang="es-MX" b="1" i="1" u="sng" dirty="0" smtClean="0"/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DIAGNOSTICO: LAS RADIOGRAFIAS PUEDEN MOSTRAR UN PEQUEÑO DERRAME O SER NORMALES.</a:t>
            </a:r>
          </a:p>
          <a:p>
            <a:r>
              <a:rPr lang="es-MX" dirty="0" smtClean="0"/>
              <a:t>TRATAMIENTO: ADMINISTRACION EMPIRICA DE SALICILATOS Y ANTIINFLAMATORIOS NO ESTEROIDES.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</a:t>
            </a:r>
            <a:r>
              <a:rPr lang="es-MX" dirty="0" smtClean="0"/>
              <a:t>ARTRITIS 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u="sng" dirty="0" smtClean="0"/>
              <a:t>CARDITIS:</a:t>
            </a:r>
          </a:p>
          <a:p>
            <a:endParaRPr lang="es-MX" b="1" i="1" u="sng" dirty="0" smtClean="0"/>
          </a:p>
          <a:p>
            <a:r>
              <a:rPr lang="es-MX" dirty="0" smtClean="0"/>
              <a:t>ES LA MANIFESTACION MAS IMPORTANTE DE LA FIEBRE REUMATICA</a:t>
            </a:r>
          </a:p>
          <a:p>
            <a:r>
              <a:rPr lang="es-MX" dirty="0" smtClean="0"/>
              <a:t>OCURRE COMO UNA PANCARDITIS CON LESIONES EN EL PERICARDIO, MIOCARDIO, ENDOCARDIO Y OTRAS ESTRUCTURAS COMO EL SISTEMA DE CONDUCCION</a:t>
            </a:r>
          </a:p>
          <a:p>
            <a:r>
              <a:rPr lang="es-MX" dirty="0" smtClean="0"/>
              <a:t>SE PRODUCE UN PROCESO INFLAMATORIO AGUDO, EXUDATIVO  Y PROLIFERATIVO</a:t>
            </a:r>
          </a:p>
          <a:p>
            <a:r>
              <a:rPr lang="es-MX" dirty="0" smtClean="0"/>
              <a:t>LA MAYOR AFECCION SE LOCALIZA EN EL ENDOCARDIO CON UN PROCESO INFLAMATORIO QUE AFECTA LAS VALVAS Y LAS ESTRUCTURAS ADYACENTES</a:t>
            </a:r>
          </a:p>
          <a:p>
            <a:r>
              <a:rPr lang="es-MX" dirty="0" smtClean="0"/>
              <a:t>LA MAYOR AFECCION DE SOPLOS OCURRE HASTA EN 80% DE LOS CASOS DE CARDITIS, SIN EMBARGO UN PORCENTAJE DE PACIENTES PADECEN </a:t>
            </a:r>
            <a:r>
              <a:rPr lang="es-MX" dirty="0" smtClean="0"/>
              <a:t>REGURGITACION VALVULAR </a:t>
            </a:r>
            <a:r>
              <a:rPr lang="es-MX" dirty="0" smtClean="0"/>
              <a:t>REUMATICA SILENTE.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ARTRITIS INFECCIOSA:</a:t>
            </a:r>
          </a:p>
          <a:p>
            <a:endParaRPr lang="es-MX" dirty="0" smtClean="0"/>
          </a:p>
          <a:p>
            <a:r>
              <a:rPr lang="es-MX" dirty="0" smtClean="0"/>
              <a:t>OTROS FACTORES DE RIESGO</a:t>
            </a:r>
          </a:p>
          <a:p>
            <a:r>
              <a:rPr lang="es-MX" dirty="0" smtClean="0"/>
              <a:t>USO DE DROGAS INYECTABLES</a:t>
            </a:r>
          </a:p>
          <a:p>
            <a:r>
              <a:rPr lang="es-MX" dirty="0" smtClean="0"/>
              <a:t>ENFERMEDAD INFLAMATORIA CRONICA</a:t>
            </a:r>
          </a:p>
          <a:p>
            <a:r>
              <a:rPr lang="es-MX" dirty="0" smtClean="0"/>
              <a:t>PROTESIS ARTICULARES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b="1" i="1" u="sng" dirty="0" smtClean="0"/>
              <a:t>COREA DE SYDENHAM:</a:t>
            </a:r>
          </a:p>
          <a:p>
            <a:endParaRPr lang="es-MX" b="1" i="1" u="sng" dirty="0" smtClean="0"/>
          </a:p>
          <a:p>
            <a:r>
              <a:rPr lang="es-MX" dirty="0" smtClean="0"/>
              <a:t>LA COREA AFECTA CON MAYOR FRECUENCIA A LA MUJER, SE ENCUENTRA HASTA EN 10% DE LOS PACIENTES CON FIEBRE REUMATICA. DEPENDE DEL DEPOSITO DE COMPLEJOS INMUNITARIOS PRODUCIDOS POR  ANTICUERPOS EN LOS GANGLIOS BASALES Y EL SISTEMA ESTRIADO DEL CEREBRO.</a:t>
            </a:r>
          </a:p>
          <a:p>
            <a:endParaRPr lang="es-MX" dirty="0" smtClean="0"/>
          </a:p>
          <a:p>
            <a:r>
              <a:rPr lang="es-MX" dirty="0" smtClean="0"/>
              <a:t>ES UN TRASTORNO NEUROLOGICO QUE CONSISTE EN……</a:t>
            </a:r>
          </a:p>
          <a:p>
            <a:endParaRPr lang="es-MX" dirty="0" smtClean="0"/>
          </a:p>
          <a:p>
            <a:r>
              <a:rPr lang="es-MX" b="1" i="1" dirty="0" smtClean="0"/>
              <a:t>MOVIMIENTOS ABRUPTOS</a:t>
            </a:r>
          </a:p>
          <a:p>
            <a:r>
              <a:rPr lang="es-MX" b="1" i="1" dirty="0" smtClean="0"/>
              <a:t>SIN PROPOSITO</a:t>
            </a:r>
          </a:p>
          <a:p>
            <a:r>
              <a:rPr lang="es-MX" b="1" i="1" dirty="0" smtClean="0"/>
              <a:t>INVOLUNTARIOS</a:t>
            </a:r>
          </a:p>
          <a:p>
            <a:r>
              <a:rPr lang="es-MX" b="1" i="1" dirty="0" smtClean="0"/>
              <a:t>NO RITMICOS</a:t>
            </a:r>
          </a:p>
          <a:p>
            <a:r>
              <a:rPr lang="es-MX" b="1" i="1" dirty="0" smtClean="0"/>
              <a:t>DEBILIDAD MUSCULAR</a:t>
            </a:r>
          </a:p>
          <a:p>
            <a:r>
              <a:rPr lang="es-MX" b="1" i="1" dirty="0" smtClean="0"/>
              <a:t>ALTERACIONES EMOCIONALES ( LLANTO, INQUIETUD, PSICOSIS TRANSITORIA  E HIPOTONIA DIFUSA.)</a:t>
            </a:r>
          </a:p>
          <a:p>
            <a:endParaRPr lang="es-MX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NODULOS SUBCUTANEOS:</a:t>
            </a:r>
          </a:p>
          <a:p>
            <a:endParaRPr lang="es-MX" b="1" i="1" u="sng" dirty="0" smtClean="0"/>
          </a:p>
          <a:p>
            <a:r>
              <a:rPr lang="es-MX" dirty="0" smtClean="0"/>
              <a:t>SON FIRMES E INDOLOROS</a:t>
            </a:r>
            <a:r>
              <a:rPr lang="es-MX" dirty="0" smtClean="0"/>
              <a:t>,     </a:t>
            </a:r>
            <a:r>
              <a:rPr lang="es-MX" dirty="0" smtClean="0"/>
              <a:t>DE 1 a 2 CM DE DIAMETRO, APARECEN EN LAS SUPERFICIES OSEAS Y CERCA DE </a:t>
            </a:r>
            <a:r>
              <a:rPr lang="es-MX" dirty="0" smtClean="0"/>
              <a:t>TENDONES</a:t>
            </a:r>
            <a:r>
              <a:rPr lang="es-MX" dirty="0" smtClean="0"/>
              <a:t>,</a:t>
            </a:r>
            <a:r>
              <a:rPr lang="es-MX" dirty="0" smtClean="0"/>
              <a:t>                  </a:t>
            </a:r>
            <a:r>
              <a:rPr lang="es-MX" dirty="0" smtClean="0"/>
              <a:t>PUEDEN SER UNICOS O MULTIPLES</a:t>
            </a:r>
          </a:p>
          <a:p>
            <a:r>
              <a:rPr lang="es-MX" dirty="0" smtClean="0"/>
              <a:t> GENERALMENTE APARECEN DESPUES DE LA PRIMERA SEMANA DE LA ENFERMEDAD Y CON FRECUENCIA ACOMPAÑAN A LA CARDITIS.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ERITEMA MARGINADO O ANULAR:</a:t>
            </a:r>
          </a:p>
          <a:p>
            <a:endParaRPr lang="es-MX" b="1" i="1" u="sng" dirty="0" smtClean="0"/>
          </a:p>
          <a:p>
            <a:r>
              <a:rPr lang="es-MX" dirty="0" smtClean="0"/>
              <a:t>SON LESIONES REDONDEADAS DE BORDE ERITEMATOSO, NO PRURIGINOSAS, LOCALIZADAS  GENERALMENTE EN EL TRONCO</a:t>
            </a:r>
          </a:p>
          <a:p>
            <a:r>
              <a:rPr lang="es-MX" dirty="0" smtClean="0"/>
              <a:t> ESTAN RELACIONADAS CON ENFERMEDAD CARDIACA, PUEDEN APARECER Y DESAPARECER EN HORAS EN FORMA TEMPRANA O TARDIA.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u="sng" dirty="0" smtClean="0"/>
              <a:t>DIAGNOSTICO:</a:t>
            </a:r>
          </a:p>
          <a:p>
            <a:endParaRPr lang="es-MX" b="1" i="1" u="sng" dirty="0" smtClean="0"/>
          </a:p>
          <a:p>
            <a:r>
              <a:rPr lang="es-MX" dirty="0" smtClean="0"/>
              <a:t>EL DIAGNOSTICO DE FIEBRE REUMATICA NO PUEDE DETERMINARSE POR EXAMENES DE LABORATORIO, SIN EMBARGO PUEDEN SER UTILES:</a:t>
            </a:r>
          </a:p>
          <a:p>
            <a:r>
              <a:rPr lang="es-MX" b="1" i="1" dirty="0" smtClean="0"/>
              <a:t>CITOLOGIA HEMATICA CON RECUENTO DE LEUCOCITOS Y </a:t>
            </a:r>
            <a:r>
              <a:rPr lang="es-MX" b="1" i="1" dirty="0" smtClean="0"/>
              <a:t>V.S.G.   </a:t>
            </a:r>
            <a:r>
              <a:rPr lang="es-MX" b="1" i="1" dirty="0" smtClean="0"/>
              <a:t>PROTEINA C REACTIVA </a:t>
            </a:r>
            <a:r>
              <a:rPr lang="es-MX" b="1" i="1" dirty="0" smtClean="0"/>
              <a:t>                                                              </a:t>
            </a:r>
            <a:r>
              <a:rPr lang="es-MX" dirty="0" smtClean="0"/>
              <a:t>LOS </a:t>
            </a:r>
            <a:r>
              <a:rPr lang="es-MX" dirty="0" smtClean="0"/>
              <a:t>CUALES CORRELACIONAN CON LA MAGNITUD DEL PROCESO INFLAMATORIO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u="sng" dirty="0" smtClean="0"/>
              <a:t>DIAGNOSTICO:</a:t>
            </a:r>
          </a:p>
          <a:p>
            <a:pPr>
              <a:buNone/>
            </a:pPr>
            <a:endParaRPr lang="es-MX" dirty="0" smtClean="0"/>
          </a:p>
          <a:p>
            <a:r>
              <a:rPr lang="es-MX" b="1" dirty="0" smtClean="0"/>
              <a:t>LAS </a:t>
            </a:r>
            <a:r>
              <a:rPr lang="es-MX" b="1" dirty="0" smtClean="0"/>
              <a:t>RADIOGRAFIAS DE CORAZON </a:t>
            </a:r>
            <a:r>
              <a:rPr lang="es-MX" b="1" dirty="0" smtClean="0"/>
              <a:t>SERIADAS, </a:t>
            </a:r>
            <a:r>
              <a:rPr lang="es-MX" b="1" dirty="0" smtClean="0"/>
              <a:t>                             LA </a:t>
            </a:r>
            <a:r>
              <a:rPr lang="es-MX" b="1" dirty="0" smtClean="0"/>
              <a:t>ECOCARDIOGRAFIA DOPPLER Y EL </a:t>
            </a:r>
            <a:r>
              <a:rPr lang="es-MX" b="1" dirty="0" smtClean="0"/>
              <a:t>ELECTROCARDIOGRAMA </a:t>
            </a:r>
            <a:r>
              <a:rPr lang="es-MX" b="1" dirty="0" smtClean="0"/>
              <a:t>DEBEN EFECTUARSE CUANDO SE SOSPECHA DE CARDITIS</a:t>
            </a:r>
          </a:p>
          <a:p>
            <a:r>
              <a:rPr lang="es-MX" dirty="0" smtClean="0"/>
              <a:t>OTROS MARCADORES CARDIACOS PUEDEN SER UTILES COMO LA DETERMINACION DE TROPONINA</a:t>
            </a:r>
          </a:p>
          <a:p>
            <a:r>
              <a:rPr lang="es-MX" dirty="0" smtClean="0"/>
              <a:t>EL CULTIVO FARINGEO ES EL PATRON DE REFERENCIA PARA DETECTAR ESTREPTOCOCO.</a:t>
            </a:r>
          </a:p>
          <a:p>
            <a:r>
              <a:rPr lang="es-MX" dirty="0" smtClean="0"/>
              <a:t>DETECCION RAPIDA DE </a:t>
            </a:r>
            <a:r>
              <a:rPr lang="es-MX" dirty="0" smtClean="0"/>
              <a:t>ANTIGENO ESTREPTOCOCICO</a:t>
            </a:r>
            <a:endParaRPr lang="es-MX" dirty="0" smtClean="0"/>
          </a:p>
          <a:p>
            <a:r>
              <a:rPr lang="es-MX" dirty="0" smtClean="0"/>
              <a:t>DETERMINACION DE ANTIESTREPTOLISINAS. DEBEN BUSCARSE TITULOS MAYORES DE 333 UNIDADES</a:t>
            </a:r>
          </a:p>
          <a:p>
            <a:r>
              <a:rPr lang="es-MX" dirty="0" smtClean="0"/>
              <a:t>OTROS ESTUDIOS INMUNOLOGICOS COMO LA DETERMINACION DE ANTICUERPOS  ANTIHIALURONIDASA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CRITERIOS DE JONES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MX" dirty="0" smtClean="0"/>
              <a:t>CRITERIOS DE JONES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MANIFESTACIONES MAYORES</a:t>
            </a:r>
          </a:p>
          <a:p>
            <a:r>
              <a:rPr lang="es-MX" dirty="0" smtClean="0"/>
              <a:t>CARDITIS</a:t>
            </a:r>
          </a:p>
          <a:p>
            <a:r>
              <a:rPr lang="es-MX" dirty="0" smtClean="0"/>
              <a:t>POLIARTRITIS</a:t>
            </a:r>
          </a:p>
          <a:p>
            <a:r>
              <a:rPr lang="es-MX" dirty="0" smtClean="0"/>
              <a:t>COREA</a:t>
            </a:r>
          </a:p>
          <a:p>
            <a:r>
              <a:rPr lang="es-MX" dirty="0" smtClean="0"/>
              <a:t>ERITEMA MARGINADO</a:t>
            </a:r>
          </a:p>
          <a:p>
            <a:r>
              <a:rPr lang="es-MX" dirty="0" smtClean="0"/>
              <a:t>NODULOS SUBCUTANEOS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MANIFESTACIONES MENORES</a:t>
            </a:r>
          </a:p>
          <a:p>
            <a:r>
              <a:rPr lang="es-MX" dirty="0" smtClean="0"/>
              <a:t>HALLAZGOS </a:t>
            </a:r>
            <a:r>
              <a:rPr lang="es-MX" dirty="0" smtClean="0"/>
              <a:t>CLINICOS:</a:t>
            </a:r>
            <a:endParaRPr lang="es-MX" dirty="0" smtClean="0"/>
          </a:p>
          <a:p>
            <a:r>
              <a:rPr lang="es-MX" dirty="0" smtClean="0"/>
              <a:t>ARTRALGIAS</a:t>
            </a:r>
          </a:p>
          <a:p>
            <a:r>
              <a:rPr lang="es-MX" dirty="0" smtClean="0"/>
              <a:t>FIEBRE</a:t>
            </a:r>
          </a:p>
          <a:p>
            <a:r>
              <a:rPr lang="es-MX" dirty="0" smtClean="0"/>
              <a:t>HALLAZGOS </a:t>
            </a:r>
            <a:r>
              <a:rPr lang="es-MX" dirty="0" smtClean="0"/>
              <a:t>DE LABORATORIO Y GABINETE:</a:t>
            </a:r>
          </a:p>
          <a:p>
            <a:r>
              <a:rPr lang="es-MX" dirty="0" smtClean="0"/>
              <a:t>AUMENTO DE V.S.G.</a:t>
            </a:r>
          </a:p>
          <a:p>
            <a:r>
              <a:rPr lang="es-MX" dirty="0" smtClean="0"/>
              <a:t>INCREMENTO DE PROTEINA C REACTIVA</a:t>
            </a:r>
          </a:p>
          <a:p>
            <a:r>
              <a:rPr lang="es-MX" dirty="0" smtClean="0"/>
              <a:t>INTERVALO PR </a:t>
            </a:r>
            <a:r>
              <a:rPr lang="es-MX" dirty="0" smtClean="0"/>
              <a:t>PROLONGADO DEL EKG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01625" y="1700809"/>
          <a:ext cx="8504238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401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CRITERIOS DE JONES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MODIFICADOS     1992</a:t>
                      </a:r>
                      <a:endParaRPr lang="en-US" sz="1600" dirty="0"/>
                    </a:p>
                  </a:txBody>
                  <a:tcPr/>
                </a:tc>
              </a:tr>
              <a:tr h="3401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MANIFESTACIONES MAYORES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MANIFESTACIONES MENORES</a:t>
                      </a:r>
                      <a:endParaRPr lang="en-US" sz="1600" dirty="0"/>
                    </a:p>
                  </a:txBody>
                  <a:tcPr/>
                </a:tc>
              </a:tr>
              <a:tr h="83498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CARDITIS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HALLAZGOS CLINICOS</a:t>
                      </a:r>
                    </a:p>
                    <a:p>
                      <a:r>
                        <a:rPr lang="es-MX" sz="1600" dirty="0" smtClean="0"/>
                        <a:t>ARTRALGIAS</a:t>
                      </a:r>
                      <a:r>
                        <a:rPr lang="es-MX" sz="1600" baseline="0" dirty="0" smtClean="0"/>
                        <a:t> </a:t>
                      </a:r>
                    </a:p>
                    <a:p>
                      <a:r>
                        <a:rPr lang="es-MX" sz="1600" baseline="0" dirty="0" smtClean="0"/>
                        <a:t>FIEBRE</a:t>
                      </a:r>
                      <a:endParaRPr lang="en-US" sz="1600" dirty="0"/>
                    </a:p>
                  </a:txBody>
                  <a:tcPr/>
                </a:tc>
              </a:tr>
              <a:tr h="1082393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POLIARTRITIS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HALLAZGOS</a:t>
                      </a:r>
                      <a:r>
                        <a:rPr lang="es-MX" sz="1600" baseline="0" dirty="0" smtClean="0"/>
                        <a:t> DE LAB. Y GAB.</a:t>
                      </a:r>
                    </a:p>
                    <a:p>
                      <a:r>
                        <a:rPr lang="es-MX" sz="1600" baseline="0" dirty="0" smtClean="0"/>
                        <a:t>AUMENTO DE VSG</a:t>
                      </a:r>
                    </a:p>
                    <a:p>
                      <a:r>
                        <a:rPr lang="es-MX" sz="1600" baseline="0" dirty="0" smtClean="0"/>
                        <a:t>INCREMENTO DE </a:t>
                      </a:r>
                      <a:r>
                        <a:rPr lang="es-MX" sz="1600" baseline="0" dirty="0" smtClean="0"/>
                        <a:t>PROT. </a:t>
                      </a:r>
                      <a:r>
                        <a:rPr lang="es-MX" sz="1600" baseline="0" dirty="0" smtClean="0"/>
                        <a:t>C </a:t>
                      </a:r>
                      <a:r>
                        <a:rPr lang="es-MX" sz="1600" baseline="0" dirty="0" smtClean="0"/>
                        <a:t>REACTIVA</a:t>
                      </a:r>
                      <a:endParaRPr lang="es-MX" sz="1600" baseline="0" dirty="0" smtClean="0"/>
                    </a:p>
                    <a:p>
                      <a:r>
                        <a:rPr lang="es-MX" sz="1600" baseline="0" dirty="0" smtClean="0"/>
                        <a:t>EN EKG INTERVALO </a:t>
                      </a:r>
                      <a:r>
                        <a:rPr lang="es-MX" sz="1600" baseline="0" dirty="0" smtClean="0"/>
                        <a:t>PR PROLONGADO</a:t>
                      </a:r>
                      <a:endParaRPr lang="en-US" sz="1600" dirty="0"/>
                    </a:p>
                  </a:txBody>
                  <a:tcPr/>
                </a:tc>
              </a:tr>
              <a:tr h="3401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COREA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01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ERITEMA MARGINADO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018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NODULOS SUBCUTANEOS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062235">
                <a:tc>
                  <a:txBody>
                    <a:bodyPr/>
                    <a:lstStyle/>
                    <a:p>
                      <a:r>
                        <a:rPr lang="es-MX" sz="1100" dirty="0" smtClean="0"/>
                        <a:t>MAS:</a:t>
                      </a:r>
                    </a:p>
                    <a:p>
                      <a:r>
                        <a:rPr lang="es-MX" sz="1100" dirty="0" smtClean="0"/>
                        <a:t>EVIDENCIA</a:t>
                      </a:r>
                      <a:r>
                        <a:rPr lang="es-MX" sz="1100" baseline="0" dirty="0" smtClean="0"/>
                        <a:t> DE INFECCION PREVIA DE STREPTOCOCO DEL GRUPO A</a:t>
                      </a:r>
                    </a:p>
                    <a:p>
                      <a:r>
                        <a:rPr lang="es-MX" sz="1100" baseline="0" dirty="0" smtClean="0"/>
                        <a:t>TITULO ELEVADO DE AC CONTRA ESTREPTOCOCO CON TENDENCIA AL AUMENTO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/>
                        <a:t>MAS:</a:t>
                      </a:r>
                    </a:p>
                    <a:p>
                      <a:r>
                        <a:rPr lang="es-MX" sz="1200" dirty="0" smtClean="0"/>
                        <a:t>CULTIVO DE EXUDADO FARINGEO + A PRUEBA RAPIDA DE </a:t>
                      </a:r>
                      <a:r>
                        <a:rPr lang="es-MX" sz="1200" dirty="0" smtClean="0"/>
                        <a:t>AG.ESTREPTOCOCICO</a:t>
                      </a:r>
                      <a:endParaRPr lang="es-MX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b="1" i="1" u="sng" dirty="0" smtClean="0"/>
              <a:t>CRITERIOS DE JONES (MODIFICADOS EN 1992).</a:t>
            </a:r>
          </a:p>
          <a:p>
            <a:endParaRPr lang="es-MX" b="1" i="1" u="sng" dirty="0" smtClean="0"/>
          </a:p>
          <a:p>
            <a:r>
              <a:rPr lang="es-MX" dirty="0" smtClean="0"/>
              <a:t>MANIFESTACIONES MAYORES</a:t>
            </a:r>
          </a:p>
          <a:p>
            <a:r>
              <a:rPr lang="es-MX" dirty="0" smtClean="0"/>
              <a:t>MANIFESTACIONES MENORES </a:t>
            </a:r>
          </a:p>
          <a:p>
            <a:r>
              <a:rPr lang="es-MX" dirty="0" smtClean="0"/>
              <a:t>HALLAZGOS DE LABORATORIO Y GABINETE .</a:t>
            </a:r>
          </a:p>
          <a:p>
            <a:r>
              <a:rPr lang="es-MX" dirty="0" smtClean="0"/>
              <a:t>MAS:</a:t>
            </a:r>
          </a:p>
          <a:p>
            <a:r>
              <a:rPr lang="es-MX" dirty="0" smtClean="0"/>
              <a:t>EVIDENCIA DE UNA INFECCION PREVIA POR ESTREPTOCOCO DEL GRUPO A.</a:t>
            </a:r>
          </a:p>
          <a:p>
            <a:r>
              <a:rPr lang="es-MX" dirty="0" smtClean="0"/>
              <a:t>CULTIVO DE EXUDADO FARINGEO POSITIVO  A PRUEBA RAPIDA DE ANTIGENO ESTREPTOCOCICO.</a:t>
            </a:r>
          </a:p>
          <a:p>
            <a:r>
              <a:rPr lang="es-MX" dirty="0" smtClean="0"/>
              <a:t>TITULO ELEVADO DE ANTICUERPOS CONTRA  ESTERPTOCOCO O CON TENDENCIA AL AUMENTO.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b="1" i="1" u="sng" dirty="0" smtClean="0"/>
              <a:t>TRATAMIENTO:</a:t>
            </a:r>
          </a:p>
          <a:p>
            <a:endParaRPr lang="es-MX" b="1" i="1" u="sng" dirty="0" smtClean="0"/>
          </a:p>
          <a:p>
            <a:r>
              <a:rPr lang="es-MX" dirty="0" smtClean="0"/>
              <a:t>LA PREDNISONA  </a:t>
            </a:r>
            <a:r>
              <a:rPr lang="es-MX" dirty="0" smtClean="0"/>
              <a:t>A DOSIS DE 40 a 50 mg </a:t>
            </a:r>
            <a:r>
              <a:rPr lang="es-MX" dirty="0" smtClean="0"/>
              <a:t> EN </a:t>
            </a:r>
            <a:r>
              <a:rPr lang="es-MX" dirty="0" smtClean="0"/>
              <a:t>PACIENTES ADULTOS CON CARDITIS SEVERA</a:t>
            </a:r>
          </a:p>
          <a:p>
            <a:r>
              <a:rPr lang="es-MX" dirty="0" smtClean="0"/>
              <a:t> LOS SALICILATOS EN DOSIS DE 6 a 9 g EN ADULTOS CON ENFERMEDAD CARDIACA MODERADA</a:t>
            </a:r>
          </a:p>
          <a:p>
            <a:r>
              <a:rPr lang="es-MX" dirty="0" smtClean="0"/>
              <a:t> </a:t>
            </a:r>
            <a:r>
              <a:rPr lang="es-MX" b="1" dirty="0" smtClean="0"/>
              <a:t>AMBOS REDUCEN LAS MANIFESTACIONES AGUDAS Y PUEDEN ADMINISTRARSE DUARANTE CUATRO A SEIS SEMANAS PARA REDUCIRSE POSTERIORMENTE EN FORMA GRADUAL</a:t>
            </a:r>
          </a:p>
          <a:p>
            <a:r>
              <a:rPr lang="es-MX" dirty="0" smtClean="0"/>
              <a:t>LA ERRADICACION DEL ESTREPTOCOCO DEBE EFECTUARSE </a:t>
            </a:r>
            <a:r>
              <a:rPr lang="es-MX" b="1" dirty="0" smtClean="0"/>
              <a:t>CON PENICILINA PROCAINICA </a:t>
            </a:r>
            <a:r>
              <a:rPr lang="es-MX" b="1" dirty="0" smtClean="0"/>
              <a:t>800,000 </a:t>
            </a:r>
            <a:r>
              <a:rPr lang="es-MX" b="1" dirty="0" smtClean="0"/>
              <a:t>UI x DIAx10 DIAS + BENZATINICA 1200,000 IM  Ó ERITROMICINA 250MG X 4 DOSIS DIA X 10 DIAS O SULFAS </a:t>
            </a:r>
            <a:r>
              <a:rPr lang="es-MX" dirty="0" smtClean="0"/>
              <a:t>EN TODOS LOS CASOS EN QUIENES SE SOSEPCHA DE FIEBRE REUMATICA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MX" b="1" i="1" u="sng" dirty="0" smtClean="0"/>
              <a:t>TRATAMIENTO:</a:t>
            </a:r>
          </a:p>
          <a:p>
            <a:endParaRPr lang="es-MX" b="1" i="1" u="sng" dirty="0" smtClean="0"/>
          </a:p>
          <a:p>
            <a:r>
              <a:rPr lang="es-MX" dirty="0" smtClean="0"/>
              <a:t>LA PREVENCION SECUNDARIA DEBE DARSE A TODOS LOS PACIENTES QUE YA HAN TENIDO  UN CUADRO DE FIEBRE REUMATICA, CON TARTAMIENTO A BASE DE</a:t>
            </a:r>
            <a:r>
              <a:rPr lang="es-MX" b="1" dirty="0" smtClean="0"/>
              <a:t> PENICILINA  G BENZATINICA A DOSIS DE 1 200 000 UNIDADES POR VIA INTRAMUSCULAR CADA 21 DIAS POR UN PERIODO DE AL MENOS CINCO AÑOS </a:t>
            </a:r>
            <a:r>
              <a:rPr lang="es-MX" dirty="0" smtClean="0"/>
              <a:t>A PARTIR DEL PRIMER BROTE, Y EN ALGUNOS HASTA  LA EDAD ADULTA.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i="1" u="sng" dirty="0" smtClean="0"/>
              <a:t>CLINICA:</a:t>
            </a:r>
          </a:p>
          <a:p>
            <a:endParaRPr lang="es-MX" b="1" i="1" u="sng" dirty="0" smtClean="0"/>
          </a:p>
          <a:p>
            <a:r>
              <a:rPr lang="es-MX" dirty="0" smtClean="0"/>
              <a:t>MAS DEL 80% DE LOS CASOS DE ARTRITIS INFECCIOSA OCURREN EN LA RODILLA. ESTO ES MUY PROBABLEMENTE SECUNDARIO  A TRAUMATISMO SUBCLINICO REPETIDO. </a:t>
            </a:r>
          </a:p>
          <a:p>
            <a:r>
              <a:rPr lang="es-MX" dirty="0" smtClean="0"/>
              <a:t>LA ARTICULACION DE LA CADERA ES LA SIGUIENTE EN FRECUENCIA.</a:t>
            </a:r>
          </a:p>
          <a:p>
            <a:r>
              <a:rPr lang="es-MX" dirty="0" smtClean="0"/>
              <a:t>EN HOMBRO Y CARPO MAS FRECUENTE EN ADULTOS</a:t>
            </a:r>
          </a:p>
          <a:p>
            <a:r>
              <a:rPr lang="es-MX" dirty="0" smtClean="0"/>
              <a:t>EN CODO Y TOBILLO MAS COMUN EN NIÑOS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LECCIONES DE VIDA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¿PORQUE COMPLICARSE LA VIDA?</a:t>
            </a:r>
          </a:p>
          <a:p>
            <a:endParaRPr lang="es-MX" dirty="0" smtClean="0"/>
          </a:p>
          <a:p>
            <a:r>
              <a:rPr lang="es-MX" dirty="0" smtClean="0"/>
              <a:t>EXTRAÑAS A ALGUIEN</a:t>
            </a:r>
            <a:r>
              <a:rPr lang="es-MX" dirty="0" smtClean="0"/>
              <a:t>…………………..LLAMA</a:t>
            </a:r>
            <a:r>
              <a:rPr lang="es-MX" dirty="0" smtClean="0"/>
              <a:t>¡</a:t>
            </a:r>
          </a:p>
          <a:p>
            <a:r>
              <a:rPr lang="es-MX" dirty="0" smtClean="0"/>
              <a:t>QUIERES REUNIRTE</a:t>
            </a:r>
            <a:r>
              <a:rPr lang="es-MX" dirty="0" smtClean="0"/>
              <a:t>………………………INVITA</a:t>
            </a:r>
            <a:r>
              <a:rPr lang="es-MX" dirty="0" smtClean="0"/>
              <a:t>¡</a:t>
            </a:r>
          </a:p>
          <a:p>
            <a:r>
              <a:rPr lang="es-MX" dirty="0" smtClean="0"/>
              <a:t>QUIERES QUE TE ENTIENDAN</a:t>
            </a:r>
            <a:r>
              <a:rPr lang="es-MX" dirty="0" smtClean="0"/>
              <a:t>……….EXPLICA</a:t>
            </a:r>
            <a:r>
              <a:rPr lang="es-MX" dirty="0" smtClean="0"/>
              <a:t>¡</a:t>
            </a:r>
          </a:p>
          <a:p>
            <a:r>
              <a:rPr lang="es-MX" dirty="0" smtClean="0"/>
              <a:t>TIENES UNA DUDA</a:t>
            </a:r>
            <a:r>
              <a:rPr lang="es-MX" dirty="0" smtClean="0"/>
              <a:t>…………………………PREGUNTA</a:t>
            </a:r>
            <a:r>
              <a:rPr lang="es-MX" dirty="0" smtClean="0"/>
              <a:t>¡</a:t>
            </a:r>
          </a:p>
          <a:p>
            <a:r>
              <a:rPr lang="es-MX" dirty="0" smtClean="0"/>
              <a:t>NO TE GUSTA ALGO</a:t>
            </a:r>
            <a:r>
              <a:rPr lang="es-MX" dirty="0" smtClean="0"/>
              <a:t>………………………..DILO</a:t>
            </a:r>
            <a:r>
              <a:rPr lang="es-MX" dirty="0" smtClean="0"/>
              <a:t>¡</a:t>
            </a:r>
          </a:p>
          <a:p>
            <a:r>
              <a:rPr lang="es-MX" dirty="0" smtClean="0"/>
              <a:t>TE GUSTA ALGO</a:t>
            </a:r>
            <a:r>
              <a:rPr lang="es-MX" dirty="0" smtClean="0"/>
              <a:t>………………………………PIDELO</a:t>
            </a:r>
            <a:r>
              <a:rPr lang="es-MX" dirty="0" smtClean="0"/>
              <a:t>¡</a:t>
            </a:r>
          </a:p>
          <a:p>
            <a:r>
              <a:rPr lang="es-MX" dirty="0" smtClean="0"/>
              <a:t>AMAS A ALGUIEN</a:t>
            </a:r>
            <a:r>
              <a:rPr lang="es-MX" dirty="0" smtClean="0"/>
              <a:t>…………………………….DISELO</a:t>
            </a:r>
            <a:r>
              <a:rPr lang="es-MX" dirty="0" smtClean="0"/>
              <a:t>¡</a:t>
            </a:r>
          </a:p>
          <a:p>
            <a:endParaRPr lang="es-MX" dirty="0"/>
          </a:p>
          <a:p>
            <a:r>
              <a:rPr lang="es-MX" b="1" i="1" dirty="0" smtClean="0"/>
              <a:t>NADIE SABE LO QUE PASA EN TU MENTE. ES MEJOR EXPRESARSE EN LUGAR DE SOLO ESPERAR. </a:t>
            </a:r>
          </a:p>
          <a:p>
            <a:r>
              <a:rPr lang="es-MX" b="1" i="1" dirty="0" smtClean="0"/>
              <a:t> YA TIENES EL NO, ARRIESGATE A OBTENER EL SI.</a:t>
            </a:r>
          </a:p>
          <a:p>
            <a:r>
              <a:rPr lang="es-MX" b="1" i="1" dirty="0" smtClean="0"/>
              <a:t>SOLO TIENES UNA VIDA……….NO LA COMPLIQUES¡¡¡¡</a:t>
            </a:r>
            <a:endParaRPr lang="en-US" b="1" i="1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                                 </a:t>
            </a:r>
            <a:r>
              <a:rPr lang="es-MX" sz="3600" b="1" i="1" dirty="0" smtClean="0"/>
              <a:t>GRACIAS A DIOS</a:t>
            </a:r>
            <a:endParaRPr lang="en-US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b="1" i="1" u="sng" dirty="0" smtClean="0"/>
              <a:t>CUADRO CLINICO:</a:t>
            </a:r>
          </a:p>
          <a:p>
            <a:endParaRPr lang="es-MX" dirty="0" smtClean="0"/>
          </a:p>
          <a:p>
            <a:r>
              <a:rPr lang="es-MX" dirty="0" smtClean="0"/>
              <a:t>MANIFESTACIONES SISTEMICAS:</a:t>
            </a:r>
          </a:p>
          <a:p>
            <a:endParaRPr lang="es-MX" dirty="0" smtClean="0"/>
          </a:p>
          <a:p>
            <a:r>
              <a:rPr lang="es-MX" dirty="0" smtClean="0"/>
              <a:t>FIEBRE &gt;39 ° C</a:t>
            </a:r>
          </a:p>
          <a:p>
            <a:r>
              <a:rPr lang="es-MX" dirty="0" smtClean="0"/>
              <a:t>ESCALOFRIOS</a:t>
            </a:r>
          </a:p>
          <a:p>
            <a:r>
              <a:rPr lang="es-MX" dirty="0" smtClean="0"/>
              <a:t>MAL ESTADO GENERAL Y LOCAL</a:t>
            </a:r>
          </a:p>
          <a:p>
            <a:r>
              <a:rPr lang="es-MX" dirty="0" smtClean="0"/>
              <a:t>AUMENTO DE VOLUMEN</a:t>
            </a:r>
          </a:p>
          <a:p>
            <a:r>
              <a:rPr lang="es-MX" dirty="0" smtClean="0"/>
              <a:t>DOLOR INCAPACITANTE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i="1" u="sng" dirty="0" smtClean="0"/>
              <a:t>CLASIFICACION:</a:t>
            </a:r>
          </a:p>
          <a:p>
            <a:endParaRPr lang="es-MX" dirty="0" smtClean="0"/>
          </a:p>
          <a:p>
            <a:r>
              <a:rPr lang="es-MX" dirty="0" smtClean="0"/>
              <a:t>LA ARTRITIS INFECCIOSA COMPRENDE LOS SIGUIENTES  TIPOS:</a:t>
            </a:r>
          </a:p>
          <a:p>
            <a:endParaRPr lang="es-MX" dirty="0" smtClean="0"/>
          </a:p>
          <a:p>
            <a:r>
              <a:rPr lang="es-MX" dirty="0" smtClean="0"/>
              <a:t>ARTRITIS BACTERIANA AGUDA</a:t>
            </a:r>
          </a:p>
          <a:p>
            <a:r>
              <a:rPr lang="es-MX" dirty="0" smtClean="0"/>
              <a:t>ARTRITIS BACTERIANA CRONICA</a:t>
            </a:r>
          </a:p>
          <a:p>
            <a:r>
              <a:rPr lang="es-MX" dirty="0" smtClean="0"/>
              <a:t>ARTRITIS VIRAL</a:t>
            </a:r>
          </a:p>
          <a:p>
            <a:r>
              <a:rPr lang="es-MX" dirty="0" smtClean="0"/>
              <a:t>ARTRITIS POR ESPIROQUETAS (ENF. LYME )</a:t>
            </a:r>
          </a:p>
          <a:p>
            <a:r>
              <a:rPr lang="es-MX" dirty="0" smtClean="0"/>
              <a:t>ARTRITIS POR PARASITOS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ESTUDIO DE ARTRITIS </a:t>
            </a:r>
            <a:r>
              <a:rPr lang="es-MX" dirty="0" smtClean="0"/>
              <a:t>III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es-MX" b="1" i="1" u="sng" dirty="0" smtClean="0"/>
              <a:t>CLASIFICACION:</a:t>
            </a:r>
          </a:p>
          <a:p>
            <a:endParaRPr lang="es-MX" dirty="0" smtClean="0"/>
          </a:p>
          <a:p>
            <a:r>
              <a:rPr lang="es-MX" dirty="0" smtClean="0"/>
              <a:t>LAS ARTRITIS BACTERIANAS SE CLASIFICAN EN: </a:t>
            </a:r>
          </a:p>
          <a:p>
            <a:r>
              <a:rPr lang="es-MX" dirty="0" smtClean="0"/>
              <a:t>GONOCOCICAS (NEISSERIA GONORRHOEAE)</a:t>
            </a:r>
          </a:p>
          <a:p>
            <a:endParaRPr lang="es-MX" dirty="0" smtClean="0"/>
          </a:p>
          <a:p>
            <a:r>
              <a:rPr lang="es-MX" dirty="0" smtClean="0"/>
              <a:t>NO GONOCOCICAS (STAPHYLOCCOCUS AUREUS, STREPTOCOCCUS PNEUMONIAE, STREPTOCOCCUS EPIDERMIDIS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323528" y="3789040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1855</TotalTime>
  <Words>3147</Words>
  <Application>Microsoft Office PowerPoint</Application>
  <PresentationFormat>Presentación en pantalla (4:3)</PresentationFormat>
  <Paragraphs>547</Paragraphs>
  <Slides>61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2" baseType="lpstr">
      <vt:lpstr>Civil</vt:lpstr>
      <vt:lpstr>ESTUDIO DE ARTRITIS III</vt:lpstr>
      <vt:lpstr>ESTUDIO DE ARTRITIS III</vt:lpstr>
      <vt:lpstr>Diapositiva 3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ARTITIS III</vt:lpstr>
      <vt:lpstr>ESTUDIO DE ARTRITIS III</vt:lpstr>
      <vt:lpstr>ESTUDIO DE ARTRITIS III</vt:lpstr>
      <vt:lpstr>ESTUDIO DE ARTRITIS III</vt:lpstr>
      <vt:lpstr>ESTUDIO DE ARTRITIS III</vt:lpstr>
      <vt:lpstr>ESTUDIO DE ARTITIS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ESTUDIO DE ARTRITIS III</vt:lpstr>
      <vt:lpstr>LECCIONES DE VIDA</vt:lpstr>
      <vt:lpstr>ESTUDIO DE ARTRITIS III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 PEREZ CALDERON</dc:creator>
  <cp:lastModifiedBy>DANIEL PEREZ CALDERON</cp:lastModifiedBy>
  <cp:revision>148</cp:revision>
  <dcterms:created xsi:type="dcterms:W3CDTF">2012-06-28T17:48:59Z</dcterms:created>
  <dcterms:modified xsi:type="dcterms:W3CDTF">2012-08-14T02:55:09Z</dcterms:modified>
</cp:coreProperties>
</file>