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7" r:id="rId25"/>
    <p:sldId id="298" r:id="rId26"/>
    <p:sldId id="299" r:id="rId27"/>
    <p:sldId id="300" r:id="rId28"/>
    <p:sldId id="296" r:id="rId29"/>
    <p:sldId id="279" r:id="rId30"/>
    <p:sldId id="301" r:id="rId31"/>
    <p:sldId id="302" r:id="rId32"/>
    <p:sldId id="303" r:id="rId33"/>
    <p:sldId id="280" r:id="rId34"/>
    <p:sldId id="281" r:id="rId35"/>
    <p:sldId id="282" r:id="rId36"/>
    <p:sldId id="283" r:id="rId37"/>
    <p:sldId id="284" r:id="rId38"/>
    <p:sldId id="285" r:id="rId39"/>
    <p:sldId id="304" r:id="rId40"/>
    <p:sldId id="286" r:id="rId41"/>
    <p:sldId id="287" r:id="rId42"/>
    <p:sldId id="288" r:id="rId43"/>
    <p:sldId id="289" r:id="rId44"/>
    <p:sldId id="290" r:id="rId45"/>
    <p:sldId id="291" r:id="rId46"/>
    <p:sldId id="305" r:id="rId47"/>
    <p:sldId id="292" r:id="rId48"/>
    <p:sldId id="293" r:id="rId49"/>
    <p:sldId id="294" r:id="rId50"/>
    <p:sldId id="295" r:id="rId51"/>
    <p:sldId id="306" r:id="rId52"/>
    <p:sldId id="308" r:id="rId53"/>
    <p:sldId id="307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37" r:id="rId67"/>
    <p:sldId id="321" r:id="rId68"/>
    <p:sldId id="322" r:id="rId69"/>
    <p:sldId id="323" r:id="rId70"/>
    <p:sldId id="324" r:id="rId71"/>
    <p:sldId id="326" r:id="rId72"/>
    <p:sldId id="327" r:id="rId73"/>
    <p:sldId id="328" r:id="rId74"/>
    <p:sldId id="329" r:id="rId75"/>
    <p:sldId id="331" r:id="rId76"/>
    <p:sldId id="332" r:id="rId77"/>
    <p:sldId id="333" r:id="rId78"/>
    <p:sldId id="334" r:id="rId79"/>
    <p:sldId id="335" r:id="rId80"/>
    <p:sldId id="336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CBF278-723F-4125-ACCF-7F62CD7CB0D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964FE-64DE-48E8-91F7-8E657ADC72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</a:t>
            </a:r>
          </a:p>
          <a:p>
            <a:r>
              <a:rPr lang="es-MX" dirty="0" smtClean="0"/>
              <a:t>DANIEL PEREZ CALDERON</a:t>
            </a:r>
          </a:p>
          <a:p>
            <a:r>
              <a:rPr lang="es-MX" dirty="0" smtClean="0"/>
              <a:t>MEDICINA INTERNA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 IV -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GASTROINTESTINALES</a:t>
            </a:r>
          </a:p>
          <a:p>
            <a:endParaRPr lang="es-MX" dirty="0" smtClean="0"/>
          </a:p>
          <a:p>
            <a:r>
              <a:rPr lang="es-MX" dirty="0" smtClean="0"/>
              <a:t>SON MANIFESTACIONES FRECUENTES DE MIOSITIS POR AFECTACION MUSCULAR DE OROFARINGE, EL ESOFAGO Y EL ESTOMAGO</a:t>
            </a:r>
          </a:p>
          <a:p>
            <a:r>
              <a:rPr lang="es-MX" dirty="0" smtClean="0"/>
              <a:t>HAY DISFAGIA PROGRESIVA Y DISTENCION ABDOMINAL PUEDE SIMULAR ABDOMEN AGUDO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dirty="0" smtClean="0"/>
              <a:t>PULMONARES</a:t>
            </a:r>
          </a:p>
          <a:p>
            <a:endParaRPr lang="es-MX" dirty="0" smtClean="0"/>
          </a:p>
          <a:p>
            <a:r>
              <a:rPr lang="es-MX" dirty="0" smtClean="0"/>
              <a:t>COMO MANIFESTACION HAY ATELECTASIAS SECUNDARIAS A DEBILIDAD DE LOS MUSCULOS RESPIRATORIOS</a:t>
            </a:r>
          </a:p>
          <a:p>
            <a:r>
              <a:rPr lang="es-MX" dirty="0" smtClean="0"/>
              <a:t>PUEDE HABER NEUMONIA POR BRONCOASPIRACION EN PACIENTES CON DISFAGIA, O NEUMONIAS INFECCIOSAS EN PACIENTES INMUNODEPRIMIDOS, NEUMONITIS INTERSTICIAL ASOCIADA A MIOSITIS Y FIBROSIS PULMONAR EN ESTAPAS AVANZADAS.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PIEL</a:t>
            </a:r>
          </a:p>
          <a:p>
            <a:endParaRPr lang="es-MX" dirty="0" smtClean="0"/>
          </a:p>
          <a:p>
            <a:r>
              <a:rPr lang="es-MX" dirty="0" smtClean="0"/>
              <a:t>PUEDEN MANIFESTAR HIPERPLASIA DE LA EPIDERMIS CON ACANTOSIS Y PAPILOMATOSIS</a:t>
            </a:r>
          </a:p>
          <a:p>
            <a:r>
              <a:rPr lang="es-MX" dirty="0" smtClean="0"/>
              <a:t>CALCINOSIS CUTANEA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MIOSITIS  INFLAMATORIAS.-</a:t>
            </a:r>
          </a:p>
          <a:p>
            <a:endParaRPr lang="es-MX" dirty="0" smtClean="0"/>
          </a:p>
          <a:p>
            <a:r>
              <a:rPr lang="es-MX" dirty="0" smtClean="0"/>
              <a:t>EL 20% DE LOS PACIENTES CON  MIOPATIA           INFLAM ATORIA DE CUALQUIER TIPO PRESENTAN DIFERENTES AUTOANTICUERPOS FRENTE A ANTIGENOS NUCLEARES  (ANTICUERPOS ANTINUCLEARES) Y CITOPLASMATICOS</a:t>
            </a:r>
          </a:p>
          <a:p>
            <a:r>
              <a:rPr lang="es-MX" dirty="0" smtClean="0"/>
              <a:t>LOS ANTIGENOS CITOPLASMATICOS SE OBSERVAN EN MENOS DEL 10% DE PACIENTES CON DERMATOMIOSITIS O POLIMIOSITIS Y ESTAN DIRIGIDOS CONTRA RIBONUCLEOPROTEINAS (ANTI-RNA) DENOMINADOS ANTI Jo 1 EN EL 80% DE PACIENTES CON NEUMONITIS INTERSTICIAL, FENOMENO DE REYNAUD Y ARTRITIS NO EROSIVA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b="1" i="1" dirty="0" smtClean="0"/>
              <a:t>MIOSITIS INFLAMATORIAS.-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EXISTEN 7 GRUPOS DE MIOSITIS DE ACUERDO A LA  AUSENCIA O PRESENCIA DE AUTOANTICUERPOS ESPECIFICO A LA MIOSITIS O ASOCIADO A ELLA Y SON LOS SIGUIENTES:</a:t>
            </a:r>
          </a:p>
          <a:p>
            <a:pPr marL="514350" indent="-514350">
              <a:buAutoNum type="arabicPeriod"/>
            </a:pPr>
            <a:r>
              <a:rPr lang="es-MX" dirty="0" smtClean="0"/>
              <a:t>POLIMIOSITIS</a:t>
            </a:r>
          </a:p>
          <a:p>
            <a:pPr marL="514350" indent="-514350">
              <a:buAutoNum type="arabicPeriod"/>
            </a:pPr>
            <a:r>
              <a:rPr lang="es-MX" dirty="0" smtClean="0"/>
              <a:t>DERMATOMIOSITIS</a:t>
            </a:r>
          </a:p>
          <a:p>
            <a:pPr marL="514350" indent="-514350">
              <a:buAutoNum type="arabicPeriod"/>
            </a:pPr>
            <a:r>
              <a:rPr lang="es-MX" dirty="0" smtClean="0"/>
              <a:t>MIOSITIS CON ANTICUERPOS ESPECIFICOS DE LA MIOSITIS</a:t>
            </a:r>
          </a:p>
          <a:p>
            <a:pPr marL="514350" indent="-514350">
              <a:buAutoNum type="arabicPeriod"/>
            </a:pPr>
            <a:r>
              <a:rPr lang="es-MX" dirty="0" smtClean="0"/>
              <a:t>MIOSITIS CON CUERPOS DE INCLUSION</a:t>
            </a:r>
          </a:p>
          <a:p>
            <a:pPr marL="514350" indent="-514350">
              <a:buAutoNum type="arabicPeriod"/>
            </a:pPr>
            <a:r>
              <a:rPr lang="es-MX" dirty="0" smtClean="0"/>
              <a:t>DERMATOMIOSITIS JUVENIL</a:t>
            </a:r>
          </a:p>
          <a:p>
            <a:pPr marL="514350" indent="-514350">
              <a:buAutoNum type="arabicPeriod"/>
            </a:pPr>
            <a:r>
              <a:rPr lang="es-MX" dirty="0" smtClean="0"/>
              <a:t>MIOSITIS RELACIONADA  CON EL CANCER</a:t>
            </a:r>
          </a:p>
          <a:p>
            <a:pPr marL="514350" indent="-514350">
              <a:buAutoNum type="arabicPeriod"/>
            </a:pPr>
            <a:r>
              <a:rPr lang="es-MX" dirty="0" smtClean="0"/>
              <a:t>MIOSITIS CONCOMITANTE CON OTRA ENFERMEDADE DE LA COLAGENA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POLIMIOSITIS.-</a:t>
            </a:r>
          </a:p>
          <a:p>
            <a:endParaRPr lang="es-MX" dirty="0" smtClean="0"/>
          </a:p>
          <a:p>
            <a:r>
              <a:rPr lang="es-MX" dirty="0" smtClean="0"/>
              <a:t>LA DEBILIDAD MUSCULAR PROXIMAL ES EL SINTOMA INICIAL EN EL 90 A 95% DE LOS PACIENTES</a:t>
            </a:r>
          </a:p>
          <a:p>
            <a:r>
              <a:rPr lang="es-MX" dirty="0" smtClean="0"/>
              <a:t>EL 15% DE LOS PACIENTES REFIEREN MIALGIAS ARTRALGIAS, FENOMENO DE RAYNAUD Y DISFAGIA</a:t>
            </a:r>
          </a:p>
          <a:p>
            <a:r>
              <a:rPr lang="es-MX" dirty="0" smtClean="0"/>
              <a:t>CURSO INSIDIOSO (MESES) </a:t>
            </a:r>
          </a:p>
          <a:p>
            <a:r>
              <a:rPr lang="es-MX" dirty="0" smtClean="0"/>
              <a:t>PRESENTAN DIFICULTAD GRADUAL PARA SUBIR ESCALERAS, LEVANTARSE DE UNA SILLA Y QUEJARSE DE NO PODER PEINARSE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DERMATOMIOSITIS.-</a:t>
            </a:r>
          </a:p>
          <a:p>
            <a:endParaRPr lang="es-MX" dirty="0" smtClean="0"/>
          </a:p>
          <a:p>
            <a:r>
              <a:rPr lang="es-MX" dirty="0" smtClean="0"/>
              <a:t>EXANTEMA DE PRIMERA MANIFESTACION ERITEMATOSO Y AFECTA NUDILLOS (EXANTEMA DE GOTTRON), LOS CODOS, LAS RODILLAS Y LOS MALEOLOS. EL CUELLO MUESTRA EXANTEMA EN V Y EN LA ESPALDA PARTE SUP. Y POST. (SIGNO DEL CHAL)</a:t>
            </a:r>
          </a:p>
          <a:p>
            <a:r>
              <a:rPr lang="es-MX" dirty="0" smtClean="0"/>
              <a:t>EN DEDOS Y UÑAS HAY DILATACION DE ASAS CAPILARES CUTICULAS GRUESAS E IRREGULARES EN EL 95% DE LOS PACIENTES</a:t>
            </a:r>
          </a:p>
          <a:p>
            <a:r>
              <a:rPr lang="es-MX" dirty="0" smtClean="0"/>
              <a:t>DEBILIDAD MUSCULAR PROXIMAL EN EL 60% DE PACIENTES</a:t>
            </a:r>
          </a:p>
          <a:p>
            <a:r>
              <a:rPr lang="es-MX" dirty="0" smtClean="0"/>
              <a:t>HAY ARTRALGIAS, RAYNAUD Y DISFAGIA 10 A 20%</a:t>
            </a:r>
          </a:p>
          <a:p>
            <a:r>
              <a:rPr lang="es-MX" dirty="0" smtClean="0"/>
              <a:t>HAY NEUMONITIS INTERSTICIAL Y MIOPATIA CARDIACA (DERMATOMIOSITIS Y POLIMIOSITIS)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i="1" dirty="0" smtClean="0"/>
              <a:t>MIOSITIS CON ANTICUERPOS ESPECIFICOS DE MIOSITIS.-</a:t>
            </a:r>
          </a:p>
          <a:p>
            <a:endParaRPr lang="es-MX" dirty="0" smtClean="0"/>
          </a:p>
          <a:p>
            <a:r>
              <a:rPr lang="es-MX" dirty="0" smtClean="0"/>
              <a:t>LA PRESENCIA DE AUTOANTICUERPOS CONTRA ANTIGENOS CITOPLASMICOS Y SE CLASIFICAN COMO AUTOANTICUERPOS ANTISINTETASA ESPECIFICOS DE LAS MIOSITIS (M S As):</a:t>
            </a:r>
          </a:p>
          <a:p>
            <a:endParaRPr lang="es-MX" dirty="0" smtClean="0"/>
          </a:p>
          <a:p>
            <a:r>
              <a:rPr lang="es-MX" dirty="0" smtClean="0"/>
              <a:t>HISTIDIL-</a:t>
            </a:r>
            <a:r>
              <a:rPr lang="es-MX" dirty="0" err="1" smtClean="0"/>
              <a:t>tRNA</a:t>
            </a:r>
            <a:r>
              <a:rPr lang="es-MX" dirty="0" smtClean="0"/>
              <a:t> SINTETASA (anti Jo 1)</a:t>
            </a:r>
          </a:p>
          <a:p>
            <a:r>
              <a:rPr lang="es-MX" dirty="0" smtClean="0"/>
              <a:t>TERONIL-</a:t>
            </a:r>
            <a:r>
              <a:rPr lang="es-MX" dirty="0" err="1" smtClean="0"/>
              <a:t>tRNA</a:t>
            </a:r>
            <a:r>
              <a:rPr lang="es-MX" dirty="0" smtClean="0"/>
              <a:t> SINTETASA (anti  PL 7)</a:t>
            </a:r>
          </a:p>
          <a:p>
            <a:r>
              <a:rPr lang="es-MX" dirty="0" smtClean="0"/>
              <a:t>GLICIL-</a:t>
            </a:r>
            <a:r>
              <a:rPr lang="es-MX" dirty="0" err="1" smtClean="0"/>
              <a:t>tRNA</a:t>
            </a:r>
            <a:r>
              <a:rPr lang="es-MX" dirty="0" smtClean="0"/>
              <a:t>  SINTETASA (anti  EJ)</a:t>
            </a:r>
          </a:p>
          <a:p>
            <a:r>
              <a:rPr lang="es-MX" dirty="0" smtClean="0"/>
              <a:t>ALANIL-</a:t>
            </a:r>
            <a:r>
              <a:rPr lang="es-MX" dirty="0" err="1" smtClean="0"/>
              <a:t>tRNA</a:t>
            </a:r>
            <a:r>
              <a:rPr lang="es-MX" dirty="0" smtClean="0"/>
              <a:t>  SINTETASA (anti PL-12)</a:t>
            </a:r>
          </a:p>
          <a:p>
            <a:r>
              <a:rPr lang="es-MX" dirty="0" smtClean="0"/>
              <a:t>ISOLEUCIL-</a:t>
            </a:r>
            <a:r>
              <a:rPr lang="es-MX" dirty="0" err="1" smtClean="0"/>
              <a:t>tRNA</a:t>
            </a:r>
            <a:r>
              <a:rPr lang="es-MX" dirty="0" smtClean="0"/>
              <a:t>  SINTETASA (anti OJ)</a:t>
            </a:r>
          </a:p>
          <a:p>
            <a:r>
              <a:rPr lang="es-MX" dirty="0" smtClean="0"/>
              <a:t>APARAGINIL-</a:t>
            </a:r>
            <a:r>
              <a:rPr lang="es-MX" dirty="0" err="1" smtClean="0"/>
              <a:t>tRNA</a:t>
            </a:r>
            <a:r>
              <a:rPr lang="es-MX" dirty="0" smtClean="0"/>
              <a:t> SINTETASA (anti KS)</a:t>
            </a:r>
          </a:p>
          <a:p>
            <a:endParaRPr lang="es-MX" dirty="0" smtClean="0"/>
          </a:p>
          <a:p>
            <a:r>
              <a:rPr lang="es-MX" b="1" i="1" dirty="0" smtClean="0"/>
              <a:t>SE RELACIOMAN CON ENFERMEDAD INTERSTICIAL PULMONAR Y EL FENOMENO DE RAYNAUD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es-MX" b="1" i="1" dirty="0" smtClean="0"/>
              <a:t>MIOSITIS CON AUTOANTICUERPOS ESPECIFICOS DE LAS MIOSITIS:</a:t>
            </a:r>
          </a:p>
          <a:p>
            <a:endParaRPr lang="es-MX" dirty="0" smtClean="0"/>
          </a:p>
          <a:p>
            <a:r>
              <a:rPr lang="es-MX" dirty="0" smtClean="0"/>
              <a:t>PROTEINA HELICASA (anti Mi 2) EN PACIENTES CON DERMATOMIOSITIS</a:t>
            </a:r>
          </a:p>
          <a:p>
            <a:r>
              <a:rPr lang="es-MX" dirty="0" smtClean="0"/>
              <a:t>PROTEINAS TRANSPORTADORA DE ADN (anti </a:t>
            </a:r>
            <a:r>
              <a:rPr lang="es-MX" dirty="0" err="1" smtClean="0"/>
              <a:t>Ku</a:t>
            </a:r>
            <a:r>
              <a:rPr lang="es-MX" dirty="0" smtClean="0"/>
              <a:t>) EN MIOSITIS, ESCLERODERMIA Y LUPUS ERITEMATOSO SISTEMICO</a:t>
            </a:r>
          </a:p>
          <a:p>
            <a:r>
              <a:rPr lang="es-MX" dirty="0" smtClean="0"/>
              <a:t>ANTIGENO RELACIONADO CON </a:t>
            </a:r>
            <a:r>
              <a:rPr lang="es-MX" dirty="0" err="1" smtClean="0"/>
              <a:t>tRNA</a:t>
            </a:r>
            <a:r>
              <a:rPr lang="es-MX" dirty="0" smtClean="0"/>
              <a:t>  (anti MAS) EN MIOSITIS Y HEPATITIS</a:t>
            </a:r>
          </a:p>
          <a:p>
            <a:r>
              <a:rPr lang="es-MX" dirty="0" smtClean="0"/>
              <a:t>PROTEINAS DEL ARN (anti RO/SSA) EN MIOSITIS CON SINDROME DE SJOGREN O LUPUS ERITEMATOSO</a:t>
            </a:r>
          </a:p>
          <a:p>
            <a:endParaRPr lang="es-MX" b="1" dirty="0" smtClean="0"/>
          </a:p>
          <a:p>
            <a:r>
              <a:rPr lang="es-MX" b="1" dirty="0" smtClean="0"/>
              <a:t>LA IDENTIFICACION DE AUTOANTICUERPOS CIRCULANTES ESPECIFICOS DE LA MIOSITIS PERMITE A LOS MEDICOS PREDECIR LAS CARACTERISTICAS CLINICAS DE ACUERDO CON LO INFORMADO EN LA BIBLIOGRAFIA.</a:t>
            </a:r>
          </a:p>
          <a:p>
            <a:r>
              <a:rPr lang="es-MX" b="1" dirty="0" smtClean="0"/>
              <a:t> LA SUPERVIVENCIA VARIA  MUCHO ENTRE LOS DIFERENTES GRUPOS DE  AUTOANTICUERPOS  A LOS 5 AÑOS  ES DEL 100% PARA LOS ANTICUERPOS  MI-2 Y DEL 70%  PARA LOS ANTISINTETASA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MIOSITIS POR CUERPOS DE INCLUSION:</a:t>
            </a:r>
          </a:p>
          <a:p>
            <a:endParaRPr lang="es-MX" dirty="0" smtClean="0"/>
          </a:p>
          <a:p>
            <a:r>
              <a:rPr lang="es-MX" dirty="0" smtClean="0"/>
              <a:t>ES UNA ENFERMEDAD DE </a:t>
            </a:r>
            <a:r>
              <a:rPr lang="es-MX" b="1" dirty="0" smtClean="0"/>
              <a:t>HOMBRES MAYORES</a:t>
            </a:r>
          </a:p>
          <a:p>
            <a:r>
              <a:rPr lang="es-MX" dirty="0" smtClean="0"/>
              <a:t>PERDIDA DE FUERZA MUSCULOS PROXIMALES Y DISTALES, DEBILIDAD DEL CIERRE DEL PUÑO Y ATROFIA DEL CUADRICEPS. LOS MOVIMIENTOS MOTORES FINOS DEPENDEN DE MUSCULOS DISTALES (ABROCHARSE LA CAMISA, COSER O ESCRIBIR) EN ETAPAS TARDIAS DE POLIMIOSITIS Y DERMATOMIOSITIS Y </a:t>
            </a:r>
            <a:r>
              <a:rPr lang="es-MX" b="1" dirty="0" smtClean="0"/>
              <a:t>EN ESTA MIOSITIS DESDE ETAPAS INICIALES</a:t>
            </a:r>
          </a:p>
          <a:p>
            <a:r>
              <a:rPr lang="es-MX" b="1" dirty="0" smtClean="0"/>
              <a:t>LAS CAIDAS SON FRECUENTES CON AFECCION DEL CUADRICEPSY FALLA DE LAS RODILLAS</a:t>
            </a:r>
          </a:p>
          <a:p>
            <a:r>
              <a:rPr lang="es-MX" dirty="0" smtClean="0"/>
              <a:t>LA MUSCULATURA FACIAL SE ENCUENTRA CONSERVSADA EN POLOMIOSITIS Y DERMATOMIOSITIS Y </a:t>
            </a:r>
            <a:r>
              <a:rPr lang="es-MX" b="1" dirty="0" smtClean="0"/>
              <a:t>AFECTADA 60% EN MIOSITIS POR CUERPOS DE INCLUSION</a:t>
            </a:r>
          </a:p>
          <a:p>
            <a:r>
              <a:rPr lang="es-MX" dirty="0" smtClean="0"/>
              <a:t>LOS MUSCULOS OCULARES NO ESTAN AFECTADOS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  <a:endParaRPr lang="es-MX" u="sng" dirty="0" smtClean="0"/>
          </a:p>
          <a:p>
            <a:r>
              <a:rPr lang="es-MX" dirty="0" smtClean="0"/>
              <a:t>FIEBRE REUMATICA</a:t>
            </a:r>
          </a:p>
          <a:p>
            <a:r>
              <a:rPr lang="es-MX" b="1" i="1" u="sng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DERMATOMIOSITIS DE LA INFANCIA:-</a:t>
            </a:r>
          </a:p>
          <a:p>
            <a:endParaRPr lang="es-MX" dirty="0" smtClean="0"/>
          </a:p>
          <a:p>
            <a:r>
              <a:rPr lang="es-MX" dirty="0" smtClean="0"/>
              <a:t>MAS FRECUENTE A LOS 7 A 10 AÑOS PREDOMINA EN MUJERES</a:t>
            </a:r>
          </a:p>
          <a:p>
            <a:r>
              <a:rPr lang="es-MX" dirty="0" smtClean="0"/>
              <a:t>LA MAYORIA TIENEN EXANTEMA DE DERMATOMIOSITIS</a:t>
            </a:r>
          </a:p>
          <a:p>
            <a:r>
              <a:rPr lang="es-MX" dirty="0" smtClean="0"/>
              <a:t>90% DEBILIDAD MUSCULAR PROXIMAL, RAYNAUD MENOS FRECUENTE</a:t>
            </a:r>
          </a:p>
          <a:p>
            <a:r>
              <a:rPr lang="es-MX" dirty="0" smtClean="0"/>
              <a:t>HAY MIOPATIA CON ATROFIA, CONTRACTURAS DE CALCIFICACION TISULAR (&gt;DE 1 AÑO DE EVOLUCION)</a:t>
            </a:r>
          </a:p>
          <a:p>
            <a:r>
              <a:rPr lang="es-MX" dirty="0" smtClean="0"/>
              <a:t>AFECCION VISCERAL, AFECCION FUNCIONAL PULMONAR, MOTILIDAD ESOFAGICA Y ABSORCION GASTROINTESTINAL.</a:t>
            </a:r>
          </a:p>
          <a:p>
            <a:r>
              <a:rPr lang="es-MX" dirty="0" smtClean="0"/>
              <a:t> EN MIOSITIS AGUDA HAY FIEBRE DOLOR ABDOMINAL, SANGRADO TUBO DIGESTIVO POR ULCERAS  GASTROINTESTINALES POR VASCULITIS ARTERITIS NECROSANTE DIFUSA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MIOSITIS RELACIONADA CON CANCER.-</a:t>
            </a:r>
          </a:p>
          <a:p>
            <a:endParaRPr lang="es-MX" dirty="0" smtClean="0"/>
          </a:p>
          <a:p>
            <a:r>
              <a:rPr lang="es-MX" dirty="0" smtClean="0"/>
              <a:t>LA MAYOR PARTE DE LA BIBLIOGRAFIA INDICA QUE LA DERMATOMIOSITIS SE RELACIONA MAS CON UNA NEOPLASIA QUE LA POLIMIOSITIS AUNQUE HAY CONTROVERSIA</a:t>
            </a:r>
          </a:p>
          <a:p>
            <a:r>
              <a:rPr lang="es-MX" dirty="0" smtClean="0"/>
              <a:t>ENTRE 10 Y 20% DE LOS PACIENTES CON DERMATOMIOSITIS Y POLIMIOSITIS PUEDEN TENER UN TUMOR SUBYACENTE</a:t>
            </a:r>
          </a:p>
          <a:p>
            <a:r>
              <a:rPr lang="es-MX" dirty="0" smtClean="0"/>
              <a:t>LA MIOSITIS PRECEDE AL TUMOR EN 1 A 2 AÑOS EN EL 70% DE LOS PACIENTES Y ES MAS COMUN EN ADULTOS MAYORES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dirty="0" smtClean="0"/>
              <a:t>MIOSITIS CONCOMITANTE CON OTRAS ENFERMEDADES DEL TEJIDO CONECTIVO.-</a:t>
            </a:r>
          </a:p>
          <a:p>
            <a:endParaRPr lang="es-MX" dirty="0" smtClean="0"/>
          </a:p>
          <a:p>
            <a:r>
              <a:rPr lang="es-MX" dirty="0" smtClean="0"/>
              <a:t>POR MAYOR FRECUENCIA, EN LA ESCLEROSIS SISTEMICA, EL LUPUS ERITEMATOSO SISTEMICO Y LA ARTRITIS REUMATOIDE GENERALMENTE SE AGREGAN DATOS DE POLIMIOSITIS , FENOMENO DE RAYNAUD, ESCLERODACTILIA, ARTRALGIAS Y MIALGIAS EN EL 50% DE LOS PACIENTES.</a:t>
            </a:r>
          </a:p>
          <a:p>
            <a:r>
              <a:rPr lang="es-MX" dirty="0" smtClean="0"/>
              <a:t> EL EXANTEMA CARACTERISTICO DE DERMATOMIOSITIS EN EL 20% DE LOS CASOS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DIAGNOSTICO DIFERENCIAL DE LAS MIOSITIS INFLAMATORIAS:</a:t>
            </a:r>
          </a:p>
          <a:p>
            <a:endParaRPr lang="es-MX" dirty="0" smtClean="0"/>
          </a:p>
          <a:p>
            <a:r>
              <a:rPr lang="es-MX" b="1" i="1" dirty="0" smtClean="0"/>
              <a:t>MIOSITIS INFECCIOSA.-</a:t>
            </a:r>
          </a:p>
          <a:p>
            <a:endParaRPr lang="es-MX" dirty="0" smtClean="0"/>
          </a:p>
          <a:p>
            <a:r>
              <a:rPr lang="es-MX" dirty="0" smtClean="0"/>
              <a:t>1 BACTERIANA</a:t>
            </a:r>
          </a:p>
          <a:p>
            <a:r>
              <a:rPr lang="es-MX" dirty="0" smtClean="0"/>
              <a:t>2 PARASITARIA</a:t>
            </a:r>
          </a:p>
          <a:p>
            <a:r>
              <a:rPr lang="es-MX" dirty="0" smtClean="0"/>
              <a:t> 3 TOXOPLASMA GONDII</a:t>
            </a:r>
          </a:p>
          <a:p>
            <a:r>
              <a:rPr lang="es-MX" dirty="0" smtClean="0"/>
              <a:t> 4 VIRAL</a:t>
            </a:r>
          </a:p>
          <a:p>
            <a:r>
              <a:rPr lang="es-MX" dirty="0" smtClean="0"/>
              <a:t> 5  MISCELANEAS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MIOSITIS BACTERIANAS:</a:t>
            </a:r>
          </a:p>
          <a:p>
            <a:endParaRPr lang="es-MX" dirty="0" smtClean="0"/>
          </a:p>
          <a:p>
            <a:r>
              <a:rPr lang="es-MX" dirty="0" smtClean="0"/>
              <a:t>LA BACTERIA IMPLICADA CON MAS FRECUENCIA ES STAPHYLOCOCCUS AUREUS; AFECTA A PACIENTES INMUNO-COMPROMETIDOS.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i="1" dirty="0" smtClean="0"/>
              <a:t>MIOSITIS PARASITARIA.-</a:t>
            </a:r>
          </a:p>
          <a:p>
            <a:endParaRPr lang="es-MX" dirty="0" smtClean="0"/>
          </a:p>
          <a:p>
            <a:r>
              <a:rPr lang="es-MX" dirty="0" smtClean="0"/>
              <a:t>ALGUNOS PARASITOS INVADEN DIRECTAMENTE AL MUSCULO Y OCASIONAN MIOSITIS LOCALIZADA (TRIQUINOSIS POR TRICHINELLA SPIRALIS) CON INFLAMACION Y ERITEMA PERIORBITARIO. SIMULA DERMATOMIOSITIS</a:t>
            </a:r>
          </a:p>
          <a:p>
            <a:r>
              <a:rPr lang="es-MX" dirty="0" smtClean="0"/>
              <a:t>POR INGESTA DE CARNE DE PUERCO MAL COCIDA, FASE DIGESTIVA(DOLOR NAUSEA  VOMITO Y FIEBRE, FASE INVASIVA(FIEBRE EDEMA PERIORBITAL CONJUNTIVITIS DOLOR MUSCULAR Y EXANTEMA MACULOPAPULAR , PUEDE HABER MIOCARDITIS Y ENCEFALITIS)</a:t>
            </a:r>
          </a:p>
          <a:p>
            <a:r>
              <a:rPr lang="es-MX" dirty="0" smtClean="0"/>
              <a:t>AFECTA DIAFRAGMA, OJO, LENGUA, HOMBRO Y PANTORRILLA</a:t>
            </a:r>
          </a:p>
          <a:p>
            <a:r>
              <a:rPr lang="es-MX" dirty="0" smtClean="0"/>
              <a:t>GRAN EOSINOFILIA &gt;50% PRUEBAS SEROLOGICAS + (TERCERA SEMANA) Y HAY ELEVACION DE ENZIMAS TGO TGP CPK</a:t>
            </a:r>
            <a:r>
              <a:rPr lang="en-US" dirty="0" smtClean="0"/>
              <a:t> BIOPSIA MUSCULAR CON LARVAS NO CALCIFICADAS</a:t>
            </a:r>
          </a:p>
          <a:p>
            <a:r>
              <a:rPr lang="es-MX" dirty="0" smtClean="0"/>
              <a:t>TRATAMIENTO CON TIABENDAZOL 25MG/KG 2 VECES AL DIA DURANTE 7 DIAS. AGREGAR PREDNISONA 50 MG CUANDO HAY ENCEFALITIS Y MIOCARDITIS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MIOSITIS POR TOXOPLASMA GONDII.</a:t>
            </a:r>
            <a:r>
              <a:rPr lang="es-MX" dirty="0" smtClean="0"/>
              <a:t>-</a:t>
            </a:r>
          </a:p>
          <a:p>
            <a:endParaRPr lang="es-MX" dirty="0" smtClean="0"/>
          </a:p>
          <a:p>
            <a:r>
              <a:rPr lang="es-MX" dirty="0" smtClean="0"/>
              <a:t>SE ASOCIA CON POLIMIOSITIS</a:t>
            </a:r>
          </a:p>
          <a:p>
            <a:r>
              <a:rPr lang="es-MX" dirty="0" smtClean="0"/>
              <a:t>GRAN ELEVACION DE CPK</a:t>
            </a:r>
          </a:p>
          <a:p>
            <a:r>
              <a:rPr lang="es-MX" dirty="0" smtClean="0"/>
              <a:t>BIOPSIA MUSCULAR CON MIOSITIS INTERSTICIAL POR EL PARASITO (TOXOPLASMA GONDII)</a:t>
            </a:r>
          </a:p>
          <a:p>
            <a:r>
              <a:rPr lang="es-MX" dirty="0" smtClean="0"/>
              <a:t>PRUEBA SEROLOGICA + DE SABIN-FELDMAN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MIOSITIS VIRAL.-</a:t>
            </a:r>
          </a:p>
          <a:p>
            <a:endParaRPr lang="es-MX" dirty="0" smtClean="0"/>
          </a:p>
          <a:p>
            <a:r>
              <a:rPr lang="es-MX" dirty="0" smtClean="0"/>
              <a:t>ES UNA ENFERMEDAD BIEN DEFINIDA. SE RELACIONA POR INFECCIOIN DEL VIRUS DE INFLUENZA, COXSACKIE, VIRUS ECHO, DE LA HEPATITIS B Y C Y HERPES SIMPLE.</a:t>
            </a:r>
          </a:p>
          <a:p>
            <a:r>
              <a:rPr lang="es-MX" dirty="0" smtClean="0"/>
              <a:t>LA MIOSITIS AGUDA POR INFECCION DEL VIRUS DE INFLUENZA EN NIÑOS ES DE ALIVIO ESPONTANEO</a:t>
            </a:r>
          </a:p>
          <a:p>
            <a:r>
              <a:rPr lang="es-MX" dirty="0" smtClean="0"/>
              <a:t>SE HA REPORTADO SINDROME CRONICO EN RELACION CON INFECCION DE VIRUS ECHO QUE SIMULA DERMATOMIOSITIS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MIOSITIS POR INFECCION MISCELANEA.-</a:t>
            </a:r>
          </a:p>
          <a:p>
            <a:endParaRPr lang="es-MX" dirty="0" smtClean="0"/>
          </a:p>
          <a:p>
            <a:r>
              <a:rPr lang="es-MX" dirty="0" smtClean="0"/>
              <a:t>MUCHOS OTROS ORGANISMOS SE IMPLICAN COMO CAUSA DE MIOSITIS, AFECTAN  CON MAS FRECUENCIA A PACIENTES INMUNO-COMPROMETIDOS.</a:t>
            </a:r>
          </a:p>
          <a:p>
            <a:r>
              <a:rPr lang="es-MX" dirty="0" smtClean="0"/>
              <a:t>LOS AGENTES ENCONTRADOS SON CANDIDA, TROPICALIS, MYCOPLASMAPNEUMONIAE, TRYPANOSOMA CRUZI Y ECHINOCOCCUS ALVEOLARIS.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MIOSITIS TOXICA</a:t>
            </a:r>
            <a:r>
              <a:rPr lang="es-MX" b="1" dirty="0" smtClean="0"/>
              <a:t>.-</a:t>
            </a:r>
          </a:p>
          <a:p>
            <a:endParaRPr lang="es-MX" dirty="0" smtClean="0"/>
          </a:p>
          <a:p>
            <a:r>
              <a:rPr lang="es-MX" dirty="0" smtClean="0"/>
              <a:t> 1  ALCOHOLICA</a:t>
            </a:r>
          </a:p>
          <a:p>
            <a:r>
              <a:rPr lang="es-MX" dirty="0" smtClean="0"/>
              <a:t> 2  ESTEROIDE</a:t>
            </a:r>
          </a:p>
          <a:p>
            <a:r>
              <a:rPr lang="es-MX" dirty="0" smtClean="0"/>
              <a:t> 3  FARMACOS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141962" y="2967335"/>
            <a:ext cx="2860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MIOSITIS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91517" y="2967335"/>
            <a:ext cx="3760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MIOSITIS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MIOPATIA ALCOHOLICA.-</a:t>
            </a:r>
          </a:p>
          <a:p>
            <a:endParaRPr lang="es-MX" dirty="0" smtClean="0"/>
          </a:p>
          <a:p>
            <a:r>
              <a:rPr lang="es-MX" dirty="0" smtClean="0"/>
              <a:t>EL ALCOHOL ES UN HEPATOTOXINA DIRECTA Y COMPRENDE 3 TIPOS DE MIOPATIA</a:t>
            </a:r>
          </a:p>
          <a:p>
            <a:r>
              <a:rPr lang="es-MX" dirty="0" smtClean="0"/>
              <a:t>1.  MIOPATIA AGUDA CON CALAMBRES E INFLAMACION DE MUSCULOS PROXIMALES CON ELEVACION DE ENZIMAS Y BIOPSIA CON NECROSIS Y FAGOCITOSIS</a:t>
            </a:r>
          </a:p>
          <a:p>
            <a:r>
              <a:rPr lang="es-MX" dirty="0" smtClean="0"/>
              <a:t>2.  LA CRONICA ES MENOS FRECUENTE, AFECTA MIEMBROS INFERIORES CON INFLAMACION Y ATROFIA, LAS ENZIMAS MUSCULARES ESTAN MODERADAMENTE  ELEVADAS, LA BIOPSIA INCLUYE NECROSIS FIBRINOIDE Y FIBROSIS CON INFILTRACION FOCAL DE GRASA.</a:t>
            </a:r>
          </a:p>
          <a:p>
            <a:r>
              <a:rPr lang="es-MX" dirty="0" smtClean="0"/>
              <a:t>LA  SUBCLINICA  HAY ELEVACION DE ENZIMAS SIN DEBILIDAD CLINICA, EN ALCOHOLICOS CONFIRMADOS.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MIOPATIA POR ESTEROIDE.-</a:t>
            </a:r>
          </a:p>
          <a:p>
            <a:endParaRPr lang="es-MX" dirty="0" smtClean="0"/>
          </a:p>
          <a:p>
            <a:r>
              <a:rPr lang="es-MX" dirty="0" smtClean="0"/>
              <a:t>INICIO INSIDIOSO DE LA DEBILIDAD MUSCULAR PROXIMAL TRAS USO DE ESTEROIDE YA SEA A DOSIS BAJAS O ALTAS + COMUN AL INCREMENTAR DOSIS.</a:t>
            </a:r>
          </a:p>
          <a:p>
            <a:r>
              <a:rPr lang="es-MX" dirty="0" smtClean="0"/>
              <a:t>LA MIOPATIA POR ESTEROIDE TIENEN AL MENOS 2 EFECTOS SECUNDARIOS DE LOS ESTEROIDES COMO OSTEOPOROSIS, HIPERGLUCEMIA, HIPERTENSION Y FACIES CUSHINGOIDE.</a:t>
            </a:r>
          </a:p>
          <a:p>
            <a:r>
              <a:rPr lang="es-MX" dirty="0" smtClean="0"/>
              <a:t>LAS ENZIMAS NO SE ELEVAN, PERO SI LA EXCRESION DE CREATININA URINARIA. LA BIOPSIA ES NEGATIVA O DISCREPA.</a:t>
            </a:r>
          </a:p>
          <a:p>
            <a:r>
              <a:rPr lang="es-MX" dirty="0" smtClean="0"/>
              <a:t>EL TRATAMIENTO ES REDUCIR LA DOSIS TANTO COMO SEA POSIBLE.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MIOPATIA POR FARMACOS.-</a:t>
            </a:r>
          </a:p>
          <a:p>
            <a:endParaRPr lang="es-MX" dirty="0" smtClean="0"/>
          </a:p>
          <a:p>
            <a:r>
              <a:rPr lang="es-MX" dirty="0" smtClean="0"/>
              <a:t>VARIOS FARMACOS ANTIMALARIA Y ANESTESICOS PUEDEN OCASIONAR RABDOMIOLISIS AGUDA</a:t>
            </a:r>
          </a:p>
          <a:p>
            <a:r>
              <a:rPr lang="es-MX" dirty="0" smtClean="0"/>
              <a:t>SE DISTINGUEN POR DOLOR E INFLAMACION   MUSCULAR Y ELEVACION SERICA DE ENZIMAS TGO TGP  CPK  CPKMM</a:t>
            </a:r>
          </a:p>
          <a:p>
            <a:r>
              <a:rPr lang="es-MX" dirty="0" smtClean="0"/>
              <a:t>LA PENICILAMINA PUEDE PRODUCIR SINDROME INDISTIGUIBLE DE LA POLIMIOSITIS ESPONTANEA</a:t>
            </a:r>
          </a:p>
          <a:p>
            <a:r>
              <a:rPr lang="es-MX" dirty="0" smtClean="0"/>
              <a:t>OTROS FARMACOS COMO PROPILTIOURACILO Y AZATIOPRINA, LA ZIDOVUDINA PUEDEN PRODUCIR MIOSITIS.</a:t>
            </a:r>
          </a:p>
          <a:p>
            <a:r>
              <a:rPr lang="es-MX" dirty="0" smtClean="0"/>
              <a:t>LA LOVASTATINA Y OTRAS ESTATINAS, ASI COMO FIBRATOS PRINCIPALMENTE GEMFIBROZILO  ESTAN RELACIONADOS CON DOLOR MIOPATIA DOLOROSA Y RABDOMIOLISIS.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MIOPATIA POR DROGAS.-</a:t>
            </a:r>
          </a:p>
          <a:p>
            <a:endParaRPr lang="es-MX" dirty="0" smtClean="0"/>
          </a:p>
          <a:p>
            <a:r>
              <a:rPr lang="es-MX" dirty="0" smtClean="0"/>
              <a:t>LA DROGA QUE OCASIONA CON MAS FRECUENCIA MIOPATIA ES LA COCAINA PERO HAY CASOS SECUNDARIO A USO DE HEROÍNA Y ANFETAMINAS.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MIOPATIAS METABOLICAS.-</a:t>
            </a:r>
          </a:p>
          <a:p>
            <a:endParaRPr lang="es-MX" dirty="0" smtClean="0"/>
          </a:p>
          <a:p>
            <a:r>
              <a:rPr lang="es-MX" dirty="0" smtClean="0"/>
              <a:t>POR ALTERACION ENZIMATICA PUDEN CAUSAR MIOPATIA</a:t>
            </a:r>
          </a:p>
          <a:p>
            <a:r>
              <a:rPr lang="es-MX" dirty="0" smtClean="0"/>
              <a:t>1.  DEFICIENCIA DE MALTASA ACIDA</a:t>
            </a:r>
          </a:p>
          <a:p>
            <a:r>
              <a:rPr lang="es-MX" dirty="0" smtClean="0"/>
              <a:t>2.  DEFICIENCIA DE FOSFORILASA MUSCULAR </a:t>
            </a:r>
            <a:r>
              <a:rPr lang="es-MX" b="1" dirty="0" smtClean="0"/>
              <a:t>(RUTA GLUCOLITICA)</a:t>
            </a:r>
          </a:p>
          <a:p>
            <a:r>
              <a:rPr lang="es-MX" dirty="0" smtClean="0"/>
              <a:t> 3.  DEFICIENCIAS DE FOSFOFRUCTOQUINASA, FOSFOGLICERATO CINASA, FOSFOGLICERATO MUTASA Y LACTATO DESHIDROGENASA. </a:t>
            </a:r>
            <a:r>
              <a:rPr lang="es-MX" b="1" dirty="0" smtClean="0"/>
              <a:t>(RUTA DEL ALTERACION DE METABOLISMO LIPIDICO)</a:t>
            </a:r>
          </a:p>
          <a:p>
            <a:r>
              <a:rPr lang="es-MX" dirty="0" smtClean="0"/>
              <a:t> 4.  DEFICIENCIA DE CARNITINAPALMITILTRANSFERASA</a:t>
            </a:r>
          </a:p>
          <a:p>
            <a:r>
              <a:rPr lang="es-MX" dirty="0" smtClean="0"/>
              <a:t> 5.  DEFICIENCIA DE CARNITINA </a:t>
            </a:r>
            <a:r>
              <a:rPr lang="es-MX" b="1" dirty="0" smtClean="0"/>
              <a:t>(DEFICIENCIA DE CARNITINA MIOPATIA AISLADA O SISTEMICA)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DIAGNOSTICO DIFERENCIAL DE MIOPATIAS.</a:t>
            </a:r>
          </a:p>
          <a:p>
            <a:endParaRPr lang="es-MX" b="1" i="1" dirty="0" smtClean="0"/>
          </a:p>
          <a:p>
            <a:r>
              <a:rPr lang="es-MX" b="1" i="1" dirty="0" smtClean="0"/>
              <a:t>TRASTORNOS ASOCIADOS A DEFICIT DE POTASIO SERICO.-</a:t>
            </a:r>
          </a:p>
          <a:p>
            <a:endParaRPr lang="es-MX" dirty="0" smtClean="0"/>
          </a:p>
          <a:p>
            <a:r>
              <a:rPr lang="es-MX" dirty="0" smtClean="0"/>
              <a:t>SON SINDROMES RELACIONADOS CON DEBILIDAD MUSCULAR POR HIPOPOTASEMIA  (&lt; 3 MEQ/DL PRODUCEN DEBILIDAD ) E HIPERPOTASEMIA (ENF. GAMSTORP) INGESTA DE CARBOHIDRATOS Y POTASIO.</a:t>
            </a:r>
          </a:p>
          <a:p>
            <a:r>
              <a:rPr lang="es-MX" dirty="0" smtClean="0"/>
              <a:t>1.  PARALISIS PERIODICA FAMILIAR</a:t>
            </a:r>
          </a:p>
          <a:p>
            <a:r>
              <a:rPr lang="es-MX" dirty="0" smtClean="0"/>
              <a:t> 2. ENFERMEDAD DE GAMSTORP</a:t>
            </a:r>
          </a:p>
          <a:p>
            <a:r>
              <a:rPr lang="es-MX" dirty="0" smtClean="0"/>
              <a:t> 3  DEFICIENCIA DE MIOADENILATO DEAMINASA</a:t>
            </a:r>
          </a:p>
          <a:p>
            <a:r>
              <a:rPr lang="es-MX" dirty="0" smtClean="0"/>
              <a:t> SE REQUIERE SUPLEMENTOS DE POTASIO ( 2 A 8 GR DE KCL V.O.  O  60 MEQ DE KCL   IV ).     INTERROGAR USO DE CATARTICOS Y DIURETICOS.</a:t>
            </a:r>
          </a:p>
          <a:p>
            <a:r>
              <a:rPr lang="es-MX" dirty="0" smtClean="0"/>
              <a:t>AGREGAR FUROSEMIDE CUANDO EL POTASIO SEA &gt; DE 6 MEQ/DL</a:t>
            </a:r>
          </a:p>
          <a:p>
            <a:r>
              <a:rPr lang="es-MX" dirty="0" smtClean="0"/>
              <a:t>DESCARTAR HIPERALDOSTERONISMO E HIPERTIROIDISMO CUANDO HAY PARALISIS FAMILIAR.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b="1" i="1" dirty="0" smtClean="0"/>
              <a:t>MIOPATIAS MITOCONDRIALES.-</a:t>
            </a:r>
          </a:p>
          <a:p>
            <a:endParaRPr lang="es-MX" dirty="0" smtClean="0"/>
          </a:p>
          <a:p>
            <a:r>
              <a:rPr lang="es-MX" dirty="0" smtClean="0"/>
              <a:t>LAS ALTERACIONES HEREDITARIAS DE ENZIMAS MITOCONDRIALES PUEDEN PRODUCIR MIOPATIA,ENCEFALOPATIA Y ACIDOSIS LACTICA Y AFECTAR A MUSCULO ESQUELETICO Y CARDIACO, SISTEMA NERVIOSO Y RIÑONES.</a:t>
            </a:r>
          </a:p>
          <a:p>
            <a:r>
              <a:rPr lang="es-MX" dirty="0" smtClean="0"/>
              <a:t>HAY ALTERACIONES DE FOSFORILACION OXIDATIVA ( CITOCROMO OXIDASA)</a:t>
            </a:r>
          </a:p>
          <a:p>
            <a:r>
              <a:rPr lang="es-MX" dirty="0" smtClean="0"/>
              <a:t>LA BIOPSIA MUESTRA SARCOLEMA “EN JERSEY DE RAYAS ROJAS”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MIOPATIAS ENDOCRINAS.-</a:t>
            </a:r>
          </a:p>
          <a:p>
            <a:endParaRPr lang="es-MX" dirty="0" smtClean="0"/>
          </a:p>
          <a:p>
            <a:r>
              <a:rPr lang="es-MX" dirty="0" smtClean="0"/>
              <a:t>1.   MIOPATIA HIPOTIROIDEA (DEPOSITO AMILOIDE)</a:t>
            </a:r>
          </a:p>
          <a:p>
            <a:r>
              <a:rPr lang="es-MX" dirty="0" smtClean="0"/>
              <a:t> 2.  MIOPATIA TIROTOXICA (OFTALMOPLEJIA EXOFTALMICA, PARALISIS TIROTOXICA Y ENF. DE GRAVES ASOCIADA EN 5% A MIASTENIA GRAVE</a:t>
            </a:r>
          </a:p>
          <a:p>
            <a:r>
              <a:rPr lang="es-MX" dirty="0" smtClean="0"/>
              <a:t> 3.  MIOPATIA ACROMEGALICA (HIPERTROFIA DE FIBRILLAS MUSCULARES CAUSAN DEBILIDAD)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DISTROFIA MUSCULAR.-</a:t>
            </a:r>
          </a:p>
          <a:p>
            <a:endParaRPr lang="es-MX" b="1" i="1" dirty="0" smtClean="0"/>
          </a:p>
          <a:p>
            <a:r>
              <a:rPr lang="es-MX" dirty="0" smtClean="0"/>
              <a:t>SE DISTIGUE POR DEGENERACION DE FIBRAS MUSCULARES CON BASE GENETICA, NO TIENEN TRATAMIENTO SOLO CONSEJO GENETICO.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DISTROFIA MUSCULAR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r>
              <a:rPr lang="es-MX" dirty="0" smtClean="0"/>
              <a:t>1. DISTROFIA MUSCULAR PEUDOHIPETROFICA DE DUCHENNE</a:t>
            </a:r>
          </a:p>
          <a:p>
            <a:r>
              <a:rPr lang="es-MX" dirty="0" smtClean="0"/>
              <a:t>2. DISTROFIA MUSCULAR DE BECKER</a:t>
            </a:r>
          </a:p>
          <a:p>
            <a:r>
              <a:rPr lang="es-MX" dirty="0" smtClean="0"/>
              <a:t>3. DISTROFIA FACIOESCAPULOHUMERAL</a:t>
            </a:r>
          </a:p>
          <a:p>
            <a:r>
              <a:rPr lang="es-MX" dirty="0" smtClean="0"/>
              <a:t>4. DISTROFIA DE CINTURAS ESCAPULAR Y PELVICA</a:t>
            </a:r>
          </a:p>
          <a:p>
            <a:r>
              <a:rPr lang="es-MX" dirty="0" smtClean="0"/>
              <a:t>5. DISTROFIA MIOTONICA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i="1" dirty="0" smtClean="0"/>
              <a:t>MIOSITIS:</a:t>
            </a:r>
          </a:p>
          <a:p>
            <a:endParaRPr lang="es-MX" dirty="0" smtClean="0"/>
          </a:p>
          <a:p>
            <a:r>
              <a:rPr lang="es-MX" dirty="0" smtClean="0"/>
              <a:t>LA INFLAMACION DEL MUSCULO PUEDE OCURRIR EN DIVERSAS CIRCUNSTANCIAS CLINICAS, COMO LA INVASION DIRECTA POR BACTERIAS, VIRUS, PARASITOS Y HONGOS EN EL CURSO DE INFECCIONES GENERALES O EN LOS CASOS DE MIOSITIS INFLAMATORIAS, LAS CUALES EN SU MAYORIA, SE CONSIDERAN DE ORIGEN INMUNOLOGICO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MIOPATIAS CONGENITAS.-</a:t>
            </a:r>
          </a:p>
          <a:p>
            <a:endParaRPr lang="es-MX" dirty="0" smtClean="0"/>
          </a:p>
          <a:p>
            <a:r>
              <a:rPr lang="es-MX" dirty="0" smtClean="0"/>
              <a:t>SON TRASTORNOS HEREDITARIOS RAROS QUE INICIAN EN LA INFANCIA. LA PROGRESION ES INSIDIOSA.</a:t>
            </a:r>
          </a:p>
          <a:p>
            <a:r>
              <a:rPr lang="es-MX" dirty="0" smtClean="0"/>
              <a:t>DEBE REALIZARSE BIOPSIA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DIAGNOSTICO DIFERENCIAL DE MIOPATIAS.</a:t>
            </a:r>
          </a:p>
          <a:p>
            <a:endParaRPr lang="es-MX" dirty="0" smtClean="0"/>
          </a:p>
          <a:p>
            <a:r>
              <a:rPr lang="es-MX" b="1" i="1" dirty="0" smtClean="0"/>
              <a:t>CAUSAS NEUROLOGICAS.-</a:t>
            </a:r>
          </a:p>
          <a:p>
            <a:r>
              <a:rPr lang="es-MX" dirty="0" smtClean="0"/>
              <a:t>INCLUYE ENFERMEDAD VASCULAR CEREBRAL, NEOPLASIAS Y ENFERMEDADES DESMIELINIZANTES.</a:t>
            </a:r>
          </a:p>
          <a:p>
            <a:endParaRPr lang="es-MX" dirty="0" smtClean="0"/>
          </a:p>
          <a:p>
            <a:r>
              <a:rPr lang="es-MX" dirty="0" smtClean="0"/>
              <a:t>1. ENFERMEDAD DE LA MOTONEURONA SUP.</a:t>
            </a:r>
          </a:p>
          <a:p>
            <a:r>
              <a:rPr lang="es-MX" dirty="0" smtClean="0"/>
              <a:t>2. ENFERMEDAD DE LA MOTONEURONA INF.</a:t>
            </a:r>
          </a:p>
          <a:p>
            <a:r>
              <a:rPr lang="es-MX" dirty="0" smtClean="0"/>
              <a:t>3. ENFERMEDAD DE LA RAIZ NERVIOSA</a:t>
            </a:r>
          </a:p>
          <a:p>
            <a:r>
              <a:rPr lang="es-MX" dirty="0" smtClean="0"/>
              <a:t>4. ENFERMEDAD DEL NERVIO PERIFERICO</a:t>
            </a:r>
          </a:p>
          <a:p>
            <a:r>
              <a:rPr lang="es-MX" dirty="0" smtClean="0"/>
              <a:t>5. ENFERMEDAD DE LA UNION NEUROMUSCULAR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b="1" i="1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SE PUEDE UTILIZAR UN GRUPO LIMITADO DE PRUEBAS DE LABORATORIO Y GABINETE PARA EVALUACION DE MIOPATIAS</a:t>
            </a:r>
          </a:p>
          <a:p>
            <a:r>
              <a:rPr lang="es-MX" dirty="0" smtClean="0"/>
              <a:t>EN TODOS LOS PACIENTES ES NECESARIO LA DETERMINACION DE LA CONCETRACION DE ENZIMAS  SERICAS</a:t>
            </a:r>
          </a:p>
          <a:p>
            <a:r>
              <a:rPr lang="es-MX" dirty="0" smtClean="0"/>
              <a:t>REALIZAR ESTUDIOS ELECTRODIAGNOSTICOS</a:t>
            </a:r>
          </a:p>
          <a:p>
            <a:r>
              <a:rPr lang="es-MX" dirty="0" smtClean="0"/>
              <a:t>ESTUDIO DE BIOPSIA MUSCULAR</a:t>
            </a:r>
          </a:p>
          <a:p>
            <a:r>
              <a:rPr lang="es-MX" dirty="0" smtClean="0"/>
              <a:t>ESTUDIO INTEGRAL DE PACIENTE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i="1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LA CREATINA CINASA ES LA ENZIMA MUSCULAR QUE PUEDE MEDIRSE PARA EVALUAR LA MIOSITIS.</a:t>
            </a:r>
          </a:p>
          <a:p>
            <a:r>
              <a:rPr lang="es-MX" dirty="0" smtClean="0"/>
              <a:t>LA INFLAMACION PRODUCE QUE LA ENZIMA SALGA DE LAS FIBRAS MUSCULARES AL SUERO.</a:t>
            </a:r>
          </a:p>
          <a:p>
            <a:r>
              <a:rPr lang="es-MX" dirty="0" smtClean="0"/>
              <a:t>EN EL MUSCULO ESQUELETICO PREDOMINA LA ISOENZIMA MM MIENTRAS DE LA ISOENZIMA CPK MB ES DEL MUSCULO CARDIACO.</a:t>
            </a:r>
          </a:p>
          <a:p>
            <a:r>
              <a:rPr lang="es-MX" dirty="0" smtClean="0"/>
              <a:t>LA ASPARTATOAMINOTRANFERASA AST Y LA ALANINOTRASFERASA  ALT Y LA LACTATODESHIDROGENASA DHL SE ORIGINAN TANTO EN EL HIGADO COMO MUSCULO.</a:t>
            </a:r>
          </a:p>
          <a:p>
            <a:r>
              <a:rPr lang="es-MX" dirty="0" smtClean="0"/>
              <a:t>LA ENZIMA GAMAGLUTAMILTRANFERESA GGT SOLO SE ORIGINA EN HIGADO Y NO EN MUSCULO.</a:t>
            </a:r>
          </a:p>
          <a:p>
            <a:r>
              <a:rPr lang="es-MX" dirty="0" smtClean="0"/>
              <a:t>LA ENZIMA ALDOLASA  SE ENCUENTRA EN HIGADO Y MUSCULO.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LA ELECTROMIOGRAFIA, LA ESTIMULACION NERVIOSA REPETITIVA Y LOS ESTUDIOS DE CONDUCCION NERVIOSA SON LOS METODOS PARA ESTUDIO DE ENFERMEDAD MUSCULAR.</a:t>
            </a:r>
          </a:p>
          <a:p>
            <a:r>
              <a:rPr lang="es-MX" dirty="0" smtClean="0"/>
              <a:t>SON METDOS UTILES PARA DIFRENCIAR LAS MIOPATIAS DE LAS NEUROPATIAS Y DE LAS ENFERMEDADES DE LA UNION NEUROMUSCULAR.</a:t>
            </a:r>
          </a:p>
          <a:p>
            <a:r>
              <a:rPr lang="es-MX" dirty="0" smtClean="0"/>
              <a:t>ESTE ESTUDIO SIRVE PARA ELEGIR EL MUSCULO CON LA AFECCION ADECUADA PARA LA BIOPSIA.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EN LA BIOPSIA EL HALLAZGO CARACTERISTICO ES LA INFLAMACION, LESION Y MUERTE DE LOS MIOCITOS, DISTIGUIENDOSE REGENERACION, HIPERTROFIA, ATROFIA DE LAS CELULAS MUSCULARES.</a:t>
            </a:r>
          </a:p>
          <a:p>
            <a:r>
              <a:rPr lang="es-MX" dirty="0" smtClean="0"/>
              <a:t>SE VALORARA REMPLAZO POR FIBROSIS Y TEJIDO GRASO.</a:t>
            </a:r>
          </a:p>
          <a:p>
            <a:r>
              <a:rPr lang="es-MX" dirty="0" smtClean="0"/>
              <a:t>LA LIMITACION DE LA BIOPSIA DEBE TOMARSE  EN CUENTA, QUE LA INFLAMACION NO SE ENCUENTRA EN FORMA GENERALIZADA Y MUCHOS CAMBIOS DE MIOSITIS  NO SON PATOGNOMONICOS Y OCURREN EN OTROS PROCESOS PATOLOGICOS.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LAS IMÁGENES DE RESONANCIA MAGNETICA Y ULTRASONIDO SON UTILES PARA EVALUAR LA EXTENSION Y LA ACTIVIDAD DE LA ENFERMEDAD.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EL OBJETIVO DEL TRATAMIENTO ES MEJORAR LA FUERZA MUSCULAR Y FACILITAR LA REALIZACION DE ACTIVIDADES DE LA VIDA DIARIA.</a:t>
            </a:r>
          </a:p>
          <a:p>
            <a:r>
              <a:rPr lang="es-MX" dirty="0" smtClean="0"/>
              <a:t>CUANDO AUMENTA LA FUERZA MUSCULAR DISMINUYEN LAS CONCENTRACIONES DE  CREATIN CINASA.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b="1" dirty="0" smtClean="0"/>
              <a:t>LOS FARMACOS UTILIZADOS SON:</a:t>
            </a:r>
          </a:p>
          <a:p>
            <a:endParaRPr lang="es-MX" dirty="0" smtClean="0"/>
          </a:p>
          <a:p>
            <a:r>
              <a:rPr lang="es-MX" dirty="0" smtClean="0"/>
              <a:t>1.  GLUCOCORTICOIDES</a:t>
            </a:r>
          </a:p>
          <a:p>
            <a:r>
              <a:rPr lang="es-MX" dirty="0" smtClean="0"/>
              <a:t>2.  INMUNODEPRESORES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LA PREDNISONA SE UTILIZA A DOSIS DE 1MG/KG  AL DIA.</a:t>
            </a:r>
          </a:p>
          <a:p>
            <a:r>
              <a:rPr lang="es-MX" dirty="0" smtClean="0"/>
              <a:t>DURANTE 21 A 30 DIAS</a:t>
            </a:r>
          </a:p>
          <a:p>
            <a:r>
              <a:rPr lang="es-MX" dirty="0" smtClean="0"/>
              <a:t>SE REDUCE PROGRESIVAMENTE LA DOSIS EN UN PERIODO DE 10 SEMANAS EN DIAS ALTERNOS Y SI NO HAY EFECTOS ADVERSOS SE VUELVE A DISMINUIR 5 A 10 MG CADA 3 o 4 SEMANAS HASTA ALCANZAR LA DOSIS M ENOR DE CONTROL DE ENFERMEDAD.</a:t>
            </a:r>
          </a:p>
          <a:p>
            <a:r>
              <a:rPr lang="es-MX" dirty="0" smtClean="0"/>
              <a:t>MANTENER EL TX DURANTE 3 MESES.</a:t>
            </a:r>
          </a:p>
          <a:p>
            <a:r>
              <a:rPr lang="es-MX" dirty="0" smtClean="0"/>
              <a:t>VIGILAR EFECTOS ADVERSOS DE MIOPATIA POR ESTEROIDE (2  A  8 SEMANAS ) </a:t>
            </a:r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MIOSITIS:</a:t>
            </a:r>
          </a:p>
          <a:p>
            <a:endParaRPr lang="es-MX" dirty="0" smtClean="0"/>
          </a:p>
          <a:p>
            <a:r>
              <a:rPr lang="es-MX" dirty="0" smtClean="0"/>
              <a:t>EL DIAGNOSTICO DE MIOSITIS  (ENFERMEDAD MUSCULAR INFLAMATORIA) DEPENDE DE LOS DATOS CLINICOS, DE LABORATORIO Y DE LOS HALLAZGOS PATOLOGICOS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LA TERAPIA INMUNOSUPRESORA SE DEBE OFRECER CUANDO LOS GLUCOCORTICOIDES NO DIERON RESULTADO A LOS 3 MESES.</a:t>
            </a:r>
          </a:p>
          <a:p>
            <a:r>
              <a:rPr lang="es-MX" dirty="0" smtClean="0"/>
              <a:t>CUANDO OCURRE REACCIONES ADVERSAS O AL REDUCIR LA DOSIS SE PRESENTA DEBILIDAD MUSCULAR GRAVE O INSUFICIENCIA RESPIRATORIA</a:t>
            </a:r>
          </a:p>
          <a:p>
            <a:r>
              <a:rPr lang="es-MX" dirty="0" smtClean="0"/>
              <a:t>SE SUGIERE AZATIOPRINA, METOTREXATO Y CICLOFOSFAMIDA.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b="1" dirty="0" smtClean="0"/>
              <a:t>AZATIOPRINA </a:t>
            </a:r>
            <a:r>
              <a:rPr lang="es-MX" dirty="0" smtClean="0"/>
              <a:t>A DOSIS DE 3MG/KG/DIA</a:t>
            </a:r>
          </a:p>
          <a:p>
            <a:endParaRPr lang="es-MX" dirty="0" smtClean="0"/>
          </a:p>
          <a:p>
            <a:r>
              <a:rPr lang="es-MX" b="1" dirty="0" smtClean="0"/>
              <a:t>METOTREXATO </a:t>
            </a:r>
            <a:r>
              <a:rPr lang="es-MX" dirty="0" smtClean="0"/>
              <a:t>A DOSIS DE 7.5 MG A LA SEMANA DURANTE 3 SEMANAS ( 2.5 MG CADA 12 HRS HASTA 7.5 X SEMANA) AUMENTANDO LA DOSIS 2.5 MG CADA SEMANA HASTA UN TOTAL DE 25 MG SEMANALES.</a:t>
            </a:r>
          </a:p>
          <a:p>
            <a:r>
              <a:rPr lang="es-MX" dirty="0" smtClean="0"/>
              <a:t>VIGILAR DESARROLLO DE NEUMONITIS.</a:t>
            </a:r>
          </a:p>
          <a:p>
            <a:r>
              <a:rPr lang="es-MX" b="1" dirty="0" smtClean="0"/>
              <a:t>CICLOFOSFAMIDA</a:t>
            </a:r>
            <a:r>
              <a:rPr lang="es-MX" dirty="0" smtClean="0"/>
              <a:t> ( 0.5 A 1 GR/M2  VIA  IV AL MES DURANTE 6 MESES.</a:t>
            </a:r>
          </a:p>
          <a:p>
            <a:r>
              <a:rPr lang="es-MX" b="1" dirty="0" smtClean="0"/>
              <a:t>CLORANBUCILO, CICLOSPORINA Y MICOFENOLATO MOFETILO, ASI COMO INMUNOGLOBULINA </a:t>
            </a:r>
            <a:r>
              <a:rPr lang="es-MX" dirty="0" smtClean="0"/>
              <a:t>IV CADA 6 A 8 SEMANAS.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VERDADES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DESPUES DE HABER VISTO LA ULTIMA FACTURA DE LUZ…….SE ME HA PASADO EL MIEDO A LA OBSCURIDAD.</a:t>
            </a:r>
          </a:p>
          <a:p>
            <a:r>
              <a:rPr lang="es-MX" dirty="0" smtClean="0"/>
              <a:t>AHORA TENGO MIEDO A LA LUZ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81068" y="2967335"/>
            <a:ext cx="63818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GRACIAS A DIOS</a:t>
            </a:r>
          </a:p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UFF- UFF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sz="2400" dirty="0" smtClean="0"/>
              <a:t>DR. DANIEL PEREZ CALDERON</a:t>
            </a:r>
          </a:p>
          <a:p>
            <a:r>
              <a:rPr lang="es-MX" sz="2400" dirty="0" smtClean="0"/>
              <a:t>MEDICINA INTERNA</a:t>
            </a: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  <a:endParaRPr lang="es-MX" u="sng" dirty="0" smtClean="0"/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b="1" i="1" u="sng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ESPONDILOARTROPATIAS SERONEGATIVAS:</a:t>
            </a:r>
          </a:p>
          <a:p>
            <a:endParaRPr lang="es-MX" dirty="0" smtClean="0"/>
          </a:p>
          <a:p>
            <a:r>
              <a:rPr lang="es-MX" dirty="0" smtClean="0"/>
              <a:t>CONSTITUYEN UN GRUPO DE ENFERMEDADES QUE SE DISTINGUEN POR COMPARTIR  ALGUNAS CARACTERITISTICAS COMO.-</a:t>
            </a:r>
          </a:p>
          <a:p>
            <a:endParaRPr lang="es-MX" dirty="0" smtClean="0"/>
          </a:p>
          <a:p>
            <a:r>
              <a:rPr lang="es-MX" dirty="0" smtClean="0"/>
              <a:t> ENTESOPATIA</a:t>
            </a:r>
          </a:p>
          <a:p>
            <a:r>
              <a:rPr lang="es-MX" dirty="0" smtClean="0"/>
              <a:t> RELACION CON EL ANTIGENO DE HISTOCOMPATIBILIDADB27 (HLA-B27)</a:t>
            </a:r>
          </a:p>
          <a:p>
            <a:r>
              <a:rPr lang="es-MX" dirty="0" smtClean="0"/>
              <a:t>AFECCION AL ESQUELETO AXIAL</a:t>
            </a:r>
          </a:p>
          <a:p>
            <a:r>
              <a:rPr lang="es-MX" dirty="0" smtClean="0"/>
              <a:t> OLIGOARTRITIS ASIMETRICA</a:t>
            </a:r>
          </a:p>
          <a:p>
            <a:r>
              <a:rPr lang="es-MX" dirty="0" smtClean="0"/>
              <a:t> FACTOR REUMATOIDE NEGATIVO</a:t>
            </a:r>
          </a:p>
          <a:p>
            <a:r>
              <a:rPr lang="es-MX" dirty="0" smtClean="0"/>
              <a:t> AFECCION CARDIACA</a:t>
            </a:r>
          </a:p>
          <a:p>
            <a:r>
              <a:rPr lang="es-MX" dirty="0" smtClean="0"/>
              <a:t> INFLAMACION OCULAR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2400" b="1" i="1" dirty="0" smtClean="0"/>
              <a:t>ESPONDILOARTROPATIAS SERONEGATIVAS:</a:t>
            </a:r>
          </a:p>
          <a:p>
            <a:endParaRPr lang="es-MX" sz="2400" b="1" i="1" dirty="0" smtClean="0"/>
          </a:p>
          <a:p>
            <a:r>
              <a:rPr lang="es-MX" sz="2400" dirty="0" smtClean="0"/>
              <a:t>TIENEN DISTRIBUCION MUNDIAL Y SON MAS COMUNES EN JOVENES CAUCASICOS. QUIZA LA PREVALENCIA DE HLA-B27 SEA MAS ELEVADA EN ESTOS SUJETOS.</a:t>
            </a:r>
          </a:p>
          <a:p>
            <a:endParaRPr lang="es-MX" sz="2400" dirty="0" smtClean="0"/>
          </a:p>
          <a:p>
            <a:r>
              <a:rPr lang="es-MX" sz="2400" b="1" dirty="0" smtClean="0"/>
              <a:t>LAS PRINCIPALES ENFERMEDADES SON.-</a:t>
            </a:r>
          </a:p>
          <a:p>
            <a:r>
              <a:rPr lang="es-MX" sz="2400" dirty="0" smtClean="0"/>
              <a:t>1.  ESPONDILITIS ANQUILOSANTE</a:t>
            </a:r>
          </a:p>
          <a:p>
            <a:r>
              <a:rPr lang="es-MX" sz="2400" dirty="0" smtClean="0"/>
              <a:t>2.  SINDROME DE REITER</a:t>
            </a:r>
          </a:p>
          <a:p>
            <a:r>
              <a:rPr lang="es-MX" sz="2400" dirty="0" smtClean="0"/>
              <a:t>3.  ARTROPATIA REACTIVA</a:t>
            </a:r>
          </a:p>
          <a:p>
            <a:r>
              <a:rPr lang="es-MX" sz="2400" dirty="0" smtClean="0"/>
              <a:t>4.  ARTROPATIA PSORIASICA</a:t>
            </a:r>
          </a:p>
          <a:p>
            <a:r>
              <a:rPr lang="es-MX" sz="2400" dirty="0" smtClean="0"/>
              <a:t>5.  ESPONDILITIS ENTEROPATICA</a:t>
            </a:r>
          </a:p>
          <a:p>
            <a:r>
              <a:rPr lang="es-MX" sz="2400" dirty="0" smtClean="0"/>
              <a:t>6.  ARTROOSTEITIS PUSTULOSA</a:t>
            </a:r>
          </a:p>
          <a:p>
            <a:r>
              <a:rPr lang="es-MX" sz="2400" dirty="0" smtClean="0"/>
              <a:t>7.  ESPONDILITIS INDIFERENCIADA</a:t>
            </a:r>
          </a:p>
          <a:p>
            <a:r>
              <a:rPr lang="es-MX" sz="2400" dirty="0" smtClean="0"/>
              <a:t>8.  ENFERMEDAD DE BEHCET</a:t>
            </a:r>
            <a:endParaRPr lang="en-US" sz="2400" dirty="0" smtClean="0"/>
          </a:p>
          <a:p>
            <a:endParaRPr lang="es-MX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dirty="0" smtClean="0"/>
              <a:t>PATOGENIA:</a:t>
            </a:r>
          </a:p>
          <a:p>
            <a:endParaRPr lang="es-MX" dirty="0" smtClean="0"/>
          </a:p>
          <a:p>
            <a:r>
              <a:rPr lang="es-MX" dirty="0" smtClean="0"/>
              <a:t>HAY PREDISPOSICION GENETICA MEDIADA POR HLA-B27  SEGÚN TEORIAS.</a:t>
            </a:r>
          </a:p>
          <a:p>
            <a:r>
              <a:rPr lang="es-MX" dirty="0" smtClean="0"/>
              <a:t>A)  EL HLA-B27  PUEDE OCUPAR COMO SITIO RECEPTOR DEL AGENTE INFECCIOSO.</a:t>
            </a:r>
          </a:p>
          <a:p>
            <a:r>
              <a:rPr lang="es-MX" dirty="0" smtClean="0"/>
              <a:t>B)  EL HLA-B27  PUEDE SER EL MARCADOR DE UN GEN DE RESPUESTA INMUNE SENSIBLE A UN FACTOR AMBIENTAL.</a:t>
            </a:r>
          </a:p>
          <a:p>
            <a:r>
              <a:rPr lang="es-MX" dirty="0" smtClean="0"/>
              <a:t>C)  EL HLA-B27  PUEDE INDUCIR TOLERANCIA A ANTIGENOS EXTRAÑOS O HETEROLOGOS CON REACCION CRUZADA.</a:t>
            </a:r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dirty="0" smtClean="0"/>
              <a:t>PATOGENIA:</a:t>
            </a:r>
          </a:p>
          <a:p>
            <a:r>
              <a:rPr lang="es-MX" dirty="0" smtClean="0"/>
              <a:t>PUEDEN PRECIPITAR O EXACERBAR LA ENFERMEDAD:-</a:t>
            </a:r>
          </a:p>
          <a:p>
            <a:endParaRPr lang="es-MX" dirty="0" smtClean="0"/>
          </a:p>
          <a:p>
            <a:r>
              <a:rPr lang="es-MX" dirty="0" smtClean="0"/>
              <a:t>SINDROME DE REITER …Y... SALMONELLAS, SHIGELLAS, YERSINIAS, CHLAMYDIA Y UREAPLASMA.</a:t>
            </a:r>
          </a:p>
          <a:p>
            <a:r>
              <a:rPr lang="es-MX" dirty="0" smtClean="0"/>
              <a:t>ESPONDILITIS ANQUILOSANTE …Y...KLEBSIELLA PNEUMONIAE.</a:t>
            </a:r>
          </a:p>
          <a:p>
            <a:r>
              <a:rPr lang="es-MX" dirty="0" smtClean="0"/>
              <a:t>ARTROPATIA </a:t>
            </a:r>
            <a:r>
              <a:rPr lang="es-MX" dirty="0" smtClean="0"/>
              <a:t>PSORIASICA …Y… ESTAFILOCOCOS  Y ESTREPTOCOCOS</a:t>
            </a:r>
          </a:p>
          <a:p>
            <a:endParaRPr lang="es-MX" dirty="0" smtClean="0"/>
          </a:p>
          <a:p>
            <a:r>
              <a:rPr lang="es-MX" dirty="0" smtClean="0"/>
              <a:t>SE IGNORA MECANISMO PRECISO DE  INTERACCION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GENERALMENTE LOS PACIENTES MUESTRAN DIFICULTAD PROGRESIVA PARA REALIZAR SUS TAREAS COTIDIANAS QUE REQUIEREN EL USO DE LOS MUSCULOS PROXIMALES, COMO LEVANTARSE DE UNA SILLA, SUBIR ESCALERAS LEVANTAR OBJETOS O PEINARSE. TAMBIEN TIENEN SENSIBILIDAD DOLOROSA A LA PALPACION AL IN ICIO DE LA ENFERMEDAD.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dirty="0" smtClean="0"/>
              <a:t>HISTOPATOLOGIA:</a:t>
            </a:r>
          </a:p>
          <a:p>
            <a:endParaRPr lang="es-MX" dirty="0" smtClean="0"/>
          </a:p>
          <a:p>
            <a:r>
              <a:rPr lang="es-MX" dirty="0" smtClean="0"/>
              <a:t>LA LESION HISTOPATOLOGICA COMUN DE LAS </a:t>
            </a:r>
            <a:r>
              <a:rPr lang="es-MX" dirty="0" smtClean="0"/>
              <a:t>ESPONDILO-ARTROPATIAS </a:t>
            </a:r>
            <a:r>
              <a:rPr lang="es-MX" dirty="0" smtClean="0"/>
              <a:t>SERONEGATIVAS SON LAS ENTESOPATIA.</a:t>
            </a:r>
          </a:p>
          <a:p>
            <a:r>
              <a:rPr lang="es-MX" dirty="0" smtClean="0"/>
              <a:t>INFLAMACION LOCALIZADA EN LA INSERCION DE LIGAMENTOS Y TENDONES EN EL HUESO.</a:t>
            </a:r>
          </a:p>
          <a:p>
            <a:r>
              <a:rPr lang="es-MX" dirty="0" smtClean="0"/>
              <a:t>OSTEITIS Y FIBROSIS ASI COMO OSIFICACION.</a:t>
            </a:r>
          </a:p>
          <a:p>
            <a:r>
              <a:rPr lang="es-MX" dirty="0" smtClean="0"/>
              <a:t>LA ENTESOPATIA EXPLICA LA FORMACION DE SINDESMOFITOS,  ENCUADRAMIENTO DE LOS CUERPOS VERTEBRALES Y LA TENDINITIS AQUILEA.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dirty="0" smtClean="0"/>
              <a:t>ESPONDILITIS ANQUILOSANTE:</a:t>
            </a:r>
          </a:p>
          <a:p>
            <a:endParaRPr lang="es-MX" dirty="0" smtClean="0"/>
          </a:p>
          <a:p>
            <a:r>
              <a:rPr lang="es-MX" dirty="0" smtClean="0"/>
              <a:t>ES UNA ENFERMEDAD CRONICA QUE AFECTA A LAS ARTICULACIONES SACROILIACAS, APOFISIARIAS, DISCOVERTEBRALES Y COSTOVERTEBRALES.</a:t>
            </a:r>
          </a:p>
          <a:p>
            <a:r>
              <a:rPr lang="es-MX" dirty="0" smtClean="0"/>
              <a:t>DOLOR LUMBAR INFLAMATORIO.</a:t>
            </a:r>
          </a:p>
          <a:p>
            <a:r>
              <a:rPr lang="es-MX" dirty="0" smtClean="0"/>
              <a:t>INSIDIOSO EN &lt;40AÑOS, + DE 3 MESES  DE EVOLUCION.</a:t>
            </a:r>
          </a:p>
          <a:p>
            <a:r>
              <a:rPr lang="es-MX" dirty="0" smtClean="0"/>
              <a:t> RIGIDEZ ARTICULAR MATUTINA, ALIVIO CON EJERSICIO.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CLINICA DE ESPONDILITIS ANQUILOSANTE:</a:t>
            </a:r>
          </a:p>
          <a:p>
            <a:endParaRPr lang="es-MX" dirty="0" smtClean="0"/>
          </a:p>
          <a:p>
            <a:r>
              <a:rPr lang="es-MX" dirty="0" smtClean="0"/>
              <a:t>HIPERSENSIBILIDAD DE SACROILIACAS.</a:t>
            </a:r>
          </a:p>
          <a:p>
            <a:r>
              <a:rPr lang="es-MX" dirty="0" smtClean="0"/>
              <a:t>DISMINUCION SIMETRICA DE MOVIMIENTOS DE COLUMNA VERTEBRAL.</a:t>
            </a:r>
          </a:p>
          <a:p>
            <a:r>
              <a:rPr lang="es-MX" dirty="0" smtClean="0"/>
              <a:t>ESPASMO MUSCULAR.</a:t>
            </a:r>
          </a:p>
          <a:p>
            <a:r>
              <a:rPr lang="es-MX" dirty="0" smtClean="0"/>
              <a:t>PERDIDA DE LORDOSIS LUMBAR.</a:t>
            </a:r>
          </a:p>
          <a:p>
            <a:r>
              <a:rPr lang="es-MX" dirty="0" smtClean="0"/>
              <a:t>DISMINUCION DE EXPANSIÓN TORASICA.</a:t>
            </a:r>
          </a:p>
          <a:p>
            <a:r>
              <a:rPr lang="es-MX" dirty="0" smtClean="0"/>
              <a:t>DOLOR EN SITIO DE INSERSICION TENDINOSA.</a:t>
            </a:r>
          </a:p>
          <a:p>
            <a:r>
              <a:rPr lang="es-MX" dirty="0" smtClean="0"/>
              <a:t>AUMENTO DE DISTANCIA DEL OCCIPUSIO A LA PARED.</a:t>
            </a:r>
          </a:p>
          <a:p>
            <a:r>
              <a:rPr lang="es-MX" dirty="0" smtClean="0"/>
              <a:t>ENTESOPATIA INCLUYEN ……..                                                                                   LAS   FASCITIS PLANTAR,COSTOCONDRITIS, INFLAMACION DEL TENDON DE AQUILES, ARTRITIS PERIFERICA COXOFEMORALES, HOMBROS, RODILLAS Y CARPOS.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dirty="0" smtClean="0"/>
              <a:t>CLINICA:</a:t>
            </a:r>
          </a:p>
          <a:p>
            <a:endParaRPr lang="es-MX" dirty="0" smtClean="0"/>
          </a:p>
          <a:p>
            <a:r>
              <a:rPr lang="es-MX" dirty="0" smtClean="0"/>
              <a:t>DATOS CLINICOS EXTRAARTICULARES, FATIGA, PERDIDA PONDERAL, FEBRICULA.</a:t>
            </a:r>
          </a:p>
          <a:p>
            <a:r>
              <a:rPr lang="es-MX" dirty="0" smtClean="0"/>
              <a:t>COMPRESION MEDULAR POR FRACTURA DE VERTEBRAS CON SINTOMAS  NEUROLOGICOS</a:t>
            </a:r>
          </a:p>
          <a:p>
            <a:r>
              <a:rPr lang="es-MX" dirty="0" smtClean="0"/>
              <a:t>UVEITIS</a:t>
            </a:r>
          </a:p>
          <a:p>
            <a:r>
              <a:rPr lang="es-MX" dirty="0" smtClean="0"/>
              <a:t>FIBROSIS PULMONAR</a:t>
            </a:r>
          </a:p>
          <a:p>
            <a:r>
              <a:rPr lang="es-MX" dirty="0" smtClean="0"/>
              <a:t>INSUFICIENCIA AORTICA</a:t>
            </a:r>
          </a:p>
          <a:p>
            <a:r>
              <a:rPr lang="es-MX" dirty="0" smtClean="0"/>
              <a:t>DEFECTOS DE CONDUCCION A-V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CRITERIOS RADIOLOGICOS</a:t>
            </a:r>
          </a:p>
          <a:p>
            <a:r>
              <a:rPr lang="es-MX" b="1" dirty="0" smtClean="0"/>
              <a:t>GRADO   O  </a:t>
            </a:r>
            <a:r>
              <a:rPr lang="es-MX" dirty="0" smtClean="0"/>
              <a:t>NORMAL</a:t>
            </a:r>
          </a:p>
          <a:p>
            <a:r>
              <a:rPr lang="es-MX" b="1" dirty="0" smtClean="0"/>
              <a:t>GRADO   I    </a:t>
            </a:r>
            <a:r>
              <a:rPr lang="es-MX" dirty="0" smtClean="0"/>
              <a:t>CAMBIOS DE INFLAMACION ARTICULAR </a:t>
            </a:r>
          </a:p>
          <a:p>
            <a:r>
              <a:rPr lang="es-MX" b="1" dirty="0" smtClean="0"/>
              <a:t>GRADO   II   </a:t>
            </a:r>
            <a:r>
              <a:rPr lang="es-MX" dirty="0" smtClean="0"/>
              <a:t>SACROILEITIS MINIMA, ESCLEROSIS CON EROSION Y MALA DEFINICION ARTICULAR</a:t>
            </a:r>
          </a:p>
          <a:p>
            <a:r>
              <a:rPr lang="es-MX" b="1" dirty="0" smtClean="0"/>
              <a:t>GRADO   III   </a:t>
            </a:r>
            <a:r>
              <a:rPr lang="es-MX" dirty="0" smtClean="0"/>
              <a:t>SACROILEITIS MODERADA, ESCLEROSIS DEFINIDA Y EROSIONES EN ESPACION ARTICULAR</a:t>
            </a:r>
          </a:p>
          <a:p>
            <a:r>
              <a:rPr lang="es-MX" b="1" dirty="0" smtClean="0"/>
              <a:t>GRADO   IV   </a:t>
            </a:r>
            <a:r>
              <a:rPr lang="es-MX" dirty="0" smtClean="0"/>
              <a:t>FUSION Y ANQUILOSIS DE LA ARTICULACION Y ESCLEROSIS RESIDUAL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LABORATORIO.</a:t>
            </a:r>
          </a:p>
          <a:p>
            <a:endParaRPr lang="es-MX" dirty="0" smtClean="0"/>
          </a:p>
          <a:p>
            <a:r>
              <a:rPr lang="es-MX" dirty="0" smtClean="0"/>
              <a:t>ANEMIA NORMOCITICA NORMOCROMICA</a:t>
            </a:r>
          </a:p>
          <a:p>
            <a:r>
              <a:rPr lang="es-MX" dirty="0" smtClean="0"/>
              <a:t>AUMENTO DE VELOCIDAD DE SEDIMENTACION</a:t>
            </a:r>
          </a:p>
          <a:p>
            <a:r>
              <a:rPr lang="es-MX" dirty="0" smtClean="0"/>
              <a:t>CPK Y FOSFATASA ALCALINA ELEVADAS</a:t>
            </a:r>
          </a:p>
          <a:p>
            <a:r>
              <a:rPr lang="es-MX" dirty="0" smtClean="0"/>
              <a:t>LA   I g A   ELEVADA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 -V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dirty="0" smtClean="0"/>
              <a:t>TRATAMIENTO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r>
              <a:rPr lang="es-MX" dirty="0" smtClean="0"/>
              <a:t> ALIVIAR EL DOLOR</a:t>
            </a:r>
          </a:p>
          <a:p>
            <a:r>
              <a:rPr lang="es-MX" dirty="0" smtClean="0"/>
              <a:t>DISMINUIR INFLAMACION</a:t>
            </a:r>
          </a:p>
          <a:p>
            <a:r>
              <a:rPr lang="es-MX" dirty="0" smtClean="0"/>
              <a:t>PRESERVAR FUNCION ARTICULAR</a:t>
            </a:r>
          </a:p>
          <a:p>
            <a:r>
              <a:rPr lang="es-MX" dirty="0" smtClean="0"/>
              <a:t>FISIOTERAPIA CON REFORZAMIENTO MUSCULAR Y MANTENER POSTURA Y FUNCIONABILIDAD</a:t>
            </a:r>
          </a:p>
          <a:p>
            <a:r>
              <a:rPr lang="es-MX" dirty="0" smtClean="0"/>
              <a:t>INDOMETACINA</a:t>
            </a:r>
          </a:p>
          <a:p>
            <a:r>
              <a:rPr lang="es-MX" dirty="0" smtClean="0"/>
              <a:t>ACEMETACINA</a:t>
            </a:r>
          </a:p>
          <a:p>
            <a:r>
              <a:rPr lang="es-MX" dirty="0" smtClean="0"/>
              <a:t>SULFASALAZINA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PRONOSTICO:</a:t>
            </a:r>
          </a:p>
          <a:p>
            <a:endParaRPr lang="es-MX" dirty="0" smtClean="0"/>
          </a:p>
          <a:p>
            <a:r>
              <a:rPr lang="es-MX" dirty="0" smtClean="0"/>
              <a:t>BUENO PARA VIDA</a:t>
            </a:r>
          </a:p>
          <a:p>
            <a:r>
              <a:rPr lang="es-MX" dirty="0" smtClean="0"/>
              <a:t>MALO PARA LA FUNCION</a:t>
            </a:r>
          </a:p>
          <a:p>
            <a:r>
              <a:rPr lang="es-MX" dirty="0" smtClean="0"/>
              <a:t>MAL PRONOSTICO  EN NIÑOS &lt; 16 AÑOS Y  AFECCION DE COXOFEMORALES</a:t>
            </a:r>
          </a:p>
          <a:p>
            <a:r>
              <a:rPr lang="es-MX" dirty="0" smtClean="0"/>
              <a:t>MUERTE POR NEUMONIA Y AMILOIDOSIS RENAL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ARTROPATIA PSORIASICA:</a:t>
            </a:r>
          </a:p>
          <a:p>
            <a:endParaRPr lang="es-MX" dirty="0" smtClean="0"/>
          </a:p>
          <a:p>
            <a:r>
              <a:rPr lang="es-MX" dirty="0" smtClean="0"/>
              <a:t>AFECTA AL 20% DE LOS PACIENTES CON PSORIASIS.</a:t>
            </a:r>
          </a:p>
          <a:p>
            <a:r>
              <a:rPr lang="es-MX" dirty="0" smtClean="0"/>
              <a:t>MAS COMUN EN PSORIASIS UNGUEAL.</a:t>
            </a:r>
          </a:p>
          <a:p>
            <a:r>
              <a:rPr lang="es-MX" dirty="0" smtClean="0"/>
              <a:t>MEDIADA GENETICAMENTE POR HLA VARIOS.</a:t>
            </a:r>
          </a:p>
          <a:p>
            <a:r>
              <a:rPr lang="es-MX" dirty="0" smtClean="0"/>
              <a:t>APARECE CON LESIONES CUTANEAS Y ARTRITIS.</a:t>
            </a:r>
          </a:p>
          <a:p>
            <a:r>
              <a:rPr lang="es-MX" dirty="0" smtClean="0"/>
              <a:t>MAS COMUN EN MUJERES DE 40 A 50 AÑOS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dirty="0" smtClean="0"/>
              <a:t>ARTROPATIA PSORIASICA:</a:t>
            </a:r>
          </a:p>
          <a:p>
            <a:r>
              <a:rPr lang="es-MX" dirty="0" smtClean="0"/>
              <a:t>FORMAS CLINICAS</a:t>
            </a:r>
          </a:p>
          <a:p>
            <a:endParaRPr lang="es-MX" dirty="0" smtClean="0"/>
          </a:p>
          <a:p>
            <a:r>
              <a:rPr lang="es-MX" dirty="0" smtClean="0"/>
              <a:t>A) OLIGOARTRITIS ASIMETRICA</a:t>
            </a:r>
          </a:p>
          <a:p>
            <a:r>
              <a:rPr lang="es-MX" dirty="0" smtClean="0"/>
              <a:t>B) POLIARTRITIS SIMETRICA</a:t>
            </a:r>
          </a:p>
          <a:p>
            <a:r>
              <a:rPr lang="es-MX" dirty="0" smtClean="0"/>
              <a:t>C) ARTRITIS MUTILANTE</a:t>
            </a:r>
          </a:p>
          <a:p>
            <a:r>
              <a:rPr lang="es-MX" dirty="0" smtClean="0"/>
              <a:t>D) ESPONDILITIS PSORIASICA (SACROILEITIS  Y ARTROPATIA PSORIASICA)</a:t>
            </a:r>
          </a:p>
          <a:p>
            <a:r>
              <a:rPr lang="es-MX" dirty="0" smtClean="0"/>
              <a:t>E) ENFERMEDAD PSORIASICA DE UÑAS Y ATAQUE A LAS INTERFALANGICAS DISTALES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MUSCULARES</a:t>
            </a:r>
          </a:p>
          <a:p>
            <a:r>
              <a:rPr lang="es-MX" dirty="0" smtClean="0"/>
              <a:t>CARDIOVASCULARES</a:t>
            </a:r>
          </a:p>
          <a:p>
            <a:r>
              <a:rPr lang="es-MX" dirty="0" smtClean="0"/>
              <a:t>GASTROINTESTINALES</a:t>
            </a:r>
          </a:p>
          <a:p>
            <a:r>
              <a:rPr lang="es-MX" dirty="0" smtClean="0"/>
              <a:t>PULMONARES</a:t>
            </a:r>
            <a:endParaRPr lang="en-US" dirty="0" smtClean="0"/>
          </a:p>
          <a:p>
            <a:r>
              <a:rPr lang="es-MX" dirty="0" smtClean="0"/>
              <a:t>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dirty="0" smtClean="0"/>
              <a:t>DIAGNOSTICO:</a:t>
            </a:r>
          </a:p>
          <a:p>
            <a:r>
              <a:rPr lang="es-MX" b="1" i="1" dirty="0" smtClean="0"/>
              <a:t>RADIOLOGICO.-</a:t>
            </a:r>
          </a:p>
          <a:p>
            <a:endParaRPr lang="es-MX" dirty="0" smtClean="0"/>
          </a:p>
          <a:p>
            <a:r>
              <a:rPr lang="es-MX" dirty="0" smtClean="0"/>
              <a:t>A) PREDILECCION POR ARTICULACIONES DE MA NOS Y PIES.</a:t>
            </a:r>
          </a:p>
          <a:p>
            <a:r>
              <a:rPr lang="es-MX" dirty="0" smtClean="0"/>
              <a:t>B) OSTEOLISIS EN FORMA DE PUNTA DE LAPIZ.</a:t>
            </a:r>
          </a:p>
          <a:p>
            <a:r>
              <a:rPr lang="es-MX" dirty="0" smtClean="0"/>
              <a:t>C) IMAGEN DE LAPIZ EN UNA COPA.</a:t>
            </a:r>
          </a:p>
          <a:p>
            <a:r>
              <a:rPr lang="es-MX" dirty="0" smtClean="0"/>
              <a:t>D) ARTRITIS MUTILANTE CON OSTEOLISIS MARCADA, SEGUIDA DE ANQUILOSIS.</a:t>
            </a:r>
          </a:p>
          <a:p>
            <a:r>
              <a:rPr lang="es-MX" dirty="0" smtClean="0"/>
              <a:t>E) DESTRUCCION IMPORTANTE DE PEQUEÑAS ARTICULACIONES  DE MANOS.</a:t>
            </a:r>
          </a:p>
          <a:p>
            <a:r>
              <a:rPr lang="es-MX" dirty="0" smtClean="0"/>
              <a:t>F) PERIOSTITIS IRREGULAR DIFUSA.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INDOMETACINA</a:t>
            </a:r>
          </a:p>
          <a:p>
            <a:r>
              <a:rPr lang="es-MX" dirty="0" smtClean="0"/>
              <a:t>ACEMETACINA</a:t>
            </a:r>
          </a:p>
          <a:p>
            <a:r>
              <a:rPr lang="es-MX" dirty="0" smtClean="0"/>
              <a:t>AZULFIDINA</a:t>
            </a:r>
          </a:p>
          <a:p>
            <a:r>
              <a:rPr lang="es-MX" dirty="0" smtClean="0"/>
              <a:t>METOTREXATO</a:t>
            </a:r>
          </a:p>
          <a:p>
            <a:r>
              <a:rPr lang="es-MX" dirty="0" smtClean="0"/>
              <a:t>SALES DE ORO</a:t>
            </a:r>
          </a:p>
          <a:p>
            <a:endParaRPr lang="es-MX" dirty="0" smtClean="0"/>
          </a:p>
          <a:p>
            <a:r>
              <a:rPr lang="es-MX" dirty="0" smtClean="0"/>
              <a:t>LAS  LESIONES CUTANEAS SE TRATAN INDEPENDIENTES.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PRONOSTICO Y EVOLUCION:</a:t>
            </a:r>
          </a:p>
          <a:p>
            <a:endParaRPr lang="es-MX" dirty="0" smtClean="0"/>
          </a:p>
          <a:p>
            <a:r>
              <a:rPr lang="es-MX" dirty="0" smtClean="0"/>
              <a:t>BUENO EN GENERAL</a:t>
            </a:r>
          </a:p>
          <a:p>
            <a:r>
              <a:rPr lang="es-MX" dirty="0" smtClean="0"/>
              <a:t>LIMITADO EN FORMA  MUTILANTE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ARTRITIS DE LA ENFERMEDAD INFLAMATORIA INTESTINAL:</a:t>
            </a:r>
          </a:p>
          <a:p>
            <a:endParaRPr lang="es-MX" dirty="0" smtClean="0"/>
          </a:p>
          <a:p>
            <a:r>
              <a:rPr lang="es-MX" dirty="0" smtClean="0"/>
              <a:t> ENFERMEDAD INFLAMATIRIA INTESTINAL.-                                  ( COLITIS ULCEROSA CRONICA INESPECIFICA, ENFERMEDAD DE CROHN, ENTEROPATIA SENSIBLE AL GLUTEN Y LA ENFERMEDAD DE WHIPPLE).</a:t>
            </a:r>
          </a:p>
          <a:p>
            <a:r>
              <a:rPr lang="es-MX" dirty="0" smtClean="0"/>
              <a:t>SECUNDARIA A INFECCION POR ENTEROBACTERIAS Y HLA.</a:t>
            </a:r>
          </a:p>
          <a:p>
            <a:r>
              <a:rPr lang="es-MX" dirty="0" smtClean="0"/>
              <a:t> PUEDEN CURSAR CON ARTRITIS POR LO GENERAL ES ASIMETRICA, SE MANIFIESTA COMO MONOARTRITIS Y OLIGOARTRITIS, NO DEFORMANTE Y SUELE AFECTAR A GRANDES  Y MEDIANAS ARTICULACIONES.</a:t>
            </a:r>
          </a:p>
          <a:p>
            <a:r>
              <a:rPr lang="es-MX" dirty="0" smtClean="0"/>
              <a:t> APARECE DESPUES DE SINTOMAS INTESTINALES                       PRECEDERLOS O SIMULTANEAMENTE PRESENTARLA.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ARTRITIS DE LA ENFERMEDAD INFLAMATORIA INTESTINAL:</a:t>
            </a:r>
          </a:p>
          <a:p>
            <a:endParaRPr lang="es-MX" dirty="0" smtClean="0"/>
          </a:p>
          <a:p>
            <a:r>
              <a:rPr lang="es-MX" dirty="0" smtClean="0"/>
              <a:t>LA ANASTOMOSIS YEYUNO ILEALES PUEDEN PRODUCIR CUADROS POLIARTRITICOS  DE COMPORTAMIENTO SEMEJANTE AL DE LAS ARTRITIS RELACIONADAS  CON ENFERMEDAD INFLAMATORIA INTESTINAL.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503920" cy="4572000"/>
          </a:xfrm>
        </p:spPr>
        <p:txBody>
          <a:bodyPr/>
          <a:lstStyle/>
          <a:p>
            <a:r>
              <a:rPr lang="es-MX" b="1" i="1" dirty="0" smtClean="0"/>
              <a:t>ARTRITIS DE LA ENFERMEDAD INFLAMATORIA INTESTINAL:</a:t>
            </a:r>
          </a:p>
          <a:p>
            <a:endParaRPr lang="es-MX" dirty="0" smtClean="0"/>
          </a:p>
          <a:p>
            <a:r>
              <a:rPr lang="es-MX" dirty="0" smtClean="0"/>
              <a:t>EL </a:t>
            </a:r>
            <a:r>
              <a:rPr lang="es-MX" b="1" dirty="0" smtClean="0"/>
              <a:t>TRATAMIENTO </a:t>
            </a:r>
            <a:r>
              <a:rPr lang="es-MX" dirty="0" smtClean="0"/>
              <a:t>ES SEMEJANTE  A  OTRAS ESPONDILOARTROPATIAS SERO NEGATIVAS.</a:t>
            </a:r>
          </a:p>
          <a:p>
            <a:r>
              <a:rPr lang="es-MX" dirty="0" smtClean="0"/>
              <a:t>EN ENFERMEDAD DE WHIPPLE SE RECOMIENDA ADMINISTRAR  EN FORMA PROLONGADA TETRACICLINAS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NUEVOS TRATAMIENTOS EN ESPONDILOARTROPATIAS:</a:t>
            </a:r>
          </a:p>
          <a:p>
            <a:endParaRPr lang="es-MX" dirty="0" smtClean="0"/>
          </a:p>
          <a:p>
            <a:r>
              <a:rPr lang="es-MX" dirty="0" smtClean="0"/>
              <a:t>SE HA DESARROLADO MEDICAMENTOS QUE BLOQUEAN  EN DIVERSO GRADO AL FACTOR DE NECROSIS TUMORAL ALFA.</a:t>
            </a:r>
          </a:p>
          <a:p>
            <a:r>
              <a:rPr lang="es-MX" dirty="0" smtClean="0"/>
              <a:t>SE INDICAN CUANDO HAY FALLA TERAPEUTICA DESPUES DE 3 MESES CON TRATAMIENTO (TRADICIONAL)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dirty="0" smtClean="0"/>
              <a:t>NUEVOS TRATAMIENTOS DE ESPONDILOARTROPATIAS:</a:t>
            </a:r>
          </a:p>
          <a:p>
            <a:endParaRPr lang="es-MX" dirty="0" smtClean="0"/>
          </a:p>
          <a:p>
            <a:r>
              <a:rPr lang="es-MX" dirty="0" smtClean="0"/>
              <a:t>ETERNACEPT  (PROTEINA DE FUSION QUE SE UNE AL RECEPTOR ALFA Y BETA DEL FACTORES DE NECROSIS TUMORAL).</a:t>
            </a:r>
          </a:p>
          <a:p>
            <a:r>
              <a:rPr lang="es-MX" dirty="0" smtClean="0"/>
              <a:t>INFLIXIMAB  ( ANTICUERPO QUIMERICO CONTRA FACTOR DE NECROSIS TUMORAL  ALFA).</a:t>
            </a:r>
          </a:p>
          <a:p>
            <a:r>
              <a:rPr lang="es-MX" dirty="0" smtClean="0"/>
              <a:t>ADALIMUMAB (ANTICUERPO HUMANO CONTRA FACTOR DE NECROSIS TUMORAL ALFA).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NUEVOS TRATAMIENTOS DE ESPONDILOARTROPATIAS:</a:t>
            </a:r>
          </a:p>
          <a:p>
            <a:endParaRPr lang="es-MX" b="1" i="1" dirty="0" smtClean="0"/>
          </a:p>
          <a:p>
            <a:r>
              <a:rPr lang="es-MX" b="1" i="1" dirty="0" smtClean="0"/>
              <a:t>EFECTOS SECUNDARIOS.-</a:t>
            </a:r>
          </a:p>
          <a:p>
            <a:endParaRPr lang="es-MX" dirty="0" smtClean="0"/>
          </a:p>
          <a:p>
            <a:r>
              <a:rPr lang="es-MX" dirty="0" smtClean="0"/>
              <a:t>SE PRODUCEN REACCIONES AUTOINMUNITARIAS ASI COMO AGRAVAR Y REACTIVAR INFECCIONES PRODUCIDAS POR HONGOS Y MYCOBACTERIAS.             SE RELACIONA CON EL BLOQUEO DE FACTOR DE NECROSIS TUMORAL ALFA, CITOCINA INDISPENSABLE PARA FORMAR EL GRANULOMA.</a:t>
            </a:r>
          </a:p>
          <a:p>
            <a:r>
              <a:rPr lang="es-MX" dirty="0" smtClean="0"/>
              <a:t>LOS CASOS DE TUBERCULOSIS SON GRAVES Y SE ASOCIAN A FORMAS EXTRAPULMONARES</a:t>
            </a:r>
          </a:p>
          <a:p>
            <a:r>
              <a:rPr lang="es-MX" dirty="0" smtClean="0"/>
              <a:t>PRODUCE  NEUROPATIA DESMIELINIZANTE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REFLEXION MATEMATICA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s-MX" dirty="0" smtClean="0"/>
          </a:p>
          <a:p>
            <a:endParaRPr lang="es-MX" sz="3600" dirty="0" smtClean="0"/>
          </a:p>
          <a:p>
            <a:r>
              <a:rPr lang="es-MX" sz="3600" b="1" i="1" dirty="0" smtClean="0"/>
              <a:t>DEBIDO A QUE LA VELOCIDAD DE LA LUZ ES  VARIAS VECES MAYOR A LA DEL SONIDO, ALGUNAS PERSONAS PUEDEN PARECERNOS BRILLANTES ANTES DE ESCUCHAR LAS TONTERIAS QUE DICEN.</a:t>
            </a:r>
            <a:endParaRPr lang="en-US" sz="3600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MUSCULARES</a:t>
            </a:r>
          </a:p>
          <a:p>
            <a:endParaRPr lang="es-MX" dirty="0" smtClean="0"/>
          </a:p>
          <a:p>
            <a:r>
              <a:rPr lang="es-MX" dirty="0" smtClean="0"/>
              <a:t>DEBILIDAD MUSCULAR PROGRESIVA SIMETRICA</a:t>
            </a:r>
          </a:p>
          <a:p>
            <a:r>
              <a:rPr lang="es-MX" dirty="0" smtClean="0"/>
              <a:t>EN LOS NO TRATADOS SE ASOCIA CON ATROFIA MUSCULAR</a:t>
            </a:r>
          </a:p>
          <a:p>
            <a:r>
              <a:rPr lang="es-MX" dirty="0" smtClean="0"/>
              <a:t>LOS REFLEJOS TENDINOSOS ESTAN PRESERVADOS, AUNQUE EN CASOS CRONICOS PUEDEN ESTAR AUSENTES. LA HIPEREXTENSION DE LA RODILLA (GENU RECURVATUM) ES CARACTERISTICA DE LA DEBILIDAD DEL CUADRICEPS Y LA MARCHA DE GALLO SECUNDARIA A PIE PENDULO SE ACOMPAÑA A LA DEBILIDAD DISTAL.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81066" y="2967335"/>
            <a:ext cx="63818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 A DIOS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RECONTRA UFF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IV –V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CARDIOVASCULARES</a:t>
            </a:r>
          </a:p>
          <a:p>
            <a:endParaRPr lang="es-MX" dirty="0" smtClean="0"/>
          </a:p>
          <a:p>
            <a:r>
              <a:rPr lang="es-MX" dirty="0" smtClean="0"/>
              <a:t>MUCHOS CURSAN ASINTOMATICOS</a:t>
            </a:r>
          </a:p>
          <a:p>
            <a:endParaRPr lang="es-MX" dirty="0" smtClean="0"/>
          </a:p>
          <a:p>
            <a:r>
              <a:rPr lang="es-MX" dirty="0" smtClean="0"/>
              <a:t>EN ETAPAS AVANZADAS TIENEN ARRITMIAS E INSUFIENCIA CARDIACA SECUNDARIA A MIOCARDITIS Y COR PULMONALE SECUNDARIO A FIBROSIS PULMONAR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1349</TotalTime>
  <Words>4188</Words>
  <Application>Microsoft Office PowerPoint</Application>
  <PresentationFormat>Presentación en pantalla (4:3)</PresentationFormat>
  <Paragraphs>579</Paragraphs>
  <Slides>80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80</vt:i4>
      </vt:variant>
    </vt:vector>
  </HeadingPairs>
  <TitlesOfParts>
    <vt:vector size="81" baseType="lpstr">
      <vt:lpstr>Civil</vt:lpstr>
      <vt:lpstr>ESTUDIO DE ARTRITIS IV - V</vt:lpstr>
      <vt:lpstr>ESTUDIO DE ARTRITIS IV –V</vt:lpstr>
      <vt:lpstr>Diapositiva 3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VERDADES</vt:lpstr>
      <vt:lpstr>Diapositiva 53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 -V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ESTUDIO DE ARTRITIS IV –V</vt:lpstr>
      <vt:lpstr>REFLEXION MATEMATICA</vt:lpstr>
      <vt:lpstr>Diapositiva 80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ARTRITIS IV - V</dc:title>
  <dc:creator>DANIEL PEREZ CALDERON</dc:creator>
  <cp:lastModifiedBy>DANIEL PEREZ CALDERON</cp:lastModifiedBy>
  <cp:revision>111</cp:revision>
  <dcterms:created xsi:type="dcterms:W3CDTF">2012-08-18T01:41:11Z</dcterms:created>
  <dcterms:modified xsi:type="dcterms:W3CDTF">2012-09-25T01:09:32Z</dcterms:modified>
</cp:coreProperties>
</file>