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6" r:id="rId12"/>
    <p:sldId id="268" r:id="rId13"/>
    <p:sldId id="277" r:id="rId14"/>
    <p:sldId id="269" r:id="rId15"/>
    <p:sldId id="270" r:id="rId16"/>
    <p:sldId id="272" r:id="rId17"/>
    <p:sldId id="278" r:id="rId18"/>
    <p:sldId id="274" r:id="rId19"/>
    <p:sldId id="275"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0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25FE0CF-1B27-42D2-9C21-E658E68E5434}" type="datetimeFigureOut">
              <a:rPr lang="es-ES" smtClean="0"/>
              <a:pPr/>
              <a:t>11/09/2012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4B30063-6C1F-4E60-8620-D691E03A2A3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FE0CF-1B27-42D2-9C21-E658E68E5434}" type="datetimeFigureOut">
              <a:rPr lang="es-ES" smtClean="0"/>
              <a:pPr/>
              <a:t>11/09/2012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0063-6C1F-4E60-8620-D691E03A2A3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usuarios.multimania.es/lizard_cr/nahui-olin/matia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3 Título"/>
          <p:cNvSpPr>
            <a:spLocks noGrp="1"/>
          </p:cNvSpPr>
          <p:nvPr>
            <p:ph type="title" idx="4294967295"/>
          </p:nvPr>
        </p:nvSpPr>
        <p:spPr>
          <a:xfrm>
            <a:off x="0" y="0"/>
            <a:ext cx="9144000" cy="6858000"/>
          </a:xfrm>
        </p:spPr>
        <p:txBody>
          <a:bodyPr>
            <a:normAutofit/>
          </a:bodyPr>
          <a:lstStyle/>
          <a:p>
            <a:r>
              <a:rPr lang="es-ES" sz="9600" dirty="0" smtClean="0"/>
              <a:t>Carmen Mondragón</a:t>
            </a:r>
            <a:br>
              <a:rPr lang="es-ES" sz="9600" dirty="0" smtClean="0"/>
            </a:br>
            <a:r>
              <a:rPr lang="es-ES" sz="9600" dirty="0" smtClean="0"/>
              <a:t>(Nahui ollin)</a:t>
            </a:r>
            <a:endParaRPr lang="es-ES"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fontScale="77500" lnSpcReduction="20000"/>
          </a:bodyPr>
          <a:lstStyle/>
          <a:p>
            <a:pPr>
              <a:buFont typeface="Wingdings" pitchFamily="2" charset="2"/>
              <a:buChar char="v"/>
            </a:pPr>
            <a:r>
              <a:rPr lang="es-ES" dirty="0" smtClean="0"/>
              <a:t>A los cuarenta años conoció a Eugenio Agacino, quien era capitán de un barco. Mondragón y Agacino formaron una espléndida pareja, según testimonios de la época. Y, luego de tener y abandonar a varios amantes, se retiró de la vida pública.</a:t>
            </a:r>
          </a:p>
          <a:p>
            <a:pPr>
              <a:buFont typeface="Wingdings" pitchFamily="2" charset="2"/>
              <a:buChar char="v"/>
            </a:pPr>
            <a:r>
              <a:rPr lang="es-ES" dirty="0" smtClean="0"/>
              <a:t>Después de una época de paz, sobreviene una nueva tragedia en su vida, Agacino muere en el mar. Esto fue un golpe del cual Carmen jamás se recuperaría.</a:t>
            </a:r>
          </a:p>
          <a:p>
            <a:pPr>
              <a:buFont typeface="Wingdings" pitchFamily="2" charset="2"/>
              <a:buChar char="v"/>
            </a:pPr>
            <a:r>
              <a:rPr lang="es-ES" dirty="0" smtClean="0"/>
              <a:t> Se retira de la vida pública: para 1934, luego de la muerte de su último amor, Eugenio Agacino, Nahui optó por la soledad que, al mismo tiempo, le permitió consagrarse por completo a la escritura y dedicar sólo un poco de tiempo a la pintura.</a:t>
            </a:r>
          </a:p>
          <a:p>
            <a:pPr>
              <a:buFont typeface="Wingdings" pitchFamily="2" charset="2"/>
              <a:buChar char="v"/>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fontScale="77500" lnSpcReduction="20000"/>
          </a:bodyPr>
          <a:lstStyle/>
          <a:p>
            <a:pPr>
              <a:buFont typeface="Wingdings" pitchFamily="2" charset="2"/>
              <a:buChar char="v"/>
            </a:pPr>
            <a:r>
              <a:rPr lang="es-ES" dirty="0" smtClean="0"/>
              <a:t>En los últimos años de su vida vivió, con sus gatos, en la casa de la calle General Cano en Tacubaya que heredara de sus padres, desempeñándose como maestra de pintura en una escuela primaria y sostenida apenas por una beca que, mes con mes, le daba Bellas Artes. </a:t>
            </a:r>
          </a:p>
          <a:p>
            <a:pPr>
              <a:buFont typeface="Wingdings" pitchFamily="2" charset="2"/>
              <a:buChar char="v"/>
            </a:pPr>
            <a:r>
              <a:rPr lang="es-ES" dirty="0" smtClean="0"/>
              <a:t>Andaba por la calle vestida con harapos, y decía que era la dueña del Sol: cada mañana, lo hacía salir con su mirada, y cada noche lo devolvía al ocaso. </a:t>
            </a:r>
          </a:p>
          <a:p>
            <a:pPr>
              <a:buFont typeface="Wingdings" pitchFamily="2" charset="2"/>
              <a:buChar char="v"/>
            </a:pPr>
            <a:r>
              <a:rPr lang="es-ES" dirty="0" smtClean="0"/>
              <a:t>Se convirtió en un personaje triste para todos, menos para ella, que seguía orgullosa de su cuerpo y su pasado. Nunca pudo olvidar a Eugenio: hasta su muerte colgó en su casa una sábana donde había pintado a su amante capitán, y dormía abrazada a ella.</a:t>
            </a:r>
          </a:p>
          <a:p>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usuarios.multimania.es/lizard_cr/nahui-olin/ratatl.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lnSpcReduction="10000"/>
          </a:bodyPr>
          <a:lstStyle/>
          <a:p>
            <a:pPr>
              <a:buFont typeface="Wingdings" pitchFamily="2" charset="2"/>
              <a:buChar char="v"/>
            </a:pPr>
            <a:r>
              <a:rPr lang="es-ES" dirty="0" smtClean="0"/>
              <a:t>Muy enferma, pidió a sus sobrinas que la trasladasen a la recámara donde nació, y el 23 de enero de 1978, Nahui Olin cerraría para siempre sus bellos y enormes ojos verdes.</a:t>
            </a:r>
          </a:p>
          <a:p>
            <a:pPr>
              <a:buFont typeface="Wingdings" pitchFamily="2" charset="2"/>
              <a:buChar char="v"/>
            </a:pPr>
            <a:r>
              <a:rPr lang="es-ES" dirty="0" smtClean="0"/>
              <a:t>En su obra, literaria y pictórica, la sexualidad aparece casi como obsesión, lo mismo que la adoración a sí misma y el disfrute de sus amores. Sola y rodeada de gatos. Hacia el final de su vida, su lucidez se deterioró.</a:t>
            </a:r>
          </a:p>
          <a:p>
            <a:pPr>
              <a:buFont typeface="Wingdings" pitchFamily="2" charset="2"/>
              <a:buChar char="v"/>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lstStyle/>
          <a:p>
            <a:pPr>
              <a:buFont typeface="Wingdings" pitchFamily="2" charset="2"/>
              <a:buChar char="v"/>
            </a:pPr>
            <a:r>
              <a:rPr lang="es-ES" dirty="0" smtClean="0"/>
              <a:t>Al igual que con Frida Kahlo y Pita Amor, en México existe un reciente y renovado interés por su vida y su obra.</a:t>
            </a:r>
          </a:p>
          <a:p>
            <a:pPr>
              <a:buFont typeface="Wingdings" pitchFamily="2" charset="2"/>
              <a:buChar char="v"/>
            </a:pPr>
            <a:r>
              <a:rPr lang="es-ES" dirty="0" smtClean="0"/>
              <a:t>Los restos mortales de Carmen Mondragón descansan en el Panteón Español en la Ciudad de México. En el cuartel "Y" fosa 503, junto con su hermano y su sobrina.</a:t>
            </a:r>
          </a:p>
          <a:p>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usuarios.multimania.es/lizard_cr/nahui-olin/autoret.jpg"/>
          <p:cNvPicPr>
            <a:picLocks noChangeAspect="1" noChangeArrowheads="1"/>
          </p:cNvPicPr>
          <p:nvPr/>
        </p:nvPicPr>
        <p:blipFill>
          <a:blip r:embed="rId2"/>
          <a:srcRect t="7239" b="23472"/>
          <a:stretch>
            <a:fillRect/>
          </a:stretch>
        </p:blipFill>
        <p:spPr bwMode="auto">
          <a:xfrm>
            <a:off x="0" y="-1"/>
            <a:ext cx="9144000" cy="68580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a:xfrm>
            <a:off x="457200" y="1600200"/>
            <a:ext cx="8229600" cy="5257800"/>
          </a:xfrm>
        </p:spPr>
        <p:txBody>
          <a:bodyPr>
            <a:normAutofit fontScale="77500" lnSpcReduction="20000"/>
          </a:bodyPr>
          <a:lstStyle/>
          <a:p>
            <a:pPr>
              <a:buFont typeface="Wingdings" pitchFamily="2" charset="2"/>
              <a:buChar char="v"/>
            </a:pPr>
            <a:r>
              <a:rPr lang="es-ES" i="1" dirty="0" smtClean="0"/>
              <a:t>Sé que mi belleza es superior a todas las bellezas que tú pudieras encontrar. Tus sentimientos de esteta los arrastró la belleza de mi cuerpo, el esplendor de mis ojos, la cadencia de mi ritmo al andar, el oro de mi cabellera, la furia de mi sexo, y ninguna otra belleza podría alejarte de mí.</a:t>
            </a:r>
          </a:p>
          <a:p>
            <a:pPr>
              <a:buFont typeface="Wingdings" pitchFamily="2" charset="2"/>
              <a:buChar char="v"/>
            </a:pPr>
            <a:r>
              <a:rPr lang="es-ES" i="1" dirty="0" smtClean="0"/>
              <a:t>Independiente fui, para no permitir pudrirme sin renovarme;</a:t>
            </a:r>
            <a:br>
              <a:rPr lang="es-ES" i="1" dirty="0" smtClean="0"/>
            </a:br>
            <a:r>
              <a:rPr lang="es-ES" i="1" dirty="0" smtClean="0"/>
              <a:t>hoy, independiente, pudriéndome me renuevo para vivir.</a:t>
            </a:r>
            <a:br>
              <a:rPr lang="es-ES" i="1" dirty="0" smtClean="0"/>
            </a:br>
            <a:r>
              <a:rPr lang="es-ES" i="1" dirty="0" smtClean="0"/>
              <a:t>Los gusanos no me darán fin -son los grotescos destructivos</a:t>
            </a:r>
            <a:br>
              <a:rPr lang="es-ES" i="1" dirty="0" smtClean="0"/>
            </a:br>
            <a:r>
              <a:rPr lang="es-ES" i="1" dirty="0" smtClean="0"/>
              <a:t>de materias sin savia, y vida dan, con devorar lo ya podrido</a:t>
            </a:r>
            <a:br>
              <a:rPr lang="es-ES" i="1" dirty="0" smtClean="0"/>
            </a:br>
            <a:r>
              <a:rPr lang="es-ES" i="1" dirty="0" smtClean="0"/>
              <a:t>del último despojo de mi renovación-</a:t>
            </a:r>
            <a:br>
              <a:rPr lang="es-ES" i="1" dirty="0" smtClean="0"/>
            </a:br>
            <a:r>
              <a:rPr lang="es-ES" i="1" dirty="0" smtClean="0"/>
              <a:t>Y la madre tierra me parirá y naceré de nuevo,</a:t>
            </a:r>
            <a:br>
              <a:rPr lang="es-ES" i="1" dirty="0" smtClean="0"/>
            </a:br>
            <a:r>
              <a:rPr lang="es-ES" i="1" dirty="0" smtClean="0"/>
              <a:t>de nuevo ya para no morir...</a:t>
            </a:r>
          </a:p>
          <a:p>
            <a:pPr>
              <a:buNone/>
            </a:pPr>
            <a:endParaRPr lang="es-ES" i="1" dirty="0"/>
          </a:p>
          <a:p>
            <a:pPr algn="r">
              <a:buNone/>
            </a:pPr>
            <a:r>
              <a:rPr lang="es-ES" i="1" dirty="0" smtClean="0"/>
              <a:t>Nahui Ollin</a:t>
            </a:r>
            <a:endParaRPr lang="es-ES"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usuarios.multimania.es/lizard_cr/nahui-olin/pulque.jpg"/>
          <p:cNvPicPr>
            <a:picLocks noChangeAspect="1" noChangeArrowheads="1"/>
          </p:cNvPicPr>
          <p:nvPr/>
        </p:nvPicPr>
        <p:blipFill>
          <a:blip r:embed="rId2"/>
          <a:srcRect/>
          <a:stretch>
            <a:fillRect/>
          </a:stretch>
        </p:blipFill>
        <p:spPr bwMode="auto">
          <a:xfrm>
            <a:off x="0" y="0"/>
            <a:ext cx="4643438" cy="6858000"/>
          </a:xfrm>
          <a:prstGeom prst="rect">
            <a:avLst/>
          </a:prstGeom>
          <a:noFill/>
        </p:spPr>
      </p:pic>
      <p:pic>
        <p:nvPicPr>
          <p:cNvPr id="14340" name="Picture 4" descr="http://usuarios.multimania.es/lizard_cr/nahui-olin/autoret2.jpg"/>
          <p:cNvPicPr>
            <a:picLocks noChangeAspect="1" noChangeArrowheads="1"/>
          </p:cNvPicPr>
          <p:nvPr/>
        </p:nvPicPr>
        <p:blipFill>
          <a:blip r:embed="rId3"/>
          <a:srcRect/>
          <a:stretch>
            <a:fillRect/>
          </a:stretch>
        </p:blipFill>
        <p:spPr bwMode="auto">
          <a:xfrm>
            <a:off x="4643438" y="0"/>
            <a:ext cx="4500562" cy="6858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api.ning.com/files/WOcd0cy41LI2rtSDSmAwKQxp6s7LxXfrmFmKhPbAQJKSbwTAyK7mlamdbcuHizhnTqmc696eTJnl0Q6-5OJMBEQp*Ua7CBbv/CarmenMondragn.jpg"/>
          <p:cNvPicPr>
            <a:picLocks noChangeAspect="1" noChangeArrowheads="1"/>
          </p:cNvPicPr>
          <p:nvPr/>
        </p:nvPicPr>
        <p:blipFill>
          <a:blip r:embed="rId2"/>
          <a:srcRect t="5208" b="5208"/>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28596" y="285728"/>
            <a:ext cx="8229600" cy="1143000"/>
          </a:xfrm>
          <a:noFill/>
        </p:spPr>
        <p:txBody>
          <a:bodyPr>
            <a:normAutofit/>
          </a:bodyPr>
          <a:lstStyle/>
          <a:p>
            <a:pPr algn="ctr"/>
            <a:r>
              <a:rPr lang="es-ES" dirty="0" smtClean="0">
                <a:effectLst/>
              </a:rPr>
              <a:t>Hipólito J. Espinosa Espinosa 2012.</a:t>
            </a:r>
          </a:p>
        </p:txBody>
      </p:sp>
      <p:pic>
        <p:nvPicPr>
          <p:cNvPr id="10241" name="Picture 1" descr="C:\Documents and Settings\mi pc\Mis documentos\Nativos americanos\Ténochtli (Nopal sobre la piedra).png"/>
          <p:cNvPicPr>
            <a:picLocks noGrp="1" noChangeAspect="1" noChangeArrowheads="1"/>
          </p:cNvPicPr>
          <p:nvPr>
            <p:ph idx="1"/>
          </p:nvPr>
        </p:nvPicPr>
        <p:blipFill>
          <a:blip r:embed="rId2"/>
          <a:srcRect/>
          <a:stretch>
            <a:fillRect/>
          </a:stretch>
        </p:blipFill>
        <p:spPr bwMode="auto">
          <a:xfrm>
            <a:off x="0" y="1357298"/>
            <a:ext cx="4714876" cy="5500702"/>
          </a:xfrm>
          <a:prstGeom prst="rect">
            <a:avLst/>
          </a:prstGeom>
          <a:noFill/>
        </p:spPr>
      </p:pic>
      <p:sp>
        <p:nvSpPr>
          <p:cNvPr id="124933" name="WordArt 5"/>
          <p:cNvSpPr>
            <a:spLocks noChangeArrowheads="1" noChangeShapeType="1" noTextEdit="1"/>
          </p:cNvSpPr>
          <p:nvPr/>
        </p:nvSpPr>
        <p:spPr bwMode="auto">
          <a:xfrm>
            <a:off x="4859338" y="2276475"/>
            <a:ext cx="3673475" cy="2881313"/>
          </a:xfrm>
          <a:prstGeom prst="rect">
            <a:avLst/>
          </a:prstGeom>
        </p:spPr>
        <p:txBody>
          <a:bodyPr wrap="none" fromWordArt="1">
            <a:prstTxWarp prst="textDeflateBottom">
              <a:avLst>
                <a:gd name="adj" fmla="val 76472"/>
              </a:avLst>
            </a:prstTxWarp>
            <a:scene3d>
              <a:camera prst="legacyPerspectiveFront">
                <a:rot lat="19799980" lon="19439992" rev="0"/>
              </a:camera>
              <a:lightRig rig="legacyNormal2" dir="t"/>
            </a:scene3d>
            <a:sp3d extrusionH="354000" prstMaterial="legacyMatte">
              <a:extrusionClr>
                <a:srgbClr val="939676"/>
              </a:extrusionClr>
            </a:sp3d>
          </a:bodyPr>
          <a:lstStyle/>
          <a:p>
            <a:r>
              <a:rPr lang="es-ES" sz="3600" kern="10" dirty="0">
                <a:ln w="9525">
                  <a:round/>
                  <a:headEnd/>
                  <a:tailEnd/>
                </a:ln>
                <a:solidFill>
                  <a:srgbClr val="FF0000"/>
                </a:solidFill>
                <a:latin typeface="Impact"/>
              </a:rPr>
              <a:t>Gracias.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additive="base">
                                        <p:cTn id="7" dur="2000" fill="hold"/>
                                        <p:tgtEl>
                                          <p:spTgt spid="124930"/>
                                        </p:tgtEl>
                                        <p:attrNameLst>
                                          <p:attrName>ppt_x</p:attrName>
                                        </p:attrNameLst>
                                      </p:cBhvr>
                                      <p:tavLst>
                                        <p:tav tm="0">
                                          <p:val>
                                            <p:strVal val="#ppt_x"/>
                                          </p:val>
                                        </p:tav>
                                        <p:tav tm="100000">
                                          <p:val>
                                            <p:strVal val="#ppt_x"/>
                                          </p:val>
                                        </p:tav>
                                      </p:tavLst>
                                    </p:anim>
                                    <p:anim calcmode="lin" valueType="num">
                                      <p:cBhvr additive="base">
                                        <p:cTn id="8" dur="2000" fill="hold"/>
                                        <p:tgtEl>
                                          <p:spTgt spid="124930"/>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124933"/>
                                        </p:tgtEl>
                                        <p:attrNameLst>
                                          <p:attrName>style.visibility</p:attrName>
                                        </p:attrNameLst>
                                      </p:cBhvr>
                                      <p:to>
                                        <p:strVal val="visible"/>
                                      </p:to>
                                    </p:set>
                                    <p:anim calcmode="lin" valueType="num">
                                      <p:cBhvr additive="base">
                                        <p:cTn id="12" dur="2000" fill="hold"/>
                                        <p:tgtEl>
                                          <p:spTgt spid="124933"/>
                                        </p:tgtEl>
                                        <p:attrNameLst>
                                          <p:attrName>ppt_x</p:attrName>
                                        </p:attrNameLst>
                                      </p:cBhvr>
                                      <p:tavLst>
                                        <p:tav tm="0">
                                          <p:val>
                                            <p:strVal val="1+#ppt_w/2"/>
                                          </p:val>
                                        </p:tav>
                                        <p:tav tm="100000">
                                          <p:val>
                                            <p:strVal val="#ppt_x"/>
                                          </p:val>
                                        </p:tav>
                                      </p:tavLst>
                                    </p:anim>
                                    <p:anim calcmode="lin" valueType="num">
                                      <p:cBhvr additive="base">
                                        <p:cTn id="13" dur="2000" fill="hold"/>
                                        <p:tgtEl>
                                          <p:spTgt spid="124933"/>
                                        </p:tgtEl>
                                        <p:attrNameLst>
                                          <p:attrName>ppt_y</p:attrName>
                                        </p:attrNameLst>
                                      </p:cBhvr>
                                      <p:tavLst>
                                        <p:tav tm="0">
                                          <p:val>
                                            <p:strVal val="#ppt_y"/>
                                          </p:val>
                                        </p:tav>
                                        <p:tav tm="100000">
                                          <p:val>
                                            <p:strVal val="#ppt_y"/>
                                          </p:val>
                                        </p:tav>
                                      </p:tavLst>
                                    </p:anim>
                                  </p:childTnLst>
                                </p:cTn>
                              </p:par>
                              <p:par>
                                <p:cTn id="14" presetID="13" presetClass="entr" presetSubtype="32" fill="hold" nodeType="withEffect">
                                  <p:stCondLst>
                                    <p:cond delay="0"/>
                                  </p:stCondLst>
                                  <p:childTnLst>
                                    <p:set>
                                      <p:cBhvr>
                                        <p:cTn id="15" dur="1" fill="hold">
                                          <p:stCondLst>
                                            <p:cond delay="0"/>
                                          </p:stCondLst>
                                        </p:cTn>
                                        <p:tgtEl>
                                          <p:spTgt spid="10241"/>
                                        </p:tgtEl>
                                        <p:attrNameLst>
                                          <p:attrName>style.visibility</p:attrName>
                                        </p:attrNameLst>
                                      </p:cBhvr>
                                      <p:to>
                                        <p:strVal val="visible"/>
                                      </p:to>
                                    </p:set>
                                    <p:animEffect transition="in" filter="plus(out)">
                                      <p:cBhvr>
                                        <p:cTn id="16" dur="2000"/>
                                        <p:tgtEl>
                                          <p:spTgt spid="10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fontScale="92500"/>
          </a:bodyPr>
          <a:lstStyle/>
          <a:p>
            <a:pPr>
              <a:buFont typeface="Wingdings" pitchFamily="2" charset="2"/>
              <a:buChar char="v"/>
            </a:pPr>
            <a:r>
              <a:rPr lang="es-ES" dirty="0" smtClean="0"/>
              <a:t>María del Carmen Mondragón Valseca fue una pintora y poetisa mexicana, hija del general Manuel Mondragón, que nació en la Ciudad de </a:t>
            </a:r>
            <a:r>
              <a:rPr lang="es-ES" dirty="0" smtClean="0"/>
              <a:t>México, el 8 de julio de 1893, </a:t>
            </a:r>
            <a:r>
              <a:rPr lang="es-ES" dirty="0" smtClean="0"/>
              <a:t>en el seno de una familia acaudalada del </a:t>
            </a:r>
            <a:r>
              <a:rPr lang="es-ES" dirty="0" err="1" smtClean="0"/>
              <a:t>Porfiriato</a:t>
            </a:r>
            <a:r>
              <a:rPr lang="es-ES" dirty="0" smtClean="0"/>
              <a:t>. </a:t>
            </a:r>
            <a:endParaRPr lang="es-ES" dirty="0" smtClean="0"/>
          </a:p>
          <a:p>
            <a:pPr>
              <a:buFont typeface="Wingdings" pitchFamily="2" charset="2"/>
              <a:buChar char="v"/>
            </a:pPr>
            <a:r>
              <a:rPr lang="es-ES" dirty="0" smtClean="0"/>
              <a:t>Todos sus contemporáneos describieron su hipnótica y erótica belleza, la cual puede ser fácilmente constatada por las muchas fotografías que de ella existen.</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a:bodyPr>
          <a:lstStyle/>
          <a:p>
            <a:pPr>
              <a:buFont typeface="Wingdings" pitchFamily="2" charset="2"/>
              <a:buChar char="v"/>
            </a:pPr>
            <a:r>
              <a:rPr lang="es-ES" dirty="0" smtClean="0"/>
              <a:t>Siendo aún niña, fue enviada por sus padres a cursar la educación básica en París, Francia, en un internado donde también aprendería sobre diversas artes, como la danza clásica, la pintura, la literatura y el teatro.</a:t>
            </a:r>
          </a:p>
          <a:p>
            <a:pPr>
              <a:buFont typeface="Wingdings" pitchFamily="2" charset="2"/>
              <a:buChar char="v"/>
            </a:pPr>
            <a:r>
              <a:rPr lang="es-ES" dirty="0" smtClean="0"/>
              <a:t> Ese viaje le dio la oportunidad de desarrollar sus dos grandes pasiones artísticas: la pintura y la poesía.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https://ioicmq.bay.livefilestore.com/y1mdPIPWnA8NO1HlKiTSZOStRpl0H3ZnBd3M-f32uU-ifsZEJBp3uzPhZPGpX8x86zACbuuvBbwymAyfZjZFJyy5XPQRRCfus-5Dz0mrtOE73XckzEu2GVso9gLy2Y711Ub8jBQuKWqUhQ/VICTORIANO%20HUERTA%20Y%20FELIX%20DIAZ.jpg"/>
          <p:cNvPicPr>
            <a:picLocks noChangeAspect="1" noChangeArrowheads="1"/>
          </p:cNvPicPr>
          <p:nvPr/>
        </p:nvPicPr>
        <p:blipFill>
          <a:blip r:embed="rId2"/>
          <a:srcRect/>
          <a:stretch>
            <a:fillRect/>
          </a:stretch>
        </p:blipFill>
        <p:spPr bwMode="auto">
          <a:xfrm>
            <a:off x="0" y="0"/>
            <a:ext cx="93948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fontScale="85000" lnSpcReduction="10000"/>
          </a:bodyPr>
          <a:lstStyle/>
          <a:p>
            <a:pPr>
              <a:buFont typeface="Wingdings" pitchFamily="2" charset="2"/>
              <a:buChar char="v"/>
            </a:pPr>
            <a:r>
              <a:rPr lang="es-ES" dirty="0" smtClean="0"/>
              <a:t>Desde pequeña se caracterizó por tener un carácter firme e impulsivo. Al pasar la adolescencia regresó a la Ciudad de México y se enamoró de un joven cadete, llamado Manuel Rodríguez Lozano. A los veinte años, ávida por conocer otros aspectos de la vida, decidió establecerse en pareja y contraer matrimonio.</a:t>
            </a:r>
          </a:p>
          <a:p>
            <a:pPr>
              <a:buFont typeface="Wingdings" pitchFamily="2" charset="2"/>
              <a:buChar char="v"/>
            </a:pPr>
            <a:r>
              <a:rPr lang="es-ES" dirty="0"/>
              <a:t>S</a:t>
            </a:r>
            <a:r>
              <a:rPr lang="es-ES" dirty="0" smtClean="0"/>
              <a:t>obrevino la lucha revolucionaria y ambos decidieron partir a Europa. Se instalaron primero en París, donde establecieron vínculos con algunos de los personajes más importantes de la escena artística de entonces, entre los que se contaban Pablo Picasso y Diego Rivera.</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fontScale="77500" lnSpcReduction="20000"/>
          </a:bodyPr>
          <a:lstStyle/>
          <a:p>
            <a:pPr>
              <a:buFont typeface="Wingdings" pitchFamily="2" charset="2"/>
              <a:buChar char="v"/>
            </a:pPr>
            <a:r>
              <a:rPr lang="es-ES" dirty="0" smtClean="0"/>
              <a:t>La relación de pareja comenzó a deteriorarse hasta el punto que, después de ocho años de matrimonio, Carmen decidió regresar sola a México. En 1921, Mondragón se sumerge en la vida artística del país, desayuna con José Vasconcelos y cena con Xavier Villaurrutia; también posó para Diego Rivera.</a:t>
            </a:r>
          </a:p>
          <a:p>
            <a:pPr>
              <a:buFont typeface="Wingdings" pitchFamily="2" charset="2"/>
              <a:buChar char="v"/>
            </a:pPr>
            <a:r>
              <a:rPr lang="es-ES" dirty="0" smtClean="0"/>
              <a:t> Poco tiempo después inició una intensa y tormentosa relación, cuando conoció en una exposición pictórica a Gerardo Murillo, quien era conocido como Doctor Atl. </a:t>
            </a:r>
          </a:p>
          <a:p>
            <a:pPr>
              <a:buFont typeface="Wingdings" pitchFamily="2" charset="2"/>
              <a:buChar char="v"/>
            </a:pPr>
            <a:r>
              <a:rPr lang="es-ES" dirty="0" smtClean="0"/>
              <a:t>Es en ese momento de su vida donde Carmen asume el nombre de Nahui Olin, palabras que recuerdan la fecha que en el calendario azteca era consagrada a la renovación de los ciclos del cosmos.</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usuarios.multimania.es/lizard_cr/nahui-olin/01.jpg"/>
          <p:cNvPicPr>
            <a:picLocks noChangeAspect="1" noChangeArrowheads="1"/>
          </p:cNvPicPr>
          <p:nvPr/>
        </p:nvPicPr>
        <p:blipFill>
          <a:blip r:embed="rId2"/>
          <a:srcRect t="23599"/>
          <a:stretch>
            <a:fillRect/>
          </a:stretch>
        </p:blipFill>
        <p:spPr bwMode="auto">
          <a:xfrm>
            <a:off x="0" y="-1"/>
            <a:ext cx="9144000" cy="688983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Carmen Mondragón</a:t>
            </a:r>
            <a:endParaRPr lang="es-ES" dirty="0"/>
          </a:p>
        </p:txBody>
      </p:sp>
      <p:sp>
        <p:nvSpPr>
          <p:cNvPr id="3" name="2 Marcador de contenido"/>
          <p:cNvSpPr>
            <a:spLocks noGrp="1"/>
          </p:cNvSpPr>
          <p:nvPr>
            <p:ph idx="1"/>
          </p:nvPr>
        </p:nvSpPr>
        <p:spPr/>
        <p:txBody>
          <a:bodyPr>
            <a:normAutofit fontScale="70000" lnSpcReduction="20000"/>
          </a:bodyPr>
          <a:lstStyle/>
          <a:p>
            <a:pPr>
              <a:buFont typeface="Wingdings" pitchFamily="2" charset="2"/>
              <a:buChar char="v"/>
            </a:pPr>
            <a:r>
              <a:rPr lang="es-ES" dirty="0" smtClean="0"/>
              <a:t>Nahui Olin compartía largas veladas bohemias junto a Dolores del Río, Guadalupe Marín, Antonieta Rivas Mercado, María Teresa Montoya, Frida Kahlo, Tina Modotti, Lupe Vélez y María Izquierdo, José Vasconcelos Calderón, Diego Rivera, José Clemente Orozco y David Alfaro Siqueiros.</a:t>
            </a:r>
          </a:p>
          <a:p>
            <a:pPr>
              <a:buFont typeface="Wingdings" pitchFamily="2" charset="2"/>
              <a:buChar char="v"/>
            </a:pPr>
            <a:r>
              <a:rPr lang="es-ES" dirty="0" smtClean="0"/>
              <a:t>Mondragón formó parte de ese grupo de talentosas mujeres que durante las décadas de 1920 y 1930 produjeron uno de los períodos más activos y fascinantes de la cultura y el arte en México.</a:t>
            </a:r>
          </a:p>
          <a:p>
            <a:pPr>
              <a:buFont typeface="Wingdings" pitchFamily="2" charset="2"/>
              <a:buChar char="v"/>
            </a:pPr>
            <a:r>
              <a:rPr lang="es-ES" dirty="0" smtClean="0"/>
              <a:t>Si bien varias de sus pinturas y poemas no carecen de talento, Carmen Mondragón debe su celebridad más a su biografía que a sus trabajos. Fue una mujer que siempre gozó y exaltó su sexualidad. En Hollywood posó desnuda para el fotógrafo Edward Weston, en lo que es quizás la mejor serie de retratos del estadounidense.</a:t>
            </a:r>
          </a:p>
          <a:p>
            <a:pPr>
              <a:buNone/>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usuarios.multimania.es/lizard_cr/nahui-olin/des3.jpg"/>
          <p:cNvPicPr>
            <a:picLocks noChangeAspect="1" noChangeArrowheads="1"/>
          </p:cNvPicPr>
          <p:nvPr/>
        </p:nvPicPr>
        <p:blipFill>
          <a:blip r:embed="rId2"/>
          <a:srcRect/>
          <a:stretch>
            <a:fillRect/>
          </a:stretch>
        </p:blipFill>
        <p:spPr bwMode="auto">
          <a:xfrm>
            <a:off x="0" y="0"/>
            <a:ext cx="2266185" cy="4500570"/>
          </a:xfrm>
          <a:prstGeom prst="rect">
            <a:avLst/>
          </a:prstGeom>
          <a:noFill/>
        </p:spPr>
      </p:pic>
      <p:pic>
        <p:nvPicPr>
          <p:cNvPr id="33796" name="Picture 4" descr="http://usuarios.multimania.es/lizard_cr/nahui-olin/des4.jpg"/>
          <p:cNvPicPr>
            <a:picLocks noChangeAspect="1" noChangeArrowheads="1"/>
          </p:cNvPicPr>
          <p:nvPr/>
        </p:nvPicPr>
        <p:blipFill>
          <a:blip r:embed="rId3"/>
          <a:srcRect/>
          <a:stretch>
            <a:fillRect/>
          </a:stretch>
        </p:blipFill>
        <p:spPr bwMode="auto">
          <a:xfrm>
            <a:off x="2143108" y="0"/>
            <a:ext cx="2323675" cy="4500570"/>
          </a:xfrm>
          <a:prstGeom prst="rect">
            <a:avLst/>
          </a:prstGeom>
          <a:noFill/>
        </p:spPr>
      </p:pic>
      <p:pic>
        <p:nvPicPr>
          <p:cNvPr id="33798" name="Picture 6" descr="http://usuarios.multimania.es/lizard_cr/nahui-olin/des8.jpg"/>
          <p:cNvPicPr>
            <a:picLocks noChangeAspect="1" noChangeArrowheads="1"/>
          </p:cNvPicPr>
          <p:nvPr/>
        </p:nvPicPr>
        <p:blipFill>
          <a:blip r:embed="rId4"/>
          <a:srcRect/>
          <a:stretch>
            <a:fillRect/>
          </a:stretch>
        </p:blipFill>
        <p:spPr bwMode="auto">
          <a:xfrm>
            <a:off x="4429124" y="0"/>
            <a:ext cx="2231977" cy="4500570"/>
          </a:xfrm>
          <a:prstGeom prst="rect">
            <a:avLst/>
          </a:prstGeom>
          <a:noFill/>
        </p:spPr>
      </p:pic>
      <p:pic>
        <p:nvPicPr>
          <p:cNvPr id="33800" name="Picture 8" descr="http://usuarios.multimania.es/lizard_cr/nahui-olin/des7.jpg"/>
          <p:cNvPicPr>
            <a:picLocks noChangeAspect="1" noChangeArrowheads="1"/>
          </p:cNvPicPr>
          <p:nvPr/>
        </p:nvPicPr>
        <p:blipFill>
          <a:blip r:embed="rId5"/>
          <a:srcRect/>
          <a:stretch>
            <a:fillRect/>
          </a:stretch>
        </p:blipFill>
        <p:spPr bwMode="auto">
          <a:xfrm>
            <a:off x="6550311" y="0"/>
            <a:ext cx="2593689" cy="4429131"/>
          </a:xfrm>
          <a:prstGeom prst="rect">
            <a:avLst/>
          </a:prstGeom>
          <a:noFill/>
        </p:spPr>
      </p:pic>
      <p:pic>
        <p:nvPicPr>
          <p:cNvPr id="33802" name="Picture 10" descr="http://usuarios.multimania.es/lizard_cr/nahui-olin/des6.jpg"/>
          <p:cNvPicPr>
            <a:picLocks noChangeAspect="1" noChangeArrowheads="1"/>
          </p:cNvPicPr>
          <p:nvPr/>
        </p:nvPicPr>
        <p:blipFill>
          <a:blip r:embed="rId6"/>
          <a:srcRect/>
          <a:stretch>
            <a:fillRect/>
          </a:stretch>
        </p:blipFill>
        <p:spPr bwMode="auto">
          <a:xfrm>
            <a:off x="0" y="4474796"/>
            <a:ext cx="5143504" cy="2383204"/>
          </a:xfrm>
          <a:prstGeom prst="rect">
            <a:avLst/>
          </a:prstGeom>
          <a:noFill/>
        </p:spPr>
      </p:pic>
      <p:pic>
        <p:nvPicPr>
          <p:cNvPr id="33804" name="Picture 12" descr="http://usuarios.multimania.es/lizard_cr/nahui-olin/des5.jpg"/>
          <p:cNvPicPr>
            <a:picLocks noChangeAspect="1" noChangeArrowheads="1"/>
          </p:cNvPicPr>
          <p:nvPr/>
        </p:nvPicPr>
        <p:blipFill>
          <a:blip r:embed="rId7"/>
          <a:srcRect/>
          <a:stretch>
            <a:fillRect/>
          </a:stretch>
        </p:blipFill>
        <p:spPr bwMode="auto">
          <a:xfrm>
            <a:off x="5143504" y="4449912"/>
            <a:ext cx="4000496" cy="24080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359</Words>
  <Application>Microsoft Office PowerPoint</Application>
  <PresentationFormat>Presentación en pantalla (4:3)</PresentationFormat>
  <Paragraphs>39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Carmen Mondragón (Nahui ollin)</vt:lpstr>
      <vt:lpstr>Carmen Mondragón</vt:lpstr>
      <vt:lpstr>Carmen Mondragón</vt:lpstr>
      <vt:lpstr>Diapositiva 4</vt:lpstr>
      <vt:lpstr>Carmen Mondragón</vt:lpstr>
      <vt:lpstr>Carmen Mondragón</vt:lpstr>
      <vt:lpstr>Diapositiva 7</vt:lpstr>
      <vt:lpstr>Carmen Mondragón</vt:lpstr>
      <vt:lpstr>Diapositiva 9</vt:lpstr>
      <vt:lpstr>Carmen Mondragón</vt:lpstr>
      <vt:lpstr>Carmen Mondragón</vt:lpstr>
      <vt:lpstr>Diapositiva 12</vt:lpstr>
      <vt:lpstr>Carmen Mondragón</vt:lpstr>
      <vt:lpstr>Carmen Mondragón</vt:lpstr>
      <vt:lpstr>Diapositiva 15</vt:lpstr>
      <vt:lpstr>Carmen Mondragón</vt:lpstr>
      <vt:lpstr>Diapositiva 17</vt:lpstr>
      <vt:lpstr>Diapositiva 18</vt:lpstr>
      <vt:lpstr>Hipólito J. Espinosa Espinosa 2012.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Carmen Mondragón (Nahui ollin)</dc:title>
  <dc:creator>mipc</dc:creator>
  <cp:lastModifiedBy>mipc</cp:lastModifiedBy>
  <cp:revision>17</cp:revision>
  <dcterms:created xsi:type="dcterms:W3CDTF">2012-09-11T19:13:17Z</dcterms:created>
  <dcterms:modified xsi:type="dcterms:W3CDTF">2012-09-11T21:16:52Z</dcterms:modified>
</cp:coreProperties>
</file>