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tags/tag41.xml" ContentType="application/vnd.openxmlformats-officedocument.presentationml.tags+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charts/chart8.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heme/themeOverride4.xml" ContentType="application/vnd.openxmlformats-officedocument.themeOverride+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charts/chart6.xml" ContentType="application/vnd.openxmlformats-officedocument.drawingml.chart+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405" r:id="rId2"/>
    <p:sldId id="453" r:id="rId3"/>
    <p:sldId id="305" r:id="rId4"/>
    <p:sldId id="306" r:id="rId5"/>
    <p:sldId id="307" r:id="rId6"/>
    <p:sldId id="314" r:id="rId7"/>
    <p:sldId id="320" r:id="rId8"/>
    <p:sldId id="321" r:id="rId9"/>
    <p:sldId id="322" r:id="rId10"/>
    <p:sldId id="328" r:id="rId11"/>
    <p:sldId id="331" r:id="rId12"/>
    <p:sldId id="337" r:id="rId13"/>
    <p:sldId id="342" r:id="rId14"/>
    <p:sldId id="345" r:id="rId15"/>
    <p:sldId id="351" r:id="rId16"/>
    <p:sldId id="442" r:id="rId17"/>
    <p:sldId id="443" r:id="rId18"/>
    <p:sldId id="444" r:id="rId19"/>
    <p:sldId id="445" r:id="rId20"/>
    <p:sldId id="446" r:id="rId21"/>
    <p:sldId id="447" r:id="rId22"/>
    <p:sldId id="448" r:id="rId23"/>
    <p:sldId id="449" r:id="rId24"/>
    <p:sldId id="450" r:id="rId25"/>
    <p:sldId id="451" r:id="rId26"/>
    <p:sldId id="406" r:id="rId27"/>
    <p:sldId id="407"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4" r:id="rId43"/>
    <p:sldId id="425" r:id="rId44"/>
    <p:sldId id="426" r:id="rId45"/>
    <p:sldId id="427" r:id="rId46"/>
    <p:sldId id="428" r:id="rId47"/>
    <p:sldId id="429" r:id="rId48"/>
    <p:sldId id="430" r:id="rId49"/>
    <p:sldId id="431" r:id="rId50"/>
    <p:sldId id="433" r:id="rId51"/>
    <p:sldId id="435" r:id="rId52"/>
    <p:sldId id="437" r:id="rId53"/>
    <p:sldId id="439" r:id="rId54"/>
    <p:sldId id="440" r:id="rId55"/>
    <p:sldId id="454" r:id="rId56"/>
    <p:sldId id="452" r:id="rId57"/>
  </p:sldIdLst>
  <p:sldSz cx="9144000" cy="6858000" type="screen4x3"/>
  <p:notesSz cx="6858000" cy="9144000"/>
  <p:custDataLst>
    <p:tags r:id="rId59"/>
  </p:custDataLst>
  <p:defaultTextStyle>
    <a:defPPr>
      <a:defRPr lang="en-GB"/>
    </a:defPPr>
    <a:lvl1pPr algn="l" rtl="0" eaLnBrk="0" fontAlgn="base" hangingPunct="0">
      <a:spcBef>
        <a:spcPct val="0"/>
      </a:spcBef>
      <a:spcAft>
        <a:spcPct val="0"/>
      </a:spcAft>
      <a:defRPr sz="2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esslem" initials="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C6"/>
    <a:srgbClr val="7C7C7C"/>
    <a:srgbClr val="C0C0C0"/>
    <a:srgbClr val="336699"/>
    <a:srgbClr val="EF4135"/>
    <a:srgbClr val="00CCFF"/>
    <a:srgbClr val="00562B"/>
    <a:srgbClr val="00B2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88172" autoAdjust="0"/>
  </p:normalViewPr>
  <p:slideViewPr>
    <p:cSldViewPr snapToGrid="0">
      <p:cViewPr varScale="1">
        <p:scale>
          <a:sx n="69" d="100"/>
          <a:sy n="69" d="100"/>
        </p:scale>
        <p:origin x="-720" y="-102"/>
      </p:cViewPr>
      <p:guideLst>
        <p:guide orient="horz" pos="3744"/>
        <p:guide orient="horz" pos="672"/>
        <p:guide orient="horz" pos="4199"/>
        <p:guide orient="horz" pos="807"/>
        <p:guide orient="horz" pos="4319"/>
        <p:guide pos="97"/>
        <p:guide pos="5664"/>
        <p:guide pos="286"/>
        <p:guide pos="5515"/>
        <p:guide pos="569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25" d="100"/>
          <a:sy n="125" d="100"/>
        </p:scale>
        <p:origin x="-1092" y="136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Office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65373961218842"/>
          <c:y val="0.10849056603773589"/>
          <c:w val="0.84764542936290665"/>
          <c:h val="0.71698113207549985"/>
        </c:manualLayout>
      </c:layout>
      <c:lineChart>
        <c:grouping val="standard"/>
        <c:ser>
          <c:idx val="2"/>
          <c:order val="0"/>
          <c:tx>
            <c:strRef>
              <c:f>Sheet1!$A$2</c:f>
              <c:strCache>
                <c:ptCount val="1"/>
                <c:pt idx="0">
                  <c:v>Placebo</c:v>
                </c:pt>
              </c:strCache>
            </c:strRef>
          </c:tx>
          <c:spPr>
            <a:ln w="12118">
              <a:solidFill>
                <a:srgbClr val="808080"/>
              </a:solidFill>
              <a:prstDash val="solid"/>
            </a:ln>
          </c:spPr>
          <c:marker>
            <c:symbol val="circle"/>
            <c:size val="4"/>
            <c:spPr>
              <a:solidFill>
                <a:srgbClr val="808080"/>
              </a:solidFill>
              <a:ln>
                <a:solidFill>
                  <a:srgbClr val="808080"/>
                </a:solid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149.19999999999999</c:v>
                </c:pt>
                <c:pt idx="1">
                  <c:v>145.4</c:v>
                </c:pt>
                <c:pt idx="2">
                  <c:v>146.4</c:v>
                </c:pt>
                <c:pt idx="3">
                  <c:v>147.19999999999999</c:v>
                </c:pt>
                <c:pt idx="4">
                  <c:v>142.4</c:v>
                </c:pt>
                <c:pt idx="5">
                  <c:v>140.69999999999999</c:v>
                </c:pt>
                <c:pt idx="6">
                  <c:v>146.9</c:v>
                </c:pt>
                <c:pt idx="7">
                  <c:v>144</c:v>
                </c:pt>
                <c:pt idx="8">
                  <c:v>147.19999999999999</c:v>
                </c:pt>
                <c:pt idx="9">
                  <c:v>144</c:v>
                </c:pt>
                <c:pt idx="10">
                  <c:v>147</c:v>
                </c:pt>
                <c:pt idx="11">
                  <c:v>146.1</c:v>
                </c:pt>
                <c:pt idx="12">
                  <c:v>145</c:v>
                </c:pt>
                <c:pt idx="13">
                  <c:v>143.6</c:v>
                </c:pt>
                <c:pt idx="14">
                  <c:v>139.6</c:v>
                </c:pt>
                <c:pt idx="15">
                  <c:v>133.4</c:v>
                </c:pt>
                <c:pt idx="16">
                  <c:v>133.4</c:v>
                </c:pt>
                <c:pt idx="17">
                  <c:v>131</c:v>
                </c:pt>
                <c:pt idx="18">
                  <c:v>133.6</c:v>
                </c:pt>
                <c:pt idx="19">
                  <c:v>134.4</c:v>
                </c:pt>
                <c:pt idx="20">
                  <c:v>134.80000000000001</c:v>
                </c:pt>
                <c:pt idx="21">
                  <c:v>141.5</c:v>
                </c:pt>
                <c:pt idx="22">
                  <c:v>142.80000000000001</c:v>
                </c:pt>
                <c:pt idx="23">
                  <c:v>145.5</c:v>
                </c:pt>
              </c:numCache>
            </c:numRef>
          </c:val>
        </c:ser>
        <c:ser>
          <c:idx val="3"/>
          <c:order val="1"/>
          <c:tx>
            <c:strRef>
              <c:f>Sheet1!$A$3</c:f>
              <c:strCache>
                <c:ptCount val="1"/>
                <c:pt idx="0">
                  <c:v>A5</c:v>
                </c:pt>
              </c:strCache>
            </c:strRef>
          </c:tx>
          <c:spPr>
            <a:ln w="12118">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142.4</c:v>
                </c:pt>
                <c:pt idx="1">
                  <c:v>140.30000000000001</c:v>
                </c:pt>
                <c:pt idx="2">
                  <c:v>137.19999999999999</c:v>
                </c:pt>
                <c:pt idx="3">
                  <c:v>135.80000000000001</c:v>
                </c:pt>
                <c:pt idx="4">
                  <c:v>134.9</c:v>
                </c:pt>
                <c:pt idx="5">
                  <c:v>133.69999999999999</c:v>
                </c:pt>
                <c:pt idx="6">
                  <c:v>134.4</c:v>
                </c:pt>
                <c:pt idx="7">
                  <c:v>136</c:v>
                </c:pt>
                <c:pt idx="8">
                  <c:v>134.9</c:v>
                </c:pt>
                <c:pt idx="9">
                  <c:v>135.80000000000001</c:v>
                </c:pt>
                <c:pt idx="10">
                  <c:v>135.9</c:v>
                </c:pt>
                <c:pt idx="11">
                  <c:v>136.80000000000001</c:v>
                </c:pt>
                <c:pt idx="12">
                  <c:v>135.5</c:v>
                </c:pt>
                <c:pt idx="13">
                  <c:v>132.5</c:v>
                </c:pt>
                <c:pt idx="14">
                  <c:v>127.6</c:v>
                </c:pt>
                <c:pt idx="15">
                  <c:v>122.9</c:v>
                </c:pt>
                <c:pt idx="16">
                  <c:v>121</c:v>
                </c:pt>
                <c:pt idx="17">
                  <c:v>120.2</c:v>
                </c:pt>
                <c:pt idx="18">
                  <c:v>122.1</c:v>
                </c:pt>
                <c:pt idx="19">
                  <c:v>121.6</c:v>
                </c:pt>
                <c:pt idx="20">
                  <c:v>123.5</c:v>
                </c:pt>
                <c:pt idx="21">
                  <c:v>126.2</c:v>
                </c:pt>
                <c:pt idx="22">
                  <c:v>131.30000000000001</c:v>
                </c:pt>
                <c:pt idx="23">
                  <c:v>136.19999999999999</c:v>
                </c:pt>
              </c:numCache>
            </c:numRef>
          </c:val>
        </c:ser>
        <c:ser>
          <c:idx val="0"/>
          <c:order val="2"/>
          <c:tx>
            <c:strRef>
              <c:f>Sheet1!$A$4</c:f>
              <c:strCache>
                <c:ptCount val="1"/>
                <c:pt idx="0">
                  <c:v>T40</c:v>
                </c:pt>
              </c:strCache>
            </c:strRef>
          </c:tx>
          <c:spPr>
            <a:ln w="12118">
              <a:solidFill>
                <a:srgbClr val="00B25A"/>
              </a:solidFill>
              <a:prstDash val="solid"/>
            </a:ln>
          </c:spPr>
          <c:marker>
            <c:symbol val="x"/>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146.69999999999999</c:v>
                </c:pt>
                <c:pt idx="1">
                  <c:v>143</c:v>
                </c:pt>
                <c:pt idx="2">
                  <c:v>139.6</c:v>
                </c:pt>
                <c:pt idx="3">
                  <c:v>138.4</c:v>
                </c:pt>
                <c:pt idx="4">
                  <c:v>138</c:v>
                </c:pt>
                <c:pt idx="5">
                  <c:v>138.1</c:v>
                </c:pt>
                <c:pt idx="6">
                  <c:v>138.4</c:v>
                </c:pt>
                <c:pt idx="7">
                  <c:v>139.80000000000001</c:v>
                </c:pt>
                <c:pt idx="8">
                  <c:v>139.30000000000001</c:v>
                </c:pt>
                <c:pt idx="9">
                  <c:v>141.5</c:v>
                </c:pt>
                <c:pt idx="10">
                  <c:v>140.19999999999999</c:v>
                </c:pt>
                <c:pt idx="11">
                  <c:v>140.9</c:v>
                </c:pt>
                <c:pt idx="12">
                  <c:v>139.80000000000001</c:v>
                </c:pt>
                <c:pt idx="13">
                  <c:v>137</c:v>
                </c:pt>
                <c:pt idx="14">
                  <c:v>129.80000000000001</c:v>
                </c:pt>
                <c:pt idx="15">
                  <c:v>125.4</c:v>
                </c:pt>
                <c:pt idx="16">
                  <c:v>124.6</c:v>
                </c:pt>
                <c:pt idx="17">
                  <c:v>125.4</c:v>
                </c:pt>
                <c:pt idx="18">
                  <c:v>123</c:v>
                </c:pt>
                <c:pt idx="19">
                  <c:v>125.3</c:v>
                </c:pt>
                <c:pt idx="20">
                  <c:v>127.4</c:v>
                </c:pt>
                <c:pt idx="21">
                  <c:v>131.4</c:v>
                </c:pt>
                <c:pt idx="22">
                  <c:v>136.4</c:v>
                </c:pt>
                <c:pt idx="23">
                  <c:v>144.19999999999999</c:v>
                </c:pt>
              </c:numCache>
            </c:numRef>
          </c:val>
        </c:ser>
        <c:ser>
          <c:idx val="1"/>
          <c:order val="3"/>
          <c:tx>
            <c:strRef>
              <c:f>Sheet1!$A$5</c:f>
              <c:strCache>
                <c:ptCount val="1"/>
                <c:pt idx="0">
                  <c:v>T40/A5</c:v>
                </c:pt>
              </c:strCache>
            </c:strRef>
          </c:tx>
          <c:spPr>
            <a:ln w="12118">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133.19999999999999</c:v>
                </c:pt>
                <c:pt idx="1">
                  <c:v>132.6</c:v>
                </c:pt>
                <c:pt idx="2">
                  <c:v>130.6</c:v>
                </c:pt>
                <c:pt idx="3">
                  <c:v>128.6</c:v>
                </c:pt>
                <c:pt idx="4">
                  <c:v>129.80000000000001</c:v>
                </c:pt>
                <c:pt idx="5">
                  <c:v>131.30000000000001</c:v>
                </c:pt>
                <c:pt idx="6">
                  <c:v>130</c:v>
                </c:pt>
                <c:pt idx="7">
                  <c:v>130.19999999999999</c:v>
                </c:pt>
                <c:pt idx="8">
                  <c:v>128.80000000000001</c:v>
                </c:pt>
                <c:pt idx="9">
                  <c:v>129.9</c:v>
                </c:pt>
                <c:pt idx="10">
                  <c:v>131.1</c:v>
                </c:pt>
                <c:pt idx="11">
                  <c:v>130.30000000000001</c:v>
                </c:pt>
                <c:pt idx="12">
                  <c:v>128.1</c:v>
                </c:pt>
                <c:pt idx="13">
                  <c:v>126.1</c:v>
                </c:pt>
                <c:pt idx="14">
                  <c:v>122</c:v>
                </c:pt>
                <c:pt idx="15">
                  <c:v>118.2</c:v>
                </c:pt>
                <c:pt idx="16">
                  <c:v>116</c:v>
                </c:pt>
                <c:pt idx="17">
                  <c:v>116.7</c:v>
                </c:pt>
                <c:pt idx="18">
                  <c:v>117.5</c:v>
                </c:pt>
                <c:pt idx="19">
                  <c:v>117.2</c:v>
                </c:pt>
                <c:pt idx="20">
                  <c:v>118.1</c:v>
                </c:pt>
                <c:pt idx="21">
                  <c:v>124.6</c:v>
                </c:pt>
                <c:pt idx="22">
                  <c:v>129.5</c:v>
                </c:pt>
                <c:pt idx="23">
                  <c:v>132.80000000000001</c:v>
                </c:pt>
              </c:numCache>
            </c:numRef>
          </c:val>
        </c:ser>
        <c:marker val="1"/>
        <c:axId val="88189184"/>
        <c:axId val="88199552"/>
      </c:lineChart>
      <c:catAx>
        <c:axId val="88189184"/>
        <c:scaling>
          <c:orientation val="minMax"/>
        </c:scaling>
        <c:axPos val="b"/>
        <c:numFmt formatCode="General" sourceLinked="1"/>
        <c:majorTickMark val="cross"/>
        <c:minorTickMark val="in"/>
        <c:tickLblPos val="nextTo"/>
        <c:spPr>
          <a:ln w="12118">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8199552"/>
        <c:crossesAt val="100"/>
        <c:auto val="1"/>
        <c:lblAlgn val="ctr"/>
        <c:lblOffset val="100"/>
        <c:tickLblSkip val="2"/>
        <c:tickMarkSkip val="1"/>
      </c:catAx>
      <c:valAx>
        <c:axId val="88199552"/>
        <c:scaling>
          <c:orientation val="minMax"/>
          <c:max val="150"/>
          <c:min val="110"/>
        </c:scaling>
        <c:axPos val="l"/>
        <c:numFmt formatCode="General" sourceLinked="1"/>
        <c:tickLblPos val="nextTo"/>
        <c:spPr>
          <a:ln w="12118">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8189184"/>
        <c:crosses val="autoZero"/>
        <c:crossBetween val="between"/>
        <c:majorUnit val="10"/>
      </c:valAx>
      <c:spPr>
        <a:noFill/>
        <a:ln w="24236">
          <a:noFill/>
        </a:ln>
      </c:spPr>
    </c:plotArea>
    <c:legend>
      <c:legendPos val="r"/>
      <c:layout>
        <c:manualLayout>
          <c:xMode val="edge"/>
          <c:yMode val="edge"/>
          <c:x val="0.16620498614958551"/>
          <c:y val="1.8867924528301903E-2"/>
          <c:w val="0.78670360110803361"/>
          <c:h val="0.10377358490566319"/>
        </c:manualLayout>
      </c:layout>
      <c:spPr>
        <a:noFill/>
        <a:ln w="24236">
          <a:noFill/>
        </a:ln>
      </c:spPr>
      <c:txPr>
        <a:bodyPr/>
        <a:lstStyle/>
        <a:p>
          <a:pPr>
            <a:defRPr lang="en-US" b="0">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0" b="1" i="0" u="none" strike="noStrike" baseline="0">
          <a:solidFill>
            <a:srgbClr val="0081C6"/>
          </a:solidFill>
          <a:latin typeface="+mn-lt"/>
          <a:ea typeface="MS P????"/>
          <a:cs typeface="MS P????"/>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8365650969528"/>
          <c:y val="0.10849056603773589"/>
          <c:w val="0.85041551246539904"/>
          <c:h val="0.71698113207550396"/>
        </c:manualLayout>
      </c:layout>
      <c:lineChart>
        <c:grouping val="standard"/>
        <c:ser>
          <c:idx val="2"/>
          <c:order val="0"/>
          <c:tx>
            <c:strRef>
              <c:f>Sheet1!$A$2</c:f>
              <c:strCache>
                <c:ptCount val="1"/>
                <c:pt idx="0">
                  <c:v>Placebo</c:v>
                </c:pt>
              </c:strCache>
            </c:strRef>
          </c:tx>
          <c:spPr>
            <a:ln w="12748">
              <a:solidFill>
                <a:srgbClr val="969696"/>
              </a:solidFill>
              <a:prstDash val="solid"/>
            </a:ln>
          </c:spPr>
          <c:marker>
            <c:symbol val="circle"/>
            <c:size val="4"/>
            <c:spPr>
              <a:solidFill>
                <a:srgbClr val="96969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94.9</c:v>
                </c:pt>
                <c:pt idx="1">
                  <c:v>93.2</c:v>
                </c:pt>
                <c:pt idx="2">
                  <c:v>90.9</c:v>
                </c:pt>
                <c:pt idx="3">
                  <c:v>92.7</c:v>
                </c:pt>
                <c:pt idx="4">
                  <c:v>91.9</c:v>
                </c:pt>
                <c:pt idx="5">
                  <c:v>88.1</c:v>
                </c:pt>
                <c:pt idx="6">
                  <c:v>92</c:v>
                </c:pt>
                <c:pt idx="7">
                  <c:v>89.3</c:v>
                </c:pt>
                <c:pt idx="8">
                  <c:v>91.1</c:v>
                </c:pt>
                <c:pt idx="9">
                  <c:v>91</c:v>
                </c:pt>
                <c:pt idx="10">
                  <c:v>89.7</c:v>
                </c:pt>
                <c:pt idx="11">
                  <c:v>89.7</c:v>
                </c:pt>
                <c:pt idx="12">
                  <c:v>88.9</c:v>
                </c:pt>
                <c:pt idx="13">
                  <c:v>86.8</c:v>
                </c:pt>
                <c:pt idx="14">
                  <c:v>82.3</c:v>
                </c:pt>
                <c:pt idx="15">
                  <c:v>80.3</c:v>
                </c:pt>
                <c:pt idx="16">
                  <c:v>77.900000000000006</c:v>
                </c:pt>
                <c:pt idx="17">
                  <c:v>78.2</c:v>
                </c:pt>
                <c:pt idx="18">
                  <c:v>79.099999999999994</c:v>
                </c:pt>
                <c:pt idx="19">
                  <c:v>78.8</c:v>
                </c:pt>
                <c:pt idx="20">
                  <c:v>83.3</c:v>
                </c:pt>
                <c:pt idx="21">
                  <c:v>88.9</c:v>
                </c:pt>
                <c:pt idx="22">
                  <c:v>87.6</c:v>
                </c:pt>
                <c:pt idx="23">
                  <c:v>91.9</c:v>
                </c:pt>
              </c:numCache>
            </c:numRef>
          </c:val>
        </c:ser>
        <c:ser>
          <c:idx val="3"/>
          <c:order val="1"/>
          <c:tx>
            <c:strRef>
              <c:f>Sheet1!$A$3</c:f>
              <c:strCache>
                <c:ptCount val="1"/>
                <c:pt idx="0">
                  <c:v>A5</c:v>
                </c:pt>
              </c:strCache>
            </c:strRef>
          </c:tx>
          <c:spPr>
            <a:ln w="12748">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90.1</c:v>
                </c:pt>
                <c:pt idx="1">
                  <c:v>88.4</c:v>
                </c:pt>
                <c:pt idx="2">
                  <c:v>85.1</c:v>
                </c:pt>
                <c:pt idx="3">
                  <c:v>84.2</c:v>
                </c:pt>
                <c:pt idx="4">
                  <c:v>84.3</c:v>
                </c:pt>
                <c:pt idx="5">
                  <c:v>83</c:v>
                </c:pt>
                <c:pt idx="6">
                  <c:v>83.5</c:v>
                </c:pt>
                <c:pt idx="7">
                  <c:v>83.9</c:v>
                </c:pt>
                <c:pt idx="8">
                  <c:v>84.5</c:v>
                </c:pt>
                <c:pt idx="9">
                  <c:v>85.9</c:v>
                </c:pt>
                <c:pt idx="10">
                  <c:v>84.6</c:v>
                </c:pt>
                <c:pt idx="11">
                  <c:v>84.1</c:v>
                </c:pt>
                <c:pt idx="12">
                  <c:v>83</c:v>
                </c:pt>
                <c:pt idx="13">
                  <c:v>80</c:v>
                </c:pt>
                <c:pt idx="14">
                  <c:v>76.3</c:v>
                </c:pt>
                <c:pt idx="15">
                  <c:v>73.3</c:v>
                </c:pt>
                <c:pt idx="16">
                  <c:v>70.7</c:v>
                </c:pt>
                <c:pt idx="17">
                  <c:v>70.400000000000006</c:v>
                </c:pt>
                <c:pt idx="18">
                  <c:v>72.2</c:v>
                </c:pt>
                <c:pt idx="19">
                  <c:v>72.099999999999994</c:v>
                </c:pt>
                <c:pt idx="20">
                  <c:v>75.599999999999994</c:v>
                </c:pt>
                <c:pt idx="21">
                  <c:v>76.3</c:v>
                </c:pt>
                <c:pt idx="22">
                  <c:v>81.099999999999994</c:v>
                </c:pt>
                <c:pt idx="23">
                  <c:v>86.3</c:v>
                </c:pt>
              </c:numCache>
            </c:numRef>
          </c:val>
        </c:ser>
        <c:ser>
          <c:idx val="0"/>
          <c:order val="2"/>
          <c:tx>
            <c:strRef>
              <c:f>Sheet1!$A$4</c:f>
              <c:strCache>
                <c:ptCount val="1"/>
                <c:pt idx="0">
                  <c:v>T40</c:v>
                </c:pt>
              </c:strCache>
            </c:strRef>
          </c:tx>
          <c:spPr>
            <a:ln w="12748">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93.3</c:v>
                </c:pt>
                <c:pt idx="1">
                  <c:v>89.8</c:v>
                </c:pt>
                <c:pt idx="2">
                  <c:v>86.9</c:v>
                </c:pt>
                <c:pt idx="3">
                  <c:v>87.4</c:v>
                </c:pt>
                <c:pt idx="4">
                  <c:v>87</c:v>
                </c:pt>
                <c:pt idx="5">
                  <c:v>85.4</c:v>
                </c:pt>
                <c:pt idx="6">
                  <c:v>86</c:v>
                </c:pt>
                <c:pt idx="7">
                  <c:v>86.9</c:v>
                </c:pt>
                <c:pt idx="8">
                  <c:v>87.1</c:v>
                </c:pt>
                <c:pt idx="9">
                  <c:v>86.8</c:v>
                </c:pt>
                <c:pt idx="10">
                  <c:v>87.1</c:v>
                </c:pt>
                <c:pt idx="11">
                  <c:v>87.7</c:v>
                </c:pt>
                <c:pt idx="12">
                  <c:v>85.7</c:v>
                </c:pt>
                <c:pt idx="13">
                  <c:v>83.1</c:v>
                </c:pt>
                <c:pt idx="14">
                  <c:v>76.8</c:v>
                </c:pt>
                <c:pt idx="15">
                  <c:v>73.599999999999994</c:v>
                </c:pt>
                <c:pt idx="16">
                  <c:v>74.400000000000006</c:v>
                </c:pt>
                <c:pt idx="17">
                  <c:v>75.099999999999994</c:v>
                </c:pt>
                <c:pt idx="18">
                  <c:v>73.8</c:v>
                </c:pt>
                <c:pt idx="19">
                  <c:v>75.599999999999994</c:v>
                </c:pt>
                <c:pt idx="20">
                  <c:v>77.099999999999994</c:v>
                </c:pt>
                <c:pt idx="21">
                  <c:v>79.7</c:v>
                </c:pt>
                <c:pt idx="22">
                  <c:v>84.1</c:v>
                </c:pt>
                <c:pt idx="23">
                  <c:v>90.8</c:v>
                </c:pt>
              </c:numCache>
            </c:numRef>
          </c:val>
        </c:ser>
        <c:ser>
          <c:idx val="1"/>
          <c:order val="3"/>
          <c:tx>
            <c:strRef>
              <c:f>Sheet1!$A$5</c:f>
              <c:strCache>
                <c:ptCount val="1"/>
                <c:pt idx="0">
                  <c:v>T40/A5</c:v>
                </c:pt>
              </c:strCache>
            </c:strRef>
          </c:tx>
          <c:spPr>
            <a:ln w="12748">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87.5</c:v>
                </c:pt>
                <c:pt idx="1">
                  <c:v>83.3</c:v>
                </c:pt>
                <c:pt idx="2">
                  <c:v>81</c:v>
                </c:pt>
                <c:pt idx="3">
                  <c:v>80.5</c:v>
                </c:pt>
                <c:pt idx="4">
                  <c:v>79.8</c:v>
                </c:pt>
                <c:pt idx="5">
                  <c:v>80.5</c:v>
                </c:pt>
                <c:pt idx="6">
                  <c:v>80.3</c:v>
                </c:pt>
                <c:pt idx="7">
                  <c:v>80.8</c:v>
                </c:pt>
                <c:pt idx="8">
                  <c:v>80.2</c:v>
                </c:pt>
                <c:pt idx="9">
                  <c:v>80.3</c:v>
                </c:pt>
                <c:pt idx="10">
                  <c:v>81.3</c:v>
                </c:pt>
                <c:pt idx="11">
                  <c:v>79.400000000000006</c:v>
                </c:pt>
                <c:pt idx="12">
                  <c:v>78.7</c:v>
                </c:pt>
                <c:pt idx="13">
                  <c:v>76.400000000000006</c:v>
                </c:pt>
                <c:pt idx="14">
                  <c:v>71.3</c:v>
                </c:pt>
                <c:pt idx="15">
                  <c:v>69</c:v>
                </c:pt>
                <c:pt idx="16">
                  <c:v>68.2</c:v>
                </c:pt>
                <c:pt idx="17">
                  <c:v>67.900000000000006</c:v>
                </c:pt>
                <c:pt idx="18">
                  <c:v>70</c:v>
                </c:pt>
                <c:pt idx="19">
                  <c:v>69.099999999999994</c:v>
                </c:pt>
                <c:pt idx="20">
                  <c:v>70.7</c:v>
                </c:pt>
                <c:pt idx="21">
                  <c:v>74.8</c:v>
                </c:pt>
                <c:pt idx="22">
                  <c:v>80.400000000000006</c:v>
                </c:pt>
                <c:pt idx="23">
                  <c:v>83.1</c:v>
                </c:pt>
              </c:numCache>
            </c:numRef>
          </c:val>
        </c:ser>
        <c:marker val="1"/>
        <c:axId val="88544384"/>
        <c:axId val="88546304"/>
      </c:lineChart>
      <c:catAx>
        <c:axId val="88544384"/>
        <c:scaling>
          <c:orientation val="minMax"/>
        </c:scaling>
        <c:axPos val="b"/>
        <c:numFmt formatCode="General" sourceLinked="1"/>
        <c:majorTickMark val="cross"/>
        <c:minorTickMark val="in"/>
        <c:tickLblPos val="nextTo"/>
        <c:spPr>
          <a:ln w="12748">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8546304"/>
        <c:crossesAt val="50"/>
        <c:auto val="1"/>
        <c:lblAlgn val="ctr"/>
        <c:lblOffset val="100"/>
        <c:tickLblSkip val="2"/>
        <c:tickMarkSkip val="1"/>
      </c:catAx>
      <c:valAx>
        <c:axId val="88546304"/>
        <c:scaling>
          <c:orientation val="minMax"/>
          <c:max val="100"/>
          <c:min val="60"/>
        </c:scaling>
        <c:axPos val="l"/>
        <c:numFmt formatCode="General" sourceLinked="1"/>
        <c:tickLblPos val="nextTo"/>
        <c:spPr>
          <a:ln w="12748">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8544384"/>
        <c:crosses val="autoZero"/>
        <c:crossBetween val="between"/>
        <c:majorUnit val="10"/>
      </c:valAx>
      <c:spPr>
        <a:noFill/>
        <a:ln w="25495">
          <a:noFill/>
        </a:ln>
      </c:spPr>
    </c:plotArea>
    <c:legend>
      <c:legendPos val="r"/>
      <c:layout>
        <c:manualLayout>
          <c:xMode val="edge"/>
          <c:yMode val="edge"/>
          <c:x val="0.16620498614958448"/>
          <c:y val="1.8867924528301886E-2"/>
          <c:w val="0.78670360110803361"/>
          <c:h val="0.10377358490566363"/>
        </c:manualLayout>
      </c:layout>
      <c:spPr>
        <a:noFill/>
        <a:ln w="25495">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4" b="0" i="0" u="none" strike="noStrike" baseline="0">
          <a:solidFill>
            <a:srgbClr val="0081C6"/>
          </a:solidFill>
          <a:latin typeface="+mn-lt"/>
          <a:ea typeface="MS P????"/>
          <a:cs typeface="MS P????"/>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65373961218842"/>
          <c:y val="0.10849056603773589"/>
          <c:w val="0.84764542936290665"/>
          <c:h val="0.71698113207550396"/>
        </c:manualLayout>
      </c:layout>
      <c:lineChart>
        <c:grouping val="standard"/>
        <c:ser>
          <c:idx val="2"/>
          <c:order val="0"/>
          <c:tx>
            <c:strRef>
              <c:f>Sheet1!$A$2</c:f>
              <c:strCache>
                <c:ptCount val="1"/>
                <c:pt idx="0">
                  <c:v>Placebo</c:v>
                </c:pt>
              </c:strCache>
            </c:strRef>
          </c:tx>
          <c:spPr>
            <a:ln w="12724">
              <a:solidFill>
                <a:srgbClr val="969696"/>
              </a:solidFill>
              <a:prstDash val="solid"/>
            </a:ln>
          </c:spPr>
          <c:marker>
            <c:symbol val="circle"/>
            <c:size val="4"/>
            <c:spPr>
              <a:solidFill>
                <a:srgbClr val="96969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94.9</c:v>
                </c:pt>
                <c:pt idx="1">
                  <c:v>93.2</c:v>
                </c:pt>
                <c:pt idx="2">
                  <c:v>90.9</c:v>
                </c:pt>
                <c:pt idx="3">
                  <c:v>92.7</c:v>
                </c:pt>
                <c:pt idx="4">
                  <c:v>91.9</c:v>
                </c:pt>
                <c:pt idx="5">
                  <c:v>88.1</c:v>
                </c:pt>
                <c:pt idx="6">
                  <c:v>92</c:v>
                </c:pt>
                <c:pt idx="7">
                  <c:v>89.3</c:v>
                </c:pt>
                <c:pt idx="8">
                  <c:v>91.1</c:v>
                </c:pt>
                <c:pt idx="9">
                  <c:v>91</c:v>
                </c:pt>
                <c:pt idx="10">
                  <c:v>89.7</c:v>
                </c:pt>
                <c:pt idx="11">
                  <c:v>89.7</c:v>
                </c:pt>
                <c:pt idx="12">
                  <c:v>88.9</c:v>
                </c:pt>
                <c:pt idx="13">
                  <c:v>86.8</c:v>
                </c:pt>
                <c:pt idx="14">
                  <c:v>82.3</c:v>
                </c:pt>
                <c:pt idx="15">
                  <c:v>80.3</c:v>
                </c:pt>
                <c:pt idx="16">
                  <c:v>77.900000000000006</c:v>
                </c:pt>
                <c:pt idx="17">
                  <c:v>78.2</c:v>
                </c:pt>
                <c:pt idx="18">
                  <c:v>79.099999999999994</c:v>
                </c:pt>
                <c:pt idx="19">
                  <c:v>78.8</c:v>
                </c:pt>
                <c:pt idx="20">
                  <c:v>83.3</c:v>
                </c:pt>
                <c:pt idx="21">
                  <c:v>88.9</c:v>
                </c:pt>
                <c:pt idx="22">
                  <c:v>87.6</c:v>
                </c:pt>
                <c:pt idx="23">
                  <c:v>91.9</c:v>
                </c:pt>
              </c:numCache>
            </c:numRef>
          </c:val>
        </c:ser>
        <c:ser>
          <c:idx val="3"/>
          <c:order val="1"/>
          <c:tx>
            <c:strRef>
              <c:f>Sheet1!$A$3</c:f>
              <c:strCache>
                <c:ptCount val="1"/>
                <c:pt idx="0">
                  <c:v>A10</c:v>
                </c:pt>
              </c:strCache>
            </c:strRef>
          </c:tx>
          <c:spPr>
            <a:ln w="12724">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89.5</c:v>
                </c:pt>
                <c:pt idx="1">
                  <c:v>86.3</c:v>
                </c:pt>
                <c:pt idx="2">
                  <c:v>83.4</c:v>
                </c:pt>
                <c:pt idx="3">
                  <c:v>83</c:v>
                </c:pt>
                <c:pt idx="4">
                  <c:v>83.3</c:v>
                </c:pt>
                <c:pt idx="5">
                  <c:v>83.1</c:v>
                </c:pt>
                <c:pt idx="6">
                  <c:v>81.8</c:v>
                </c:pt>
                <c:pt idx="7">
                  <c:v>80.7</c:v>
                </c:pt>
                <c:pt idx="8">
                  <c:v>82.7</c:v>
                </c:pt>
                <c:pt idx="9">
                  <c:v>83.1</c:v>
                </c:pt>
                <c:pt idx="10">
                  <c:v>82.2</c:v>
                </c:pt>
                <c:pt idx="11">
                  <c:v>81</c:v>
                </c:pt>
                <c:pt idx="12">
                  <c:v>80.5</c:v>
                </c:pt>
                <c:pt idx="13">
                  <c:v>78.7</c:v>
                </c:pt>
                <c:pt idx="14">
                  <c:v>74.400000000000006</c:v>
                </c:pt>
                <c:pt idx="15">
                  <c:v>71.599999999999994</c:v>
                </c:pt>
                <c:pt idx="16">
                  <c:v>70.099999999999994</c:v>
                </c:pt>
                <c:pt idx="17">
                  <c:v>70.2</c:v>
                </c:pt>
                <c:pt idx="18">
                  <c:v>70.8</c:v>
                </c:pt>
                <c:pt idx="19">
                  <c:v>72.5</c:v>
                </c:pt>
                <c:pt idx="20">
                  <c:v>73.3</c:v>
                </c:pt>
                <c:pt idx="21">
                  <c:v>78.099999999999994</c:v>
                </c:pt>
                <c:pt idx="22">
                  <c:v>80.599999999999994</c:v>
                </c:pt>
                <c:pt idx="23">
                  <c:v>83.1</c:v>
                </c:pt>
              </c:numCache>
            </c:numRef>
          </c:val>
        </c:ser>
        <c:ser>
          <c:idx val="0"/>
          <c:order val="2"/>
          <c:tx>
            <c:strRef>
              <c:f>Sheet1!$A$4</c:f>
              <c:strCache>
                <c:ptCount val="1"/>
                <c:pt idx="0">
                  <c:v>T40</c:v>
                </c:pt>
              </c:strCache>
            </c:strRef>
          </c:tx>
          <c:spPr>
            <a:ln w="12724">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93.3</c:v>
                </c:pt>
                <c:pt idx="1">
                  <c:v>89.8</c:v>
                </c:pt>
                <c:pt idx="2">
                  <c:v>86.9</c:v>
                </c:pt>
                <c:pt idx="3">
                  <c:v>87.4</c:v>
                </c:pt>
                <c:pt idx="4">
                  <c:v>87</c:v>
                </c:pt>
                <c:pt idx="5">
                  <c:v>85.4</c:v>
                </c:pt>
                <c:pt idx="6">
                  <c:v>86</c:v>
                </c:pt>
                <c:pt idx="7">
                  <c:v>86.9</c:v>
                </c:pt>
                <c:pt idx="8">
                  <c:v>87.1</c:v>
                </c:pt>
                <c:pt idx="9">
                  <c:v>86.8</c:v>
                </c:pt>
                <c:pt idx="10">
                  <c:v>87.1</c:v>
                </c:pt>
                <c:pt idx="11">
                  <c:v>87.7</c:v>
                </c:pt>
                <c:pt idx="12">
                  <c:v>85.7</c:v>
                </c:pt>
                <c:pt idx="13">
                  <c:v>83.1</c:v>
                </c:pt>
                <c:pt idx="14">
                  <c:v>76.8</c:v>
                </c:pt>
                <c:pt idx="15">
                  <c:v>73.599999999999994</c:v>
                </c:pt>
                <c:pt idx="16">
                  <c:v>74.400000000000006</c:v>
                </c:pt>
                <c:pt idx="17">
                  <c:v>75.099999999999994</c:v>
                </c:pt>
                <c:pt idx="18">
                  <c:v>73.8</c:v>
                </c:pt>
                <c:pt idx="19">
                  <c:v>75.599999999999994</c:v>
                </c:pt>
                <c:pt idx="20">
                  <c:v>77.099999999999994</c:v>
                </c:pt>
                <c:pt idx="21">
                  <c:v>79.7</c:v>
                </c:pt>
                <c:pt idx="22">
                  <c:v>84.1</c:v>
                </c:pt>
                <c:pt idx="23">
                  <c:v>90.8</c:v>
                </c:pt>
              </c:numCache>
            </c:numRef>
          </c:val>
        </c:ser>
        <c:ser>
          <c:idx val="1"/>
          <c:order val="3"/>
          <c:tx>
            <c:strRef>
              <c:f>Sheet1!$A$5</c:f>
              <c:strCache>
                <c:ptCount val="1"/>
                <c:pt idx="0">
                  <c:v>T40/A10</c:v>
                </c:pt>
              </c:strCache>
            </c:strRef>
          </c:tx>
          <c:spPr>
            <a:ln w="12724">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80.900000000000006</c:v>
                </c:pt>
                <c:pt idx="1">
                  <c:v>77.099999999999994</c:v>
                </c:pt>
                <c:pt idx="2">
                  <c:v>76.099999999999994</c:v>
                </c:pt>
                <c:pt idx="3">
                  <c:v>75.400000000000006</c:v>
                </c:pt>
                <c:pt idx="4">
                  <c:v>74.400000000000006</c:v>
                </c:pt>
                <c:pt idx="5">
                  <c:v>75</c:v>
                </c:pt>
                <c:pt idx="6">
                  <c:v>72.599999999999994</c:v>
                </c:pt>
                <c:pt idx="7">
                  <c:v>72.3</c:v>
                </c:pt>
                <c:pt idx="8">
                  <c:v>74.900000000000006</c:v>
                </c:pt>
                <c:pt idx="9">
                  <c:v>75.8</c:v>
                </c:pt>
                <c:pt idx="10">
                  <c:v>76.099999999999994</c:v>
                </c:pt>
                <c:pt idx="11">
                  <c:v>75.599999999999994</c:v>
                </c:pt>
                <c:pt idx="12">
                  <c:v>71.2</c:v>
                </c:pt>
                <c:pt idx="13">
                  <c:v>67.7</c:v>
                </c:pt>
                <c:pt idx="14">
                  <c:v>66.8</c:v>
                </c:pt>
                <c:pt idx="15">
                  <c:v>65</c:v>
                </c:pt>
                <c:pt idx="16">
                  <c:v>64.900000000000006</c:v>
                </c:pt>
                <c:pt idx="17">
                  <c:v>67.7</c:v>
                </c:pt>
                <c:pt idx="18">
                  <c:v>67.400000000000006</c:v>
                </c:pt>
                <c:pt idx="19">
                  <c:v>67.900000000000006</c:v>
                </c:pt>
                <c:pt idx="20">
                  <c:v>70</c:v>
                </c:pt>
                <c:pt idx="21">
                  <c:v>72.599999999999994</c:v>
                </c:pt>
                <c:pt idx="22">
                  <c:v>76.099999999999994</c:v>
                </c:pt>
                <c:pt idx="23">
                  <c:v>80.2</c:v>
                </c:pt>
              </c:numCache>
            </c:numRef>
          </c:val>
        </c:ser>
        <c:marker val="1"/>
        <c:axId val="89408256"/>
        <c:axId val="89410176"/>
      </c:lineChart>
      <c:catAx>
        <c:axId val="89408256"/>
        <c:scaling>
          <c:orientation val="minMax"/>
        </c:scaling>
        <c:axPos val="b"/>
        <c:numFmt formatCode="General" sourceLinked="1"/>
        <c:majorTickMark val="cross"/>
        <c:minorTickMark val="in"/>
        <c:tickLblPos val="nextTo"/>
        <c:spPr>
          <a:ln w="12724">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9410176"/>
        <c:crossesAt val="50"/>
        <c:auto val="1"/>
        <c:lblAlgn val="ctr"/>
        <c:lblOffset val="100"/>
        <c:tickLblSkip val="2"/>
        <c:tickMarkSkip val="1"/>
      </c:catAx>
      <c:valAx>
        <c:axId val="89410176"/>
        <c:scaling>
          <c:orientation val="minMax"/>
          <c:max val="100"/>
          <c:min val="60"/>
        </c:scaling>
        <c:axPos val="l"/>
        <c:numFmt formatCode="General" sourceLinked="1"/>
        <c:tickLblPos val="nextTo"/>
        <c:spPr>
          <a:ln w="12724">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9408256"/>
        <c:crosses val="autoZero"/>
        <c:crossBetween val="between"/>
        <c:majorUnit val="10"/>
      </c:valAx>
      <c:spPr>
        <a:noFill/>
        <a:ln w="25447">
          <a:noFill/>
        </a:ln>
      </c:spPr>
    </c:plotArea>
    <c:legend>
      <c:legendPos val="r"/>
      <c:layout>
        <c:manualLayout>
          <c:xMode val="edge"/>
          <c:yMode val="edge"/>
          <c:x val="0.16620498614958454"/>
          <c:y val="1.8867924528301896E-2"/>
          <c:w val="0.78670360110803361"/>
          <c:h val="0.10377358490566363"/>
        </c:manualLayout>
      </c:layout>
      <c:spPr>
        <a:noFill/>
        <a:ln w="25447">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2" b="0" i="0" u="none" strike="noStrike" baseline="0">
          <a:solidFill>
            <a:srgbClr val="0081C6"/>
          </a:solidFill>
          <a:latin typeface="+mn-lt"/>
          <a:ea typeface="MS P????"/>
          <a:cs typeface="MS P????"/>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8365650969528"/>
          <c:y val="0.10849056603773589"/>
          <c:w val="0.85041551246539882"/>
          <c:h val="0.71698113207550374"/>
        </c:manualLayout>
      </c:layout>
      <c:lineChart>
        <c:grouping val="standard"/>
        <c:ser>
          <c:idx val="2"/>
          <c:order val="0"/>
          <c:tx>
            <c:strRef>
              <c:f>Sheet1!$A$2</c:f>
              <c:strCache>
                <c:ptCount val="1"/>
                <c:pt idx="0">
                  <c:v>Placebo</c:v>
                </c:pt>
              </c:strCache>
            </c:strRef>
          </c:tx>
          <c:spPr>
            <a:ln w="12232">
              <a:solidFill>
                <a:srgbClr val="808080"/>
              </a:solidFill>
              <a:prstDash val="solid"/>
            </a:ln>
          </c:spPr>
          <c:marker>
            <c:symbol val="circle"/>
            <c:size val="6"/>
            <c:spPr>
              <a:solidFill>
                <a:srgbClr val="808080"/>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149.19999999999999</c:v>
                </c:pt>
                <c:pt idx="1">
                  <c:v>145.4</c:v>
                </c:pt>
                <c:pt idx="2">
                  <c:v>146.4</c:v>
                </c:pt>
                <c:pt idx="3">
                  <c:v>147.19999999999999</c:v>
                </c:pt>
                <c:pt idx="4">
                  <c:v>142.4</c:v>
                </c:pt>
                <c:pt idx="5">
                  <c:v>140.69999999999999</c:v>
                </c:pt>
                <c:pt idx="6">
                  <c:v>146.9</c:v>
                </c:pt>
                <c:pt idx="7">
                  <c:v>144</c:v>
                </c:pt>
                <c:pt idx="8">
                  <c:v>147.19999999999999</c:v>
                </c:pt>
                <c:pt idx="9">
                  <c:v>144</c:v>
                </c:pt>
                <c:pt idx="10">
                  <c:v>147</c:v>
                </c:pt>
                <c:pt idx="11">
                  <c:v>146.1</c:v>
                </c:pt>
                <c:pt idx="12">
                  <c:v>145</c:v>
                </c:pt>
                <c:pt idx="13">
                  <c:v>143.6</c:v>
                </c:pt>
                <c:pt idx="14">
                  <c:v>139.6</c:v>
                </c:pt>
                <c:pt idx="15">
                  <c:v>133.4</c:v>
                </c:pt>
                <c:pt idx="16">
                  <c:v>133.4</c:v>
                </c:pt>
                <c:pt idx="17">
                  <c:v>131</c:v>
                </c:pt>
                <c:pt idx="18">
                  <c:v>133.6</c:v>
                </c:pt>
                <c:pt idx="19">
                  <c:v>134.4</c:v>
                </c:pt>
                <c:pt idx="20">
                  <c:v>134.80000000000001</c:v>
                </c:pt>
                <c:pt idx="21">
                  <c:v>141.5</c:v>
                </c:pt>
                <c:pt idx="22">
                  <c:v>142.80000000000001</c:v>
                </c:pt>
                <c:pt idx="23">
                  <c:v>145.5</c:v>
                </c:pt>
              </c:numCache>
            </c:numRef>
          </c:val>
        </c:ser>
        <c:ser>
          <c:idx val="3"/>
          <c:order val="1"/>
          <c:tx>
            <c:strRef>
              <c:f>Sheet1!$A$3</c:f>
              <c:strCache>
                <c:ptCount val="1"/>
                <c:pt idx="0">
                  <c:v>A5</c:v>
                </c:pt>
              </c:strCache>
            </c:strRef>
          </c:tx>
          <c:spPr>
            <a:ln w="12232">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142.4</c:v>
                </c:pt>
                <c:pt idx="1">
                  <c:v>140.30000000000001</c:v>
                </c:pt>
                <c:pt idx="2">
                  <c:v>137.19999999999999</c:v>
                </c:pt>
                <c:pt idx="3">
                  <c:v>135.80000000000001</c:v>
                </c:pt>
                <c:pt idx="4">
                  <c:v>134.9</c:v>
                </c:pt>
                <c:pt idx="5">
                  <c:v>133.69999999999999</c:v>
                </c:pt>
                <c:pt idx="6">
                  <c:v>134.4</c:v>
                </c:pt>
                <c:pt idx="7">
                  <c:v>136</c:v>
                </c:pt>
                <c:pt idx="8">
                  <c:v>135</c:v>
                </c:pt>
                <c:pt idx="9">
                  <c:v>135.80000000000001</c:v>
                </c:pt>
                <c:pt idx="10">
                  <c:v>135.9</c:v>
                </c:pt>
                <c:pt idx="11">
                  <c:v>136.80000000000001</c:v>
                </c:pt>
                <c:pt idx="12">
                  <c:v>135.5</c:v>
                </c:pt>
                <c:pt idx="13">
                  <c:v>132.5</c:v>
                </c:pt>
                <c:pt idx="14">
                  <c:v>127.6</c:v>
                </c:pt>
                <c:pt idx="15">
                  <c:v>122.9</c:v>
                </c:pt>
                <c:pt idx="16">
                  <c:v>121</c:v>
                </c:pt>
                <c:pt idx="17">
                  <c:v>120.2</c:v>
                </c:pt>
                <c:pt idx="18">
                  <c:v>122.1</c:v>
                </c:pt>
                <c:pt idx="19">
                  <c:v>121.6</c:v>
                </c:pt>
                <c:pt idx="20">
                  <c:v>123.5</c:v>
                </c:pt>
                <c:pt idx="21">
                  <c:v>126.2</c:v>
                </c:pt>
                <c:pt idx="22">
                  <c:v>131.30000000000001</c:v>
                </c:pt>
                <c:pt idx="23">
                  <c:v>136.19999999999999</c:v>
                </c:pt>
              </c:numCache>
            </c:numRef>
          </c:val>
        </c:ser>
        <c:ser>
          <c:idx val="0"/>
          <c:order val="2"/>
          <c:tx>
            <c:strRef>
              <c:f>Sheet1!$A$4</c:f>
              <c:strCache>
                <c:ptCount val="1"/>
                <c:pt idx="0">
                  <c:v>T80</c:v>
                </c:pt>
              </c:strCache>
            </c:strRef>
          </c:tx>
          <c:spPr>
            <a:ln w="12232">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143.80000000000001</c:v>
                </c:pt>
                <c:pt idx="1">
                  <c:v>139.5</c:v>
                </c:pt>
                <c:pt idx="2">
                  <c:v>135.6</c:v>
                </c:pt>
                <c:pt idx="3">
                  <c:v>136.80000000000001</c:v>
                </c:pt>
                <c:pt idx="4">
                  <c:v>136.30000000000001</c:v>
                </c:pt>
                <c:pt idx="5">
                  <c:v>134.69999999999999</c:v>
                </c:pt>
                <c:pt idx="6">
                  <c:v>136.1</c:v>
                </c:pt>
                <c:pt idx="7">
                  <c:v>137.5</c:v>
                </c:pt>
                <c:pt idx="8">
                  <c:v>137.6</c:v>
                </c:pt>
                <c:pt idx="9">
                  <c:v>137.69999999999999</c:v>
                </c:pt>
                <c:pt idx="10">
                  <c:v>138.19999999999999</c:v>
                </c:pt>
                <c:pt idx="11">
                  <c:v>137.6</c:v>
                </c:pt>
                <c:pt idx="12">
                  <c:v>134.1</c:v>
                </c:pt>
                <c:pt idx="13">
                  <c:v>133.5</c:v>
                </c:pt>
                <c:pt idx="14">
                  <c:v>127.5</c:v>
                </c:pt>
                <c:pt idx="15">
                  <c:v>122.1</c:v>
                </c:pt>
                <c:pt idx="16">
                  <c:v>120</c:v>
                </c:pt>
                <c:pt idx="17">
                  <c:v>119.5</c:v>
                </c:pt>
                <c:pt idx="18">
                  <c:v>120.4</c:v>
                </c:pt>
                <c:pt idx="19">
                  <c:v>123.2</c:v>
                </c:pt>
                <c:pt idx="20">
                  <c:v>122.4</c:v>
                </c:pt>
                <c:pt idx="21">
                  <c:v>130.69999999999999</c:v>
                </c:pt>
                <c:pt idx="22">
                  <c:v>136.30000000000001</c:v>
                </c:pt>
                <c:pt idx="23">
                  <c:v>138.9</c:v>
                </c:pt>
              </c:numCache>
            </c:numRef>
          </c:val>
        </c:ser>
        <c:ser>
          <c:idx val="1"/>
          <c:order val="3"/>
          <c:tx>
            <c:strRef>
              <c:f>Sheet1!$A$5</c:f>
              <c:strCache>
                <c:ptCount val="1"/>
                <c:pt idx="0">
                  <c:v>T80/A5</c:v>
                </c:pt>
              </c:strCache>
            </c:strRef>
          </c:tx>
          <c:spPr>
            <a:ln w="12232">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135.1</c:v>
                </c:pt>
                <c:pt idx="1">
                  <c:v>131.6</c:v>
                </c:pt>
                <c:pt idx="2">
                  <c:v>129.30000000000001</c:v>
                </c:pt>
                <c:pt idx="3">
                  <c:v>127.6</c:v>
                </c:pt>
                <c:pt idx="4">
                  <c:v>126.3</c:v>
                </c:pt>
                <c:pt idx="5">
                  <c:v>128.6</c:v>
                </c:pt>
                <c:pt idx="6">
                  <c:v>129</c:v>
                </c:pt>
                <c:pt idx="7">
                  <c:v>129.69999999999999</c:v>
                </c:pt>
                <c:pt idx="8">
                  <c:v>128.69999999999999</c:v>
                </c:pt>
                <c:pt idx="9">
                  <c:v>130.19999999999999</c:v>
                </c:pt>
                <c:pt idx="10">
                  <c:v>129.1</c:v>
                </c:pt>
                <c:pt idx="11">
                  <c:v>132.69999999999999</c:v>
                </c:pt>
                <c:pt idx="12">
                  <c:v>129.19999999999999</c:v>
                </c:pt>
                <c:pt idx="13">
                  <c:v>125.1</c:v>
                </c:pt>
                <c:pt idx="14">
                  <c:v>122.7</c:v>
                </c:pt>
                <c:pt idx="15">
                  <c:v>118.8</c:v>
                </c:pt>
                <c:pt idx="16">
                  <c:v>119.5</c:v>
                </c:pt>
                <c:pt idx="17">
                  <c:v>118.3</c:v>
                </c:pt>
                <c:pt idx="18">
                  <c:v>117.4</c:v>
                </c:pt>
                <c:pt idx="19">
                  <c:v>118.8</c:v>
                </c:pt>
                <c:pt idx="20">
                  <c:v>121.5</c:v>
                </c:pt>
                <c:pt idx="21">
                  <c:v>123.9</c:v>
                </c:pt>
                <c:pt idx="22">
                  <c:v>129.5</c:v>
                </c:pt>
                <c:pt idx="23">
                  <c:v>133.9</c:v>
                </c:pt>
              </c:numCache>
            </c:numRef>
          </c:val>
        </c:ser>
        <c:marker val="1"/>
        <c:axId val="89721472"/>
        <c:axId val="89731840"/>
      </c:lineChart>
      <c:catAx>
        <c:axId val="89721472"/>
        <c:scaling>
          <c:orientation val="minMax"/>
        </c:scaling>
        <c:axPos val="b"/>
        <c:numFmt formatCode="General" sourceLinked="1"/>
        <c:majorTickMark val="cross"/>
        <c:minorTickMark val="in"/>
        <c:tickLblPos val="nextTo"/>
        <c:spPr>
          <a:ln w="12232">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9731840"/>
        <c:crossesAt val="100"/>
        <c:auto val="1"/>
        <c:lblAlgn val="ctr"/>
        <c:lblOffset val="100"/>
        <c:tickLblSkip val="2"/>
        <c:tickMarkSkip val="1"/>
      </c:catAx>
      <c:valAx>
        <c:axId val="89731840"/>
        <c:scaling>
          <c:orientation val="minMax"/>
          <c:max val="150"/>
          <c:min val="110"/>
        </c:scaling>
        <c:axPos val="l"/>
        <c:numFmt formatCode="General" sourceLinked="1"/>
        <c:tickLblPos val="nextTo"/>
        <c:spPr>
          <a:ln w="12232">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89721472"/>
        <c:crosses val="autoZero"/>
        <c:crossBetween val="between"/>
        <c:majorUnit val="10"/>
      </c:valAx>
      <c:spPr>
        <a:noFill/>
        <a:ln w="25400">
          <a:noFill/>
        </a:ln>
      </c:spPr>
    </c:plotArea>
    <c:legend>
      <c:legendPos val="r"/>
      <c:layout>
        <c:manualLayout>
          <c:xMode val="edge"/>
          <c:yMode val="edge"/>
          <c:x val="0.16620498614958448"/>
          <c:y val="1.8867924528301886E-2"/>
          <c:w val="0.78670360110803361"/>
          <c:h val="0.1037735849056636"/>
        </c:manualLayout>
      </c:layout>
      <c:spPr>
        <a:noFill/>
        <a:ln w="24464">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0" b="0" i="0" u="none" strike="noStrike" baseline="0">
          <a:solidFill>
            <a:srgbClr val="0081C6"/>
          </a:solidFill>
          <a:latin typeface="+mn-lt"/>
          <a:ea typeface="MS P????"/>
          <a:cs typeface="MS P????"/>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8365650969528"/>
          <c:y val="0.10849056603773589"/>
          <c:w val="0.85041551246539882"/>
          <c:h val="0.71698113207550374"/>
        </c:manualLayout>
      </c:layout>
      <c:lineChart>
        <c:grouping val="standard"/>
        <c:ser>
          <c:idx val="2"/>
          <c:order val="0"/>
          <c:tx>
            <c:strRef>
              <c:f>Sheet1!$A$2</c:f>
              <c:strCache>
                <c:ptCount val="1"/>
                <c:pt idx="0">
                  <c:v>Placebo</c:v>
                </c:pt>
              </c:strCache>
            </c:strRef>
          </c:tx>
          <c:spPr>
            <a:ln w="12723">
              <a:solidFill>
                <a:srgbClr val="808080"/>
              </a:solidFill>
              <a:prstDash val="solid"/>
            </a:ln>
          </c:spPr>
          <c:marker>
            <c:symbol val="circle"/>
            <c:size val="4"/>
            <c:spPr>
              <a:solidFill>
                <a:srgbClr val="808080"/>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94.9</c:v>
                </c:pt>
                <c:pt idx="1">
                  <c:v>93.2</c:v>
                </c:pt>
                <c:pt idx="2">
                  <c:v>90.9</c:v>
                </c:pt>
                <c:pt idx="3">
                  <c:v>92.7</c:v>
                </c:pt>
                <c:pt idx="4">
                  <c:v>91.9</c:v>
                </c:pt>
                <c:pt idx="5">
                  <c:v>88.1</c:v>
                </c:pt>
                <c:pt idx="6">
                  <c:v>92</c:v>
                </c:pt>
                <c:pt idx="7">
                  <c:v>89.3</c:v>
                </c:pt>
                <c:pt idx="8">
                  <c:v>91.1</c:v>
                </c:pt>
                <c:pt idx="9">
                  <c:v>91</c:v>
                </c:pt>
                <c:pt idx="10">
                  <c:v>89.7</c:v>
                </c:pt>
                <c:pt idx="11">
                  <c:v>89.7</c:v>
                </c:pt>
                <c:pt idx="12">
                  <c:v>88.9</c:v>
                </c:pt>
                <c:pt idx="13">
                  <c:v>86.8</c:v>
                </c:pt>
                <c:pt idx="14">
                  <c:v>82.3</c:v>
                </c:pt>
                <c:pt idx="15">
                  <c:v>80.3</c:v>
                </c:pt>
                <c:pt idx="16">
                  <c:v>77.900000000000006</c:v>
                </c:pt>
                <c:pt idx="17">
                  <c:v>78.2</c:v>
                </c:pt>
                <c:pt idx="18">
                  <c:v>79.099999999999994</c:v>
                </c:pt>
                <c:pt idx="19">
                  <c:v>78.8</c:v>
                </c:pt>
                <c:pt idx="20">
                  <c:v>83.3</c:v>
                </c:pt>
                <c:pt idx="21">
                  <c:v>88.9</c:v>
                </c:pt>
                <c:pt idx="22">
                  <c:v>87.6</c:v>
                </c:pt>
                <c:pt idx="23">
                  <c:v>91.9</c:v>
                </c:pt>
              </c:numCache>
            </c:numRef>
          </c:val>
        </c:ser>
        <c:ser>
          <c:idx val="3"/>
          <c:order val="1"/>
          <c:tx>
            <c:strRef>
              <c:f>Sheet1!$A$3</c:f>
              <c:strCache>
                <c:ptCount val="1"/>
                <c:pt idx="0">
                  <c:v>A5</c:v>
                </c:pt>
              </c:strCache>
            </c:strRef>
          </c:tx>
          <c:spPr>
            <a:ln w="12723">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90.1</c:v>
                </c:pt>
                <c:pt idx="1">
                  <c:v>88.4</c:v>
                </c:pt>
                <c:pt idx="2">
                  <c:v>85.1</c:v>
                </c:pt>
                <c:pt idx="3">
                  <c:v>84.2</c:v>
                </c:pt>
                <c:pt idx="4">
                  <c:v>84.3</c:v>
                </c:pt>
                <c:pt idx="5">
                  <c:v>83</c:v>
                </c:pt>
                <c:pt idx="6">
                  <c:v>83.5</c:v>
                </c:pt>
                <c:pt idx="7">
                  <c:v>83.9</c:v>
                </c:pt>
                <c:pt idx="8">
                  <c:v>84.5</c:v>
                </c:pt>
                <c:pt idx="9">
                  <c:v>85.9</c:v>
                </c:pt>
                <c:pt idx="10">
                  <c:v>84.6</c:v>
                </c:pt>
                <c:pt idx="11">
                  <c:v>84.1</c:v>
                </c:pt>
                <c:pt idx="12">
                  <c:v>83</c:v>
                </c:pt>
                <c:pt idx="13">
                  <c:v>80</c:v>
                </c:pt>
                <c:pt idx="14">
                  <c:v>76.3</c:v>
                </c:pt>
                <c:pt idx="15">
                  <c:v>73.3</c:v>
                </c:pt>
                <c:pt idx="16">
                  <c:v>70.7</c:v>
                </c:pt>
                <c:pt idx="17">
                  <c:v>70.400000000000006</c:v>
                </c:pt>
                <c:pt idx="18">
                  <c:v>72.2</c:v>
                </c:pt>
                <c:pt idx="19">
                  <c:v>72.099999999999994</c:v>
                </c:pt>
                <c:pt idx="20">
                  <c:v>75.599999999999994</c:v>
                </c:pt>
                <c:pt idx="21">
                  <c:v>76.3</c:v>
                </c:pt>
                <c:pt idx="22">
                  <c:v>81.099999999999994</c:v>
                </c:pt>
                <c:pt idx="23">
                  <c:v>86.3</c:v>
                </c:pt>
              </c:numCache>
            </c:numRef>
          </c:val>
        </c:ser>
        <c:ser>
          <c:idx val="0"/>
          <c:order val="2"/>
          <c:tx>
            <c:strRef>
              <c:f>Sheet1!$A$4</c:f>
              <c:strCache>
                <c:ptCount val="1"/>
                <c:pt idx="0">
                  <c:v>T80</c:v>
                </c:pt>
              </c:strCache>
            </c:strRef>
          </c:tx>
          <c:spPr>
            <a:ln w="12723">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89.9</c:v>
                </c:pt>
                <c:pt idx="1">
                  <c:v>86.4</c:v>
                </c:pt>
                <c:pt idx="2">
                  <c:v>84.3</c:v>
                </c:pt>
                <c:pt idx="3">
                  <c:v>83.5</c:v>
                </c:pt>
                <c:pt idx="4">
                  <c:v>83.8</c:v>
                </c:pt>
                <c:pt idx="5">
                  <c:v>83.1</c:v>
                </c:pt>
                <c:pt idx="6">
                  <c:v>82.8</c:v>
                </c:pt>
                <c:pt idx="7">
                  <c:v>83.8</c:v>
                </c:pt>
                <c:pt idx="8">
                  <c:v>83.2</c:v>
                </c:pt>
                <c:pt idx="9">
                  <c:v>84.2</c:v>
                </c:pt>
                <c:pt idx="10">
                  <c:v>83.8</c:v>
                </c:pt>
                <c:pt idx="11">
                  <c:v>82.4</c:v>
                </c:pt>
                <c:pt idx="12">
                  <c:v>80</c:v>
                </c:pt>
                <c:pt idx="13">
                  <c:v>79.3</c:v>
                </c:pt>
                <c:pt idx="14">
                  <c:v>74.8</c:v>
                </c:pt>
                <c:pt idx="15">
                  <c:v>71</c:v>
                </c:pt>
                <c:pt idx="16">
                  <c:v>68.599999999999994</c:v>
                </c:pt>
                <c:pt idx="17">
                  <c:v>70</c:v>
                </c:pt>
                <c:pt idx="18">
                  <c:v>69.7</c:v>
                </c:pt>
                <c:pt idx="19">
                  <c:v>73</c:v>
                </c:pt>
                <c:pt idx="20">
                  <c:v>73.900000000000006</c:v>
                </c:pt>
                <c:pt idx="21">
                  <c:v>78.5</c:v>
                </c:pt>
                <c:pt idx="22">
                  <c:v>82.7</c:v>
                </c:pt>
                <c:pt idx="23">
                  <c:v>86.8</c:v>
                </c:pt>
              </c:numCache>
            </c:numRef>
          </c:val>
        </c:ser>
        <c:ser>
          <c:idx val="1"/>
          <c:order val="3"/>
          <c:tx>
            <c:strRef>
              <c:f>Sheet1!$A$5</c:f>
              <c:strCache>
                <c:ptCount val="1"/>
                <c:pt idx="0">
                  <c:v>T80/A5</c:v>
                </c:pt>
              </c:strCache>
            </c:strRef>
          </c:tx>
          <c:spPr>
            <a:ln w="12723">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87</c:v>
                </c:pt>
                <c:pt idx="1">
                  <c:v>84.1</c:v>
                </c:pt>
                <c:pt idx="2">
                  <c:v>81.2</c:v>
                </c:pt>
                <c:pt idx="3">
                  <c:v>80.7</c:v>
                </c:pt>
                <c:pt idx="4">
                  <c:v>78.400000000000006</c:v>
                </c:pt>
                <c:pt idx="5">
                  <c:v>80.5</c:v>
                </c:pt>
                <c:pt idx="6">
                  <c:v>81.3</c:v>
                </c:pt>
                <c:pt idx="7">
                  <c:v>80.900000000000006</c:v>
                </c:pt>
                <c:pt idx="8">
                  <c:v>80.900000000000006</c:v>
                </c:pt>
                <c:pt idx="9">
                  <c:v>80.2</c:v>
                </c:pt>
                <c:pt idx="10">
                  <c:v>79.599999999999994</c:v>
                </c:pt>
                <c:pt idx="11">
                  <c:v>81.900000000000006</c:v>
                </c:pt>
                <c:pt idx="12">
                  <c:v>79</c:v>
                </c:pt>
                <c:pt idx="13">
                  <c:v>74.7</c:v>
                </c:pt>
                <c:pt idx="14">
                  <c:v>73.400000000000006</c:v>
                </c:pt>
                <c:pt idx="15">
                  <c:v>69.900000000000006</c:v>
                </c:pt>
                <c:pt idx="16">
                  <c:v>70.3</c:v>
                </c:pt>
                <c:pt idx="17">
                  <c:v>70.599999999999994</c:v>
                </c:pt>
                <c:pt idx="18">
                  <c:v>70.2</c:v>
                </c:pt>
                <c:pt idx="19">
                  <c:v>71</c:v>
                </c:pt>
                <c:pt idx="20">
                  <c:v>74.900000000000006</c:v>
                </c:pt>
                <c:pt idx="21">
                  <c:v>77.5</c:v>
                </c:pt>
                <c:pt idx="22">
                  <c:v>82.5</c:v>
                </c:pt>
                <c:pt idx="23">
                  <c:v>85</c:v>
                </c:pt>
              </c:numCache>
            </c:numRef>
          </c:val>
        </c:ser>
        <c:marker val="1"/>
        <c:axId val="90060288"/>
        <c:axId val="90062208"/>
      </c:lineChart>
      <c:catAx>
        <c:axId val="90060288"/>
        <c:scaling>
          <c:orientation val="minMax"/>
        </c:scaling>
        <c:axPos val="b"/>
        <c:numFmt formatCode="General" sourceLinked="1"/>
        <c:majorTickMark val="cross"/>
        <c:minorTickMark val="in"/>
        <c:tickLblPos val="nextTo"/>
        <c:spPr>
          <a:ln w="12723">
            <a:solidFill>
              <a:srgbClr val="7C7C7C"/>
            </a:solidFill>
            <a:prstDash val="solid"/>
          </a:ln>
        </c:spPr>
        <c:txPr>
          <a:bodyPr rot="0" vert="horz"/>
          <a:lstStyle/>
          <a:p>
            <a:pPr>
              <a:defRPr lang="en-US" sz="1000" b="0">
                <a:solidFill>
                  <a:srgbClr val="7C7C7C"/>
                </a:solidFill>
                <a:latin typeface="Arial" pitchFamily="34" charset="0"/>
                <a:cs typeface="Arial" pitchFamily="34" charset="0"/>
              </a:defRPr>
            </a:pPr>
            <a:endParaRPr lang="en-US"/>
          </a:p>
        </c:txPr>
        <c:crossAx val="90062208"/>
        <c:crossesAt val="50"/>
        <c:auto val="1"/>
        <c:lblAlgn val="ctr"/>
        <c:lblOffset val="100"/>
        <c:tickLblSkip val="2"/>
        <c:tickMarkSkip val="1"/>
      </c:catAx>
      <c:valAx>
        <c:axId val="90062208"/>
        <c:scaling>
          <c:orientation val="minMax"/>
          <c:max val="100"/>
          <c:min val="60"/>
        </c:scaling>
        <c:axPos val="l"/>
        <c:numFmt formatCode="General" sourceLinked="1"/>
        <c:tickLblPos val="nextTo"/>
        <c:spPr>
          <a:ln w="12723">
            <a:solidFill>
              <a:srgbClr val="7C7C7C"/>
            </a:solidFill>
            <a:prstDash val="solid"/>
          </a:ln>
        </c:spPr>
        <c:txPr>
          <a:bodyPr rot="0" vert="horz"/>
          <a:lstStyle/>
          <a:p>
            <a:pPr>
              <a:defRPr lang="en-US" sz="1000" b="0">
                <a:solidFill>
                  <a:srgbClr val="7C7C7C"/>
                </a:solidFill>
                <a:latin typeface="Arial" pitchFamily="34" charset="0"/>
                <a:cs typeface="Arial" pitchFamily="34" charset="0"/>
              </a:defRPr>
            </a:pPr>
            <a:endParaRPr lang="en-US"/>
          </a:p>
        </c:txPr>
        <c:crossAx val="90060288"/>
        <c:crosses val="autoZero"/>
        <c:crossBetween val="between"/>
        <c:majorUnit val="10"/>
      </c:valAx>
      <c:spPr>
        <a:noFill/>
        <a:ln w="25446">
          <a:noFill/>
        </a:ln>
      </c:spPr>
    </c:plotArea>
    <c:legend>
      <c:legendPos val="r"/>
      <c:layout>
        <c:manualLayout>
          <c:xMode val="edge"/>
          <c:yMode val="edge"/>
          <c:x val="0.16620498614958448"/>
          <c:y val="1.8867924528301886E-2"/>
          <c:w val="0.78670360110803361"/>
          <c:h val="0.1037735849056636"/>
        </c:manualLayout>
      </c:layout>
      <c:spPr>
        <a:noFill/>
        <a:ln w="25446">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2" b="0" i="0" u="none" strike="noStrike" baseline="0">
          <a:solidFill>
            <a:srgbClr val="0081C6"/>
          </a:solidFill>
          <a:latin typeface="+mn-lt"/>
          <a:ea typeface="MS P????"/>
          <a:cs typeface="MS P????"/>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8365650969528"/>
          <c:y val="0.10849056603773589"/>
          <c:w val="0.85041551246539882"/>
          <c:h val="0.71698113207550374"/>
        </c:manualLayout>
      </c:layout>
      <c:lineChart>
        <c:grouping val="standard"/>
        <c:ser>
          <c:idx val="2"/>
          <c:order val="0"/>
          <c:tx>
            <c:strRef>
              <c:f>Sheet1!$A$2</c:f>
              <c:strCache>
                <c:ptCount val="1"/>
                <c:pt idx="0">
                  <c:v>Placebo</c:v>
                </c:pt>
              </c:strCache>
            </c:strRef>
          </c:tx>
          <c:spPr>
            <a:ln w="12723">
              <a:solidFill>
                <a:srgbClr val="808080"/>
              </a:solidFill>
              <a:prstDash val="solid"/>
            </a:ln>
          </c:spPr>
          <c:marker>
            <c:symbol val="circle"/>
            <c:size val="5"/>
            <c:spPr>
              <a:solidFill>
                <a:srgbClr val="808080"/>
              </a:solidFill>
              <a:ln>
                <a:solidFill>
                  <a:srgbClr val="808080"/>
                </a:solid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149.19999999999999</c:v>
                </c:pt>
                <c:pt idx="1">
                  <c:v>145.4</c:v>
                </c:pt>
                <c:pt idx="2">
                  <c:v>146.4</c:v>
                </c:pt>
                <c:pt idx="3">
                  <c:v>147.19999999999999</c:v>
                </c:pt>
                <c:pt idx="4">
                  <c:v>142.4</c:v>
                </c:pt>
                <c:pt idx="5">
                  <c:v>140.69999999999999</c:v>
                </c:pt>
                <c:pt idx="6">
                  <c:v>146.9</c:v>
                </c:pt>
                <c:pt idx="7">
                  <c:v>144</c:v>
                </c:pt>
                <c:pt idx="8">
                  <c:v>147.19999999999999</c:v>
                </c:pt>
                <c:pt idx="9">
                  <c:v>144</c:v>
                </c:pt>
                <c:pt idx="10">
                  <c:v>147</c:v>
                </c:pt>
                <c:pt idx="11">
                  <c:v>146.1</c:v>
                </c:pt>
                <c:pt idx="12">
                  <c:v>145</c:v>
                </c:pt>
                <c:pt idx="13">
                  <c:v>143.6</c:v>
                </c:pt>
                <c:pt idx="14">
                  <c:v>139.6</c:v>
                </c:pt>
                <c:pt idx="15">
                  <c:v>133.4</c:v>
                </c:pt>
                <c:pt idx="16">
                  <c:v>133.4</c:v>
                </c:pt>
                <c:pt idx="17">
                  <c:v>131</c:v>
                </c:pt>
                <c:pt idx="18">
                  <c:v>133.6</c:v>
                </c:pt>
                <c:pt idx="19">
                  <c:v>134.4</c:v>
                </c:pt>
                <c:pt idx="20">
                  <c:v>134.80000000000001</c:v>
                </c:pt>
                <c:pt idx="21">
                  <c:v>141.5</c:v>
                </c:pt>
                <c:pt idx="22">
                  <c:v>142.80000000000001</c:v>
                </c:pt>
                <c:pt idx="23">
                  <c:v>145.5</c:v>
                </c:pt>
              </c:numCache>
            </c:numRef>
          </c:val>
        </c:ser>
        <c:ser>
          <c:idx val="3"/>
          <c:order val="1"/>
          <c:tx>
            <c:strRef>
              <c:f>Sheet1!$A$3</c:f>
              <c:strCache>
                <c:ptCount val="1"/>
                <c:pt idx="0">
                  <c:v>A10</c:v>
                </c:pt>
              </c:strCache>
            </c:strRef>
          </c:tx>
          <c:spPr>
            <a:ln w="12723">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140.19999999999999</c:v>
                </c:pt>
                <c:pt idx="1">
                  <c:v>137.19999999999999</c:v>
                </c:pt>
                <c:pt idx="2">
                  <c:v>134.19999999999999</c:v>
                </c:pt>
                <c:pt idx="3">
                  <c:v>132</c:v>
                </c:pt>
                <c:pt idx="4">
                  <c:v>133.69999999999999</c:v>
                </c:pt>
                <c:pt idx="5">
                  <c:v>133.1</c:v>
                </c:pt>
                <c:pt idx="6">
                  <c:v>132</c:v>
                </c:pt>
                <c:pt idx="7">
                  <c:v>132.5</c:v>
                </c:pt>
                <c:pt idx="8">
                  <c:v>134.69999999999999</c:v>
                </c:pt>
                <c:pt idx="9">
                  <c:v>135</c:v>
                </c:pt>
                <c:pt idx="10">
                  <c:v>134.1</c:v>
                </c:pt>
                <c:pt idx="11">
                  <c:v>132.69999999999999</c:v>
                </c:pt>
                <c:pt idx="12">
                  <c:v>132.19999999999999</c:v>
                </c:pt>
                <c:pt idx="13">
                  <c:v>131.6</c:v>
                </c:pt>
                <c:pt idx="14">
                  <c:v>127.1</c:v>
                </c:pt>
                <c:pt idx="15">
                  <c:v>123.2</c:v>
                </c:pt>
                <c:pt idx="16">
                  <c:v>119.8</c:v>
                </c:pt>
                <c:pt idx="17">
                  <c:v>119.8</c:v>
                </c:pt>
                <c:pt idx="18">
                  <c:v>119.9</c:v>
                </c:pt>
                <c:pt idx="19">
                  <c:v>121.4</c:v>
                </c:pt>
                <c:pt idx="20">
                  <c:v>121.5</c:v>
                </c:pt>
                <c:pt idx="21">
                  <c:v>127</c:v>
                </c:pt>
                <c:pt idx="22">
                  <c:v>130.30000000000001</c:v>
                </c:pt>
                <c:pt idx="23">
                  <c:v>133.6</c:v>
                </c:pt>
              </c:numCache>
            </c:numRef>
          </c:val>
        </c:ser>
        <c:ser>
          <c:idx val="0"/>
          <c:order val="2"/>
          <c:tx>
            <c:strRef>
              <c:f>Sheet1!$A$4</c:f>
              <c:strCache>
                <c:ptCount val="1"/>
                <c:pt idx="0">
                  <c:v>T80</c:v>
                </c:pt>
              </c:strCache>
            </c:strRef>
          </c:tx>
          <c:spPr>
            <a:ln w="12723">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143.80000000000001</c:v>
                </c:pt>
                <c:pt idx="1">
                  <c:v>139.5</c:v>
                </c:pt>
                <c:pt idx="2">
                  <c:v>135.6</c:v>
                </c:pt>
                <c:pt idx="3">
                  <c:v>136.80000000000001</c:v>
                </c:pt>
                <c:pt idx="4">
                  <c:v>136.30000000000001</c:v>
                </c:pt>
                <c:pt idx="5">
                  <c:v>134.69999999999999</c:v>
                </c:pt>
                <c:pt idx="6">
                  <c:v>136.1</c:v>
                </c:pt>
                <c:pt idx="7">
                  <c:v>137.5</c:v>
                </c:pt>
                <c:pt idx="8">
                  <c:v>137.6</c:v>
                </c:pt>
                <c:pt idx="9">
                  <c:v>137.69999999999999</c:v>
                </c:pt>
                <c:pt idx="10">
                  <c:v>138.19999999999999</c:v>
                </c:pt>
                <c:pt idx="11">
                  <c:v>137.6</c:v>
                </c:pt>
                <c:pt idx="12">
                  <c:v>134.1</c:v>
                </c:pt>
                <c:pt idx="13">
                  <c:v>133.5</c:v>
                </c:pt>
                <c:pt idx="14">
                  <c:v>127.5</c:v>
                </c:pt>
                <c:pt idx="15">
                  <c:v>122.1</c:v>
                </c:pt>
                <c:pt idx="16">
                  <c:v>120</c:v>
                </c:pt>
                <c:pt idx="17">
                  <c:v>119.5</c:v>
                </c:pt>
                <c:pt idx="18">
                  <c:v>120.4</c:v>
                </c:pt>
                <c:pt idx="19">
                  <c:v>123.2</c:v>
                </c:pt>
                <c:pt idx="20">
                  <c:v>122.4</c:v>
                </c:pt>
                <c:pt idx="21">
                  <c:v>130.69999999999999</c:v>
                </c:pt>
                <c:pt idx="22">
                  <c:v>136.30000000000001</c:v>
                </c:pt>
                <c:pt idx="23">
                  <c:v>138.9</c:v>
                </c:pt>
              </c:numCache>
            </c:numRef>
          </c:val>
        </c:ser>
        <c:ser>
          <c:idx val="1"/>
          <c:order val="3"/>
          <c:tx>
            <c:strRef>
              <c:f>Sheet1!$A$5</c:f>
              <c:strCache>
                <c:ptCount val="1"/>
                <c:pt idx="0">
                  <c:v>T80/A10</c:v>
                </c:pt>
              </c:strCache>
            </c:strRef>
          </c:tx>
          <c:spPr>
            <a:ln w="12723">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130.6</c:v>
                </c:pt>
                <c:pt idx="1">
                  <c:v>126.6</c:v>
                </c:pt>
                <c:pt idx="2">
                  <c:v>122.9</c:v>
                </c:pt>
                <c:pt idx="3">
                  <c:v>122.3</c:v>
                </c:pt>
                <c:pt idx="4">
                  <c:v>123.6</c:v>
                </c:pt>
                <c:pt idx="5">
                  <c:v>121.2</c:v>
                </c:pt>
                <c:pt idx="6">
                  <c:v>121.6</c:v>
                </c:pt>
                <c:pt idx="7">
                  <c:v>121.8</c:v>
                </c:pt>
                <c:pt idx="8">
                  <c:v>123.3</c:v>
                </c:pt>
                <c:pt idx="9">
                  <c:v>123.1</c:v>
                </c:pt>
                <c:pt idx="10">
                  <c:v>123.3</c:v>
                </c:pt>
                <c:pt idx="11">
                  <c:v>123.4</c:v>
                </c:pt>
                <c:pt idx="12">
                  <c:v>122.1</c:v>
                </c:pt>
                <c:pt idx="13">
                  <c:v>120.2</c:v>
                </c:pt>
                <c:pt idx="14">
                  <c:v>116.9</c:v>
                </c:pt>
                <c:pt idx="15">
                  <c:v>112.4</c:v>
                </c:pt>
                <c:pt idx="16">
                  <c:v>112.1</c:v>
                </c:pt>
                <c:pt idx="17">
                  <c:v>112</c:v>
                </c:pt>
                <c:pt idx="18">
                  <c:v>110.5</c:v>
                </c:pt>
                <c:pt idx="19">
                  <c:v>110.1</c:v>
                </c:pt>
                <c:pt idx="20">
                  <c:v>112.1</c:v>
                </c:pt>
                <c:pt idx="21">
                  <c:v>115.7</c:v>
                </c:pt>
                <c:pt idx="22">
                  <c:v>122</c:v>
                </c:pt>
                <c:pt idx="23">
                  <c:v>126.5</c:v>
                </c:pt>
              </c:numCache>
            </c:numRef>
          </c:val>
        </c:ser>
        <c:marker val="1"/>
        <c:axId val="90026752"/>
        <c:axId val="90028672"/>
      </c:lineChart>
      <c:catAx>
        <c:axId val="90026752"/>
        <c:scaling>
          <c:orientation val="minMax"/>
        </c:scaling>
        <c:axPos val="b"/>
        <c:numFmt formatCode="General" sourceLinked="1"/>
        <c:majorTickMark val="cross"/>
        <c:minorTickMark val="in"/>
        <c:tickLblPos val="nextTo"/>
        <c:spPr>
          <a:ln w="12723">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90028672"/>
        <c:crossesAt val="100"/>
        <c:auto val="1"/>
        <c:lblAlgn val="ctr"/>
        <c:lblOffset val="100"/>
        <c:tickLblSkip val="2"/>
        <c:tickMarkSkip val="1"/>
      </c:catAx>
      <c:valAx>
        <c:axId val="90028672"/>
        <c:scaling>
          <c:orientation val="minMax"/>
          <c:max val="150"/>
          <c:min val="110"/>
        </c:scaling>
        <c:axPos val="l"/>
        <c:numFmt formatCode="General" sourceLinked="1"/>
        <c:tickLblPos val="nextTo"/>
        <c:spPr>
          <a:ln w="12723">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90026752"/>
        <c:crosses val="autoZero"/>
        <c:crossBetween val="between"/>
        <c:majorUnit val="10"/>
      </c:valAx>
      <c:spPr>
        <a:noFill/>
        <a:ln w="25446">
          <a:noFill/>
        </a:ln>
      </c:spPr>
    </c:plotArea>
    <c:legend>
      <c:legendPos val="r"/>
      <c:layout>
        <c:manualLayout>
          <c:xMode val="edge"/>
          <c:yMode val="edge"/>
          <c:x val="0.16620498614958448"/>
          <c:y val="1.8867924528301886E-2"/>
          <c:w val="0.78670360110803361"/>
          <c:h val="0.1037735849056636"/>
        </c:manualLayout>
      </c:layout>
      <c:spPr>
        <a:noFill/>
        <a:ln w="25446">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2" b="0" i="0" u="none" strike="noStrike" baseline="0">
          <a:solidFill>
            <a:srgbClr val="0081C6"/>
          </a:solidFill>
          <a:latin typeface="+mn-lt"/>
          <a:ea typeface="MS P????"/>
          <a:cs typeface="MS P????"/>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8365650969528"/>
          <c:y val="0.10849056603773589"/>
          <c:w val="0.85041551246539882"/>
          <c:h val="0.71698113207550374"/>
        </c:manualLayout>
      </c:layout>
      <c:lineChart>
        <c:grouping val="standard"/>
        <c:ser>
          <c:idx val="2"/>
          <c:order val="0"/>
          <c:tx>
            <c:strRef>
              <c:f>Sheet1!$A$2</c:f>
              <c:strCache>
                <c:ptCount val="1"/>
                <c:pt idx="0">
                  <c:v>Placebo</c:v>
                </c:pt>
              </c:strCache>
            </c:strRef>
          </c:tx>
          <c:spPr>
            <a:ln w="12723">
              <a:solidFill>
                <a:srgbClr val="808080"/>
              </a:solidFill>
              <a:prstDash val="solid"/>
            </a:ln>
          </c:spPr>
          <c:marker>
            <c:symbol val="circle"/>
            <c:size val="4"/>
            <c:spPr>
              <a:solidFill>
                <a:srgbClr val="808080"/>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Sheet1!$B$2:$Y$2</c:f>
              <c:numCache>
                <c:formatCode>General</c:formatCode>
                <c:ptCount val="24"/>
                <c:pt idx="0">
                  <c:v>94.9</c:v>
                </c:pt>
                <c:pt idx="1">
                  <c:v>93.2</c:v>
                </c:pt>
                <c:pt idx="2">
                  <c:v>90.9</c:v>
                </c:pt>
                <c:pt idx="3">
                  <c:v>92.7</c:v>
                </c:pt>
                <c:pt idx="4">
                  <c:v>91.9</c:v>
                </c:pt>
                <c:pt idx="5">
                  <c:v>88.1</c:v>
                </c:pt>
                <c:pt idx="6">
                  <c:v>92</c:v>
                </c:pt>
                <c:pt idx="7">
                  <c:v>89.3</c:v>
                </c:pt>
                <c:pt idx="8">
                  <c:v>91.1</c:v>
                </c:pt>
                <c:pt idx="9">
                  <c:v>91</c:v>
                </c:pt>
                <c:pt idx="10">
                  <c:v>89.7</c:v>
                </c:pt>
                <c:pt idx="11">
                  <c:v>89.7</c:v>
                </c:pt>
                <c:pt idx="12">
                  <c:v>88.9</c:v>
                </c:pt>
                <c:pt idx="13">
                  <c:v>86.8</c:v>
                </c:pt>
                <c:pt idx="14">
                  <c:v>82.3</c:v>
                </c:pt>
                <c:pt idx="15">
                  <c:v>80.3</c:v>
                </c:pt>
                <c:pt idx="16">
                  <c:v>77.900000000000006</c:v>
                </c:pt>
                <c:pt idx="17">
                  <c:v>78.2</c:v>
                </c:pt>
                <c:pt idx="18">
                  <c:v>79.099999999999994</c:v>
                </c:pt>
                <c:pt idx="19">
                  <c:v>78.8</c:v>
                </c:pt>
                <c:pt idx="20">
                  <c:v>83.3</c:v>
                </c:pt>
                <c:pt idx="21">
                  <c:v>88.9</c:v>
                </c:pt>
                <c:pt idx="22">
                  <c:v>87.6</c:v>
                </c:pt>
                <c:pt idx="23">
                  <c:v>91.9</c:v>
                </c:pt>
              </c:numCache>
            </c:numRef>
          </c:val>
        </c:ser>
        <c:ser>
          <c:idx val="3"/>
          <c:order val="1"/>
          <c:tx>
            <c:strRef>
              <c:f>Sheet1!$A$3</c:f>
              <c:strCache>
                <c:ptCount val="1"/>
                <c:pt idx="0">
                  <c:v>A10</c:v>
                </c:pt>
              </c:strCache>
            </c:strRef>
          </c:tx>
          <c:spPr>
            <a:ln w="12723">
              <a:solidFill>
                <a:srgbClr val="0081C6"/>
              </a:solidFill>
              <a:prstDash val="solid"/>
            </a:ln>
          </c:spPr>
          <c:marker>
            <c:symbol val="triangle"/>
            <c:size val="5"/>
            <c:spPr>
              <a:solidFill>
                <a:srgbClr val="0081C6"/>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Sheet1!$B$3:$Y$3</c:f>
              <c:numCache>
                <c:formatCode>General</c:formatCode>
                <c:ptCount val="24"/>
                <c:pt idx="0">
                  <c:v>89.5</c:v>
                </c:pt>
                <c:pt idx="1">
                  <c:v>86.3</c:v>
                </c:pt>
                <c:pt idx="2">
                  <c:v>83.4</c:v>
                </c:pt>
                <c:pt idx="3">
                  <c:v>83</c:v>
                </c:pt>
                <c:pt idx="4">
                  <c:v>83.3</c:v>
                </c:pt>
                <c:pt idx="5">
                  <c:v>83.1</c:v>
                </c:pt>
                <c:pt idx="6">
                  <c:v>81.8</c:v>
                </c:pt>
                <c:pt idx="7">
                  <c:v>80.7</c:v>
                </c:pt>
                <c:pt idx="8">
                  <c:v>82.7</c:v>
                </c:pt>
                <c:pt idx="9">
                  <c:v>83.1</c:v>
                </c:pt>
                <c:pt idx="10">
                  <c:v>82.2</c:v>
                </c:pt>
                <c:pt idx="11">
                  <c:v>81</c:v>
                </c:pt>
                <c:pt idx="12">
                  <c:v>80.5</c:v>
                </c:pt>
                <c:pt idx="13">
                  <c:v>78.7</c:v>
                </c:pt>
                <c:pt idx="14">
                  <c:v>74.400000000000006</c:v>
                </c:pt>
                <c:pt idx="15">
                  <c:v>71.599999999999994</c:v>
                </c:pt>
                <c:pt idx="16">
                  <c:v>70.099999999999994</c:v>
                </c:pt>
                <c:pt idx="17">
                  <c:v>70.2</c:v>
                </c:pt>
                <c:pt idx="18">
                  <c:v>70.8</c:v>
                </c:pt>
                <c:pt idx="19">
                  <c:v>72.5</c:v>
                </c:pt>
                <c:pt idx="20">
                  <c:v>73.3</c:v>
                </c:pt>
                <c:pt idx="21">
                  <c:v>78.099999999999994</c:v>
                </c:pt>
                <c:pt idx="22">
                  <c:v>80.599999999999994</c:v>
                </c:pt>
                <c:pt idx="23">
                  <c:v>83.1</c:v>
                </c:pt>
              </c:numCache>
            </c:numRef>
          </c:val>
        </c:ser>
        <c:ser>
          <c:idx val="0"/>
          <c:order val="2"/>
          <c:tx>
            <c:strRef>
              <c:f>Sheet1!$A$4</c:f>
              <c:strCache>
                <c:ptCount val="1"/>
                <c:pt idx="0">
                  <c:v>T80</c:v>
                </c:pt>
              </c:strCache>
            </c:strRef>
          </c:tx>
          <c:spPr>
            <a:ln w="12723">
              <a:solidFill>
                <a:srgbClr val="00B25A"/>
              </a:solidFill>
              <a:prstDash val="solid"/>
            </a:ln>
          </c:spPr>
          <c:marker>
            <c:symbol val="square"/>
            <c:size val="4"/>
            <c:spPr>
              <a:solidFill>
                <a:srgbClr val="00B25A"/>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Sheet1!$B$4:$Y$4</c:f>
              <c:numCache>
                <c:formatCode>General</c:formatCode>
                <c:ptCount val="24"/>
                <c:pt idx="0">
                  <c:v>89.9</c:v>
                </c:pt>
                <c:pt idx="1">
                  <c:v>86.4</c:v>
                </c:pt>
                <c:pt idx="2">
                  <c:v>84.3</c:v>
                </c:pt>
                <c:pt idx="3">
                  <c:v>83.5</c:v>
                </c:pt>
                <c:pt idx="4">
                  <c:v>83.8</c:v>
                </c:pt>
                <c:pt idx="5">
                  <c:v>83.1</c:v>
                </c:pt>
                <c:pt idx="6">
                  <c:v>82.8</c:v>
                </c:pt>
                <c:pt idx="7">
                  <c:v>83.8</c:v>
                </c:pt>
                <c:pt idx="8">
                  <c:v>83.2</c:v>
                </c:pt>
                <c:pt idx="9">
                  <c:v>84.2</c:v>
                </c:pt>
                <c:pt idx="10">
                  <c:v>83.8</c:v>
                </c:pt>
                <c:pt idx="11">
                  <c:v>82.4</c:v>
                </c:pt>
                <c:pt idx="12">
                  <c:v>80</c:v>
                </c:pt>
                <c:pt idx="13">
                  <c:v>79.3</c:v>
                </c:pt>
                <c:pt idx="14">
                  <c:v>74.8</c:v>
                </c:pt>
                <c:pt idx="15">
                  <c:v>71</c:v>
                </c:pt>
                <c:pt idx="16">
                  <c:v>68.599999999999994</c:v>
                </c:pt>
                <c:pt idx="17">
                  <c:v>70</c:v>
                </c:pt>
                <c:pt idx="18">
                  <c:v>69.7</c:v>
                </c:pt>
                <c:pt idx="19">
                  <c:v>73</c:v>
                </c:pt>
                <c:pt idx="20">
                  <c:v>73.900000000000006</c:v>
                </c:pt>
                <c:pt idx="21">
                  <c:v>78.5</c:v>
                </c:pt>
                <c:pt idx="22">
                  <c:v>82.7</c:v>
                </c:pt>
                <c:pt idx="23">
                  <c:v>86.8</c:v>
                </c:pt>
              </c:numCache>
            </c:numRef>
          </c:val>
        </c:ser>
        <c:ser>
          <c:idx val="1"/>
          <c:order val="3"/>
          <c:tx>
            <c:strRef>
              <c:f>Sheet1!$A$5</c:f>
              <c:strCache>
                <c:ptCount val="1"/>
                <c:pt idx="0">
                  <c:v>T80/A10</c:v>
                </c:pt>
              </c:strCache>
            </c:strRef>
          </c:tx>
          <c:spPr>
            <a:ln w="12723">
              <a:solidFill>
                <a:srgbClr val="FF9933"/>
              </a:solidFill>
              <a:prstDash val="solid"/>
            </a:ln>
          </c:spPr>
          <c:marker>
            <c:symbol val="diamond"/>
            <c:size val="5"/>
            <c:spPr>
              <a:solidFill>
                <a:srgbClr val="FF9933"/>
              </a:solidFill>
              <a:ln>
                <a:noFill/>
                <a:prstDash val="solid"/>
              </a:ln>
            </c:spPr>
          </c:marker>
          <c:cat>
            <c:numRef>
              <c:f>Sheet1!$B$1:$Y$1</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Sheet1!$B$5:$Y$5</c:f>
              <c:numCache>
                <c:formatCode>General</c:formatCode>
                <c:ptCount val="24"/>
                <c:pt idx="0">
                  <c:v>81.2</c:v>
                </c:pt>
                <c:pt idx="1">
                  <c:v>77.599999999999994</c:v>
                </c:pt>
                <c:pt idx="2">
                  <c:v>74.900000000000006</c:v>
                </c:pt>
                <c:pt idx="3">
                  <c:v>74.400000000000006</c:v>
                </c:pt>
                <c:pt idx="4">
                  <c:v>74.599999999999994</c:v>
                </c:pt>
                <c:pt idx="5">
                  <c:v>74</c:v>
                </c:pt>
                <c:pt idx="6">
                  <c:v>73.099999999999994</c:v>
                </c:pt>
                <c:pt idx="7">
                  <c:v>71.900000000000006</c:v>
                </c:pt>
                <c:pt idx="8">
                  <c:v>73.599999999999994</c:v>
                </c:pt>
                <c:pt idx="9">
                  <c:v>73.2</c:v>
                </c:pt>
                <c:pt idx="10">
                  <c:v>74.2</c:v>
                </c:pt>
                <c:pt idx="11">
                  <c:v>74</c:v>
                </c:pt>
                <c:pt idx="12">
                  <c:v>72.3</c:v>
                </c:pt>
                <c:pt idx="13">
                  <c:v>70.400000000000006</c:v>
                </c:pt>
                <c:pt idx="14">
                  <c:v>67.5</c:v>
                </c:pt>
                <c:pt idx="15">
                  <c:v>64.400000000000006</c:v>
                </c:pt>
                <c:pt idx="16">
                  <c:v>64.400000000000006</c:v>
                </c:pt>
                <c:pt idx="17">
                  <c:v>64.5</c:v>
                </c:pt>
                <c:pt idx="18">
                  <c:v>63.3</c:v>
                </c:pt>
                <c:pt idx="19">
                  <c:v>63.1</c:v>
                </c:pt>
                <c:pt idx="20">
                  <c:v>65.3</c:v>
                </c:pt>
                <c:pt idx="21">
                  <c:v>67.7</c:v>
                </c:pt>
                <c:pt idx="22">
                  <c:v>73.2</c:v>
                </c:pt>
                <c:pt idx="23">
                  <c:v>77.599999999999994</c:v>
                </c:pt>
              </c:numCache>
            </c:numRef>
          </c:val>
        </c:ser>
        <c:marker val="1"/>
        <c:axId val="91578368"/>
        <c:axId val="91580288"/>
      </c:lineChart>
      <c:catAx>
        <c:axId val="91578368"/>
        <c:scaling>
          <c:orientation val="minMax"/>
        </c:scaling>
        <c:axPos val="b"/>
        <c:numFmt formatCode="General" sourceLinked="1"/>
        <c:majorTickMark val="cross"/>
        <c:minorTickMark val="in"/>
        <c:tickLblPos val="nextTo"/>
        <c:spPr>
          <a:ln w="12723">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91580288"/>
        <c:crossesAt val="50"/>
        <c:auto val="1"/>
        <c:lblAlgn val="ctr"/>
        <c:lblOffset val="100"/>
        <c:tickLblSkip val="2"/>
        <c:tickMarkSkip val="1"/>
      </c:catAx>
      <c:valAx>
        <c:axId val="91580288"/>
        <c:scaling>
          <c:orientation val="minMax"/>
          <c:max val="100"/>
          <c:min val="60"/>
        </c:scaling>
        <c:axPos val="l"/>
        <c:numFmt formatCode="General" sourceLinked="1"/>
        <c:tickLblPos val="nextTo"/>
        <c:spPr>
          <a:ln w="12723">
            <a:solidFill>
              <a:srgbClr val="7C7C7C"/>
            </a:solidFill>
            <a:prstDash val="solid"/>
          </a:ln>
        </c:spPr>
        <c:txPr>
          <a:bodyPr rot="0" vert="horz"/>
          <a:lstStyle/>
          <a:p>
            <a:pPr>
              <a:defRPr lang="en-US" b="0">
                <a:solidFill>
                  <a:srgbClr val="7C7C7C"/>
                </a:solidFill>
                <a:latin typeface="Arial" pitchFamily="34" charset="0"/>
                <a:cs typeface="Arial" pitchFamily="34" charset="0"/>
              </a:defRPr>
            </a:pPr>
            <a:endParaRPr lang="en-US"/>
          </a:p>
        </c:txPr>
        <c:crossAx val="91578368"/>
        <c:crosses val="autoZero"/>
        <c:crossBetween val="between"/>
        <c:majorUnit val="10"/>
      </c:valAx>
      <c:spPr>
        <a:noFill/>
        <a:ln w="25446">
          <a:noFill/>
        </a:ln>
      </c:spPr>
    </c:plotArea>
    <c:legend>
      <c:legendPos val="r"/>
      <c:layout>
        <c:manualLayout>
          <c:xMode val="edge"/>
          <c:yMode val="edge"/>
          <c:x val="0.16620498614958448"/>
          <c:y val="1.8867924528301886E-2"/>
          <c:w val="0.78670360110803361"/>
          <c:h val="0.1037735849056636"/>
        </c:manualLayout>
      </c:layout>
      <c:spPr>
        <a:noFill/>
        <a:ln w="25446">
          <a:noFill/>
        </a:ln>
      </c:spPr>
      <c:txPr>
        <a:bodyPr/>
        <a:lstStyle/>
        <a:p>
          <a:pPr>
            <a:defRPr lang="en-US">
              <a:solidFill>
                <a:srgbClr val="7C7C7C"/>
              </a:solidFill>
              <a:latin typeface="Arial" pitchFamily="34" charset="0"/>
              <a:cs typeface="Arial" pitchFamily="34" charset="0"/>
            </a:defRPr>
          </a:pPr>
          <a:endParaRPr lang="en-US"/>
        </a:p>
      </c:txPr>
    </c:legend>
    <c:plotVisOnly val="1"/>
    <c:dispBlanksAs val="gap"/>
  </c:chart>
  <c:spPr>
    <a:solidFill>
      <a:srgbClr val="FFFFFF"/>
    </a:solidFill>
    <a:ln w="25400">
      <a:solidFill>
        <a:srgbClr val="00B25A"/>
      </a:solidFill>
    </a:ln>
  </c:spPr>
  <c:txPr>
    <a:bodyPr/>
    <a:lstStyle/>
    <a:p>
      <a:pPr>
        <a:defRPr sz="1002" b="0" i="0" u="none" strike="noStrike" baseline="0">
          <a:solidFill>
            <a:srgbClr val="0081C6"/>
          </a:solidFill>
          <a:latin typeface="+mn-lt"/>
          <a:ea typeface="MS P????"/>
          <a:cs typeface="MS P????"/>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2730627306273379E-2"/>
          <c:y val="6.2350119904076906E-2"/>
          <c:w val="0.92619926199261959"/>
          <c:h val="0.88009592326139163"/>
        </c:manualLayout>
      </c:layout>
      <c:barChart>
        <c:barDir val="col"/>
        <c:grouping val="clustered"/>
        <c:ser>
          <c:idx val="0"/>
          <c:order val="0"/>
          <c:tx>
            <c:strRef>
              <c:f>Sheet1!$A$2</c:f>
              <c:strCache>
                <c:ptCount val="1"/>
                <c:pt idx="0">
                  <c:v>East</c:v>
                </c:pt>
              </c:strCache>
            </c:strRef>
          </c:tx>
          <c:spPr>
            <a:solidFill>
              <a:srgbClr val="00CCFF"/>
            </a:solidFill>
            <a:ln w="25390">
              <a:solidFill>
                <a:srgbClr val="FFFFFF"/>
              </a:solidFill>
              <a:prstDash val="solid"/>
            </a:ln>
          </c:spPr>
          <c:dPt>
            <c:idx val="0"/>
            <c:spPr>
              <a:solidFill>
                <a:srgbClr val="C0C0C0"/>
              </a:solidFill>
              <a:ln w="12695">
                <a:solidFill>
                  <a:srgbClr val="FFFFFF"/>
                </a:solidFill>
                <a:prstDash val="solid"/>
              </a:ln>
            </c:spPr>
          </c:dPt>
          <c:dPt>
            <c:idx val="1"/>
            <c:spPr>
              <a:solidFill>
                <a:srgbClr val="00B25A"/>
              </a:solidFill>
              <a:ln w="12695">
                <a:solidFill>
                  <a:srgbClr val="FFFFFF"/>
                </a:solidFill>
                <a:prstDash val="solid"/>
              </a:ln>
            </c:spPr>
          </c:dPt>
          <c:dPt>
            <c:idx val="2"/>
            <c:spPr>
              <a:solidFill>
                <a:srgbClr val="C0C0C0"/>
              </a:solidFill>
              <a:ln w="12695">
                <a:solidFill>
                  <a:srgbClr val="FFFFFF"/>
                </a:solidFill>
                <a:prstDash val="solid"/>
              </a:ln>
            </c:spPr>
          </c:dPt>
          <c:dPt>
            <c:idx val="3"/>
            <c:spPr>
              <a:solidFill>
                <a:srgbClr val="00B25A"/>
              </a:solidFill>
              <a:ln w="12695">
                <a:solidFill>
                  <a:srgbClr val="FFFFFF"/>
                </a:solidFill>
                <a:prstDash val="solid"/>
              </a:ln>
            </c:spPr>
          </c:dPt>
          <c:dLbls>
            <c:numFmt formatCode="0.0" sourceLinked="0"/>
            <c:spPr>
              <a:noFill/>
              <a:ln w="25390">
                <a:noFill/>
              </a:ln>
            </c:spPr>
            <c:txPr>
              <a:bodyPr/>
              <a:lstStyle/>
              <a:p>
                <a:pPr>
                  <a:defRPr lang="en-US" sz="975" b="1" i="0" u="none" strike="noStrike" baseline="0">
                    <a:solidFill>
                      <a:srgbClr val="FFFFFF"/>
                    </a:solidFill>
                    <a:latin typeface="BISansCond"/>
                    <a:ea typeface="BISansCond"/>
                    <a:cs typeface="BISansCond"/>
                  </a:defRPr>
                </a:pPr>
                <a:endParaRPr lang="en-US"/>
              </a:p>
            </c:txPr>
            <c:dLblPos val="inEnd"/>
            <c:showVal val="1"/>
          </c:dLbls>
          <c:cat>
            <c:numRef>
              <c:f>Sheet1!$B$1:$E$1</c:f>
              <c:numCache>
                <c:formatCode>General</c:formatCode>
                <c:ptCount val="4"/>
              </c:numCache>
            </c:numRef>
          </c:cat>
          <c:val>
            <c:numRef>
              <c:f>Sheet1!$B$2:$E$2</c:f>
              <c:numCache>
                <c:formatCode>General</c:formatCode>
                <c:ptCount val="4"/>
                <c:pt idx="0">
                  <c:v>-5.7</c:v>
                </c:pt>
                <c:pt idx="1">
                  <c:v>-9.4</c:v>
                </c:pt>
                <c:pt idx="2">
                  <c:v>-6.2</c:v>
                </c:pt>
                <c:pt idx="3">
                  <c:v>-13.6</c:v>
                </c:pt>
              </c:numCache>
            </c:numRef>
          </c:val>
        </c:ser>
        <c:ser>
          <c:idx val="1"/>
          <c:order val="1"/>
          <c:tx>
            <c:strRef>
              <c:f>Sheet1!$A$3</c:f>
              <c:strCache>
                <c:ptCount val="1"/>
              </c:strCache>
            </c:strRef>
          </c:tx>
          <c:spPr>
            <a:solidFill>
              <a:srgbClr val="00B25A"/>
            </a:solidFill>
            <a:ln w="12695">
              <a:solidFill>
                <a:srgbClr val="FFFFFF"/>
              </a:solidFill>
              <a:prstDash val="solid"/>
            </a:ln>
          </c:spPr>
          <c:dPt>
            <c:idx val="0"/>
            <c:spPr>
              <a:solidFill>
                <a:srgbClr val="969696"/>
              </a:solidFill>
              <a:ln w="12695">
                <a:solidFill>
                  <a:srgbClr val="FFFFFF"/>
                </a:solidFill>
                <a:prstDash val="solid"/>
              </a:ln>
            </c:spPr>
          </c:dPt>
          <c:dPt>
            <c:idx val="1"/>
            <c:spPr>
              <a:solidFill>
                <a:srgbClr val="0081C6"/>
              </a:solidFill>
              <a:ln w="12695">
                <a:solidFill>
                  <a:srgbClr val="FFFFFF"/>
                </a:solidFill>
                <a:prstDash val="solid"/>
              </a:ln>
            </c:spPr>
          </c:dPt>
          <c:dPt>
            <c:idx val="2"/>
            <c:spPr>
              <a:solidFill>
                <a:srgbClr val="969696"/>
              </a:solidFill>
              <a:ln w="12695">
                <a:solidFill>
                  <a:srgbClr val="FFFFFF"/>
                </a:solidFill>
                <a:prstDash val="solid"/>
              </a:ln>
            </c:spPr>
          </c:dPt>
          <c:dPt>
            <c:idx val="3"/>
            <c:spPr>
              <a:solidFill>
                <a:srgbClr val="0081C6"/>
              </a:solidFill>
              <a:ln w="12695">
                <a:solidFill>
                  <a:srgbClr val="FFFFFF"/>
                </a:solidFill>
                <a:prstDash val="solid"/>
              </a:ln>
            </c:spPr>
          </c:dPt>
          <c:dLbls>
            <c:numFmt formatCode="0.0" sourceLinked="0"/>
            <c:spPr>
              <a:noFill/>
              <a:ln w="25390">
                <a:noFill/>
              </a:ln>
            </c:spPr>
            <c:txPr>
              <a:bodyPr/>
              <a:lstStyle/>
              <a:p>
                <a:pPr>
                  <a:defRPr lang="en-US" sz="975" b="1" i="0" u="none" strike="noStrike" baseline="0">
                    <a:solidFill>
                      <a:srgbClr val="FFFFFF"/>
                    </a:solidFill>
                    <a:latin typeface="BISansCond"/>
                    <a:ea typeface="BISansCond"/>
                    <a:cs typeface="BISansCond"/>
                  </a:defRPr>
                </a:pPr>
                <a:endParaRPr lang="en-US"/>
              </a:p>
            </c:txPr>
            <c:dLblPos val="inEnd"/>
            <c:showVal val="1"/>
          </c:dLbls>
          <c:cat>
            <c:numRef>
              <c:f>Sheet1!$B$1:$E$1</c:f>
              <c:numCache>
                <c:formatCode>General</c:formatCode>
                <c:ptCount val="4"/>
              </c:numCache>
            </c:numRef>
          </c:cat>
          <c:val>
            <c:numRef>
              <c:f>Sheet1!$B$3:$E$3</c:f>
              <c:numCache>
                <c:formatCode>General</c:formatCode>
                <c:ptCount val="4"/>
                <c:pt idx="0">
                  <c:v>-8</c:v>
                </c:pt>
                <c:pt idx="1">
                  <c:v>-10.6</c:v>
                </c:pt>
                <c:pt idx="2">
                  <c:v>-11.1</c:v>
                </c:pt>
                <c:pt idx="3">
                  <c:v>-15</c:v>
                </c:pt>
              </c:numCache>
            </c:numRef>
          </c:val>
        </c:ser>
        <c:axId val="93357184"/>
        <c:axId val="93358720"/>
      </c:barChart>
      <c:catAx>
        <c:axId val="93357184"/>
        <c:scaling>
          <c:orientation val="minMax"/>
        </c:scaling>
        <c:axPos val="b"/>
        <c:numFmt formatCode="General" sourceLinked="1"/>
        <c:majorTickMark val="none"/>
        <c:tickLblPos val="nextTo"/>
        <c:spPr>
          <a:ln w="12695">
            <a:solidFill>
              <a:schemeClr val="tx1"/>
            </a:solidFill>
            <a:prstDash val="solid"/>
          </a:ln>
        </c:spPr>
        <c:txPr>
          <a:bodyPr rot="0" vert="horz"/>
          <a:lstStyle/>
          <a:p>
            <a:pPr>
              <a:defRPr lang="en-US" sz="1249" b="1" i="0" u="none" strike="noStrike" baseline="0">
                <a:solidFill>
                  <a:schemeClr val="tx1"/>
                </a:solidFill>
                <a:latin typeface="Arial"/>
                <a:ea typeface="Arial"/>
                <a:cs typeface="Arial"/>
              </a:defRPr>
            </a:pPr>
            <a:endParaRPr lang="en-US"/>
          </a:p>
        </c:txPr>
        <c:crossAx val="93358720"/>
        <c:crosses val="autoZero"/>
        <c:auto val="1"/>
        <c:lblAlgn val="ctr"/>
        <c:lblOffset val="100"/>
        <c:tickLblSkip val="1"/>
        <c:tickMarkSkip val="1"/>
      </c:catAx>
      <c:valAx>
        <c:axId val="93358720"/>
        <c:scaling>
          <c:orientation val="minMax"/>
        </c:scaling>
        <c:axPos val="l"/>
        <c:numFmt formatCode="General" sourceLinked="1"/>
        <c:tickLblPos val="nextTo"/>
        <c:spPr>
          <a:ln w="3174">
            <a:solidFill>
              <a:schemeClr val="tx1"/>
            </a:solidFill>
            <a:prstDash val="solid"/>
          </a:ln>
        </c:spPr>
        <c:txPr>
          <a:bodyPr rot="0" vert="horz"/>
          <a:lstStyle/>
          <a:p>
            <a:pPr>
              <a:defRPr lang="en-US" sz="1249" b="0" i="0" u="none" strike="noStrike" baseline="0">
                <a:solidFill>
                  <a:schemeClr val="tx1"/>
                </a:solidFill>
                <a:latin typeface="Arial"/>
                <a:ea typeface="Arial"/>
                <a:cs typeface="Arial"/>
              </a:defRPr>
            </a:pPr>
            <a:endParaRPr lang="en-US"/>
          </a:p>
        </c:txPr>
        <c:crossAx val="93357184"/>
        <c:crosses val="autoZero"/>
        <c:crossBetween val="between"/>
        <c:majorUnit val="2"/>
      </c:valAx>
      <c:spPr>
        <a:noFill/>
        <a:ln w="25400">
          <a:noFill/>
        </a:ln>
      </c:spPr>
    </c:plotArea>
    <c:plotVisOnly val="1"/>
    <c:dispBlanksAs val="gap"/>
  </c:chart>
  <c:spPr>
    <a:noFill/>
    <a:ln>
      <a:noFill/>
    </a:ln>
  </c:spPr>
  <c:txPr>
    <a:bodyPr/>
    <a:lstStyle/>
    <a:p>
      <a:pPr>
        <a:defRPr sz="1249" b="1" i="0" u="none" strike="noStrike" baseline="0">
          <a:solidFill>
            <a:schemeClr val="tx1"/>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drawings/drawing1.xml><?xml version="1.0" encoding="utf-8"?>
<c:userShapes xmlns:c="http://schemas.openxmlformats.org/drawingml/2006/chart">
  <cdr:relSizeAnchor xmlns:cdr="http://schemas.openxmlformats.org/drawingml/2006/chartDrawing">
    <cdr:from>
      <cdr:x>0.25032</cdr:x>
      <cdr:y>0.87918</cdr:y>
    </cdr:from>
    <cdr:to>
      <cdr:x>0.33358</cdr:x>
      <cdr:y>0.94091</cdr:y>
    </cdr:to>
    <cdr:sp macro="" textlink="">
      <cdr:nvSpPr>
        <cdr:cNvPr id="2" name="TextBox 1"/>
        <cdr:cNvSpPr txBox="1"/>
      </cdr:nvSpPr>
      <cdr:spPr>
        <a:xfrm xmlns:a="http://schemas.openxmlformats.org/drawingml/2006/main">
          <a:off x="1936079" y="3485054"/>
          <a:ext cx="643944" cy="24469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s-MX" sz="1600" b="1" dirty="0" smtClean="0"/>
            <a:t>PAD</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GB"/>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GB"/>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GB"/>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376C37EA-1E3F-485B-A8E2-9EBCE6A46C85}"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6"/>
          <p:cNvSpPr>
            <a:spLocks noGrp="1" noRot="1" noChangeAspect="1" noTextEdit="1"/>
          </p:cNvSpPr>
          <p:nvPr>
            <p:ph type="sldImg"/>
          </p:nvPr>
        </p:nvSpPr>
        <p:spPr bwMode="auto">
          <a:noFill/>
          <a:ln>
            <a:solidFill>
              <a:srgbClr val="000000"/>
            </a:solidFill>
            <a:miter lim="800000"/>
            <a:headEnd/>
            <a:tailEnd/>
          </a:ln>
        </p:spPr>
      </p:sp>
      <p:sp>
        <p:nvSpPr>
          <p:cNvPr id="267267" name="Rectangle 7"/>
          <p:cNvSpPr>
            <a:spLocks noGrp="1"/>
          </p:cNvSpPr>
          <p:nvPr>
            <p:ph type="body" idx="1"/>
          </p:nvPr>
        </p:nvSpPr>
        <p:spPr bwMode="auto"/>
        <p:txBody>
          <a:bodyPr/>
          <a:lstStyle/>
          <a:p>
            <a:pPr>
              <a:defRPr/>
            </a:pPr>
            <a:endParaRPr lang="en-GB" dirty="0" smtClean="0">
              <a:latin typeface="+mn-lt"/>
            </a:endParaRPr>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buSzPct val="100000"/>
            </a:pPr>
            <a:fld id="{9FCF77DA-34FE-48B4-B9BC-076314B01E0A}" type="slidenum">
              <a:rPr lang="en-US" smtClean="0">
                <a:solidFill>
                  <a:srgbClr val="000000"/>
                </a:solidFill>
              </a:rPr>
              <a:pPr eaLnBrk="0" hangingPunct="0">
                <a:buSzPct val="100000"/>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214438" y="720725"/>
            <a:ext cx="4489450" cy="3367088"/>
          </a:xfrm>
          <a:ln/>
        </p:spPr>
      </p:sp>
      <p:sp>
        <p:nvSpPr>
          <p:cNvPr id="136195" name="Rectangle 3"/>
          <p:cNvSpPr>
            <a:spLocks noGrp="1" noChangeArrowheads="1"/>
          </p:cNvSpPr>
          <p:nvPr>
            <p:ph type="body" idx="1"/>
          </p:nvPr>
        </p:nvSpPr>
        <p:spPr>
          <a:xfrm>
            <a:off x="528638" y="4376738"/>
            <a:ext cx="5783262" cy="4576762"/>
          </a:xfrm>
          <a:noFill/>
          <a:ln/>
        </p:spPr>
        <p:txBody>
          <a:bodyPr lIns="93995" tIns="47000" rIns="93995" bIns="47000">
            <a:spAutoFit/>
          </a:bodyPr>
          <a:lstStyle/>
          <a:p>
            <a:pPr marL="228600" indent="-228600"/>
            <a:r>
              <a:rPr lang="es-ES" sz="1100" smtClean="0">
                <a:solidFill>
                  <a:srgbClr val="000000"/>
                </a:solidFill>
                <a:ea typeface="MS PGothic" pitchFamily="34" charset="-128"/>
              </a:rPr>
              <a:t>Esta diapositiva muestra los resultados de un análisis de cohortes retrospectivo de solicitudes de Medicaid de Carolina del Sur (de 1997 a 2002).</a:t>
            </a:r>
            <a:r>
              <a:rPr lang="es-ES" sz="1100" baseline="30000" smtClean="0">
                <a:solidFill>
                  <a:srgbClr val="000000"/>
                </a:solidFill>
                <a:ea typeface="MS PGothic" pitchFamily="34" charset="-128"/>
              </a:rPr>
              <a:t>1</a:t>
            </a:r>
          </a:p>
          <a:p>
            <a:pPr marL="228600" indent="-228600"/>
            <a:r>
              <a:rPr lang="es-ES" sz="1100" smtClean="0">
                <a:solidFill>
                  <a:srgbClr val="000000"/>
                </a:solidFill>
                <a:ea typeface="MS PGothic" pitchFamily="34" charset="-128"/>
              </a:rPr>
              <a:t>El análisis tuvo como objetivo comparar los niveles de cumplimiento con una combinación de dosis fija de amlodipino/benazepril y un tratamiento con los fármacos componentes (es decir, un BCC y un IECA administrados por separado). El estudio también evaluó el efecto de las tasas de cumplimiento/grupos de tratamiento en el uso de recursos sanitarios.</a:t>
            </a:r>
            <a:r>
              <a:rPr lang="es-ES" sz="1100" baseline="30000" smtClean="0">
                <a:solidFill>
                  <a:srgbClr val="000000"/>
                </a:solidFill>
                <a:ea typeface="MS PGothic" pitchFamily="34" charset="-128"/>
              </a:rPr>
              <a:t>1</a:t>
            </a:r>
          </a:p>
          <a:p>
            <a:pPr marL="228600" indent="-228600"/>
            <a:r>
              <a:rPr lang="es-ES" sz="1100" smtClean="0">
                <a:solidFill>
                  <a:srgbClr val="000000"/>
                </a:solidFill>
                <a:ea typeface="MS PGothic" pitchFamily="34" charset="-128"/>
              </a:rPr>
              <a:t>Se incluyeron 2.336 sujetos en el grupo de combinación en dosis fijas y 3.368 sujetos en el grupo de combinación libre. </a:t>
            </a:r>
            <a:r>
              <a:rPr lang="es-ES" sz="1100" smtClean="0">
                <a:solidFill>
                  <a:srgbClr val="000000"/>
                </a:solidFill>
                <a:ea typeface="MS PGothic" pitchFamily="34" charset="-128"/>
                <a:sym typeface="Symbol" pitchFamily="18" charset="2"/>
              </a:rPr>
              <a:t>Los pacientes tenían una edad media de 76,0 años, el 82,6% eran mujeres y el 70,9% eran afroamericanos. </a:t>
            </a:r>
            <a:r>
              <a:rPr lang="es-ES" sz="1100" smtClean="0">
                <a:solidFill>
                  <a:srgbClr val="000000"/>
                </a:solidFill>
                <a:ea typeface="MS PGothic" pitchFamily="34" charset="-128"/>
              </a:rPr>
              <a:t>La demografía de los grupos tratados con la combinación en un solo comprimido y con la combinación libre fueron comparables.</a:t>
            </a:r>
            <a:r>
              <a:rPr lang="es-ES" sz="1100" baseline="30000" smtClean="0">
                <a:solidFill>
                  <a:srgbClr val="000000"/>
                </a:solidFill>
                <a:ea typeface="MS PGothic" pitchFamily="34" charset="-128"/>
              </a:rPr>
              <a:t>1</a:t>
            </a:r>
          </a:p>
          <a:p>
            <a:pPr marL="228600" indent="-228600"/>
            <a:r>
              <a:rPr lang="es-ES" sz="1100" smtClean="0">
                <a:solidFill>
                  <a:srgbClr val="000000"/>
                </a:solidFill>
                <a:ea typeface="MS PGothic" pitchFamily="34" charset="-128"/>
              </a:rPr>
              <a:t>En el estudio se observó que el cumplimiento, medido en términos del MPR, fue significativamente mayor en el grupo tratado con la combinación en un solo comprimido, en comparación con la el grupo de la combinación libre (63,4% y 49,0%, respectivamente, p &lt;0,05).</a:t>
            </a:r>
            <a:r>
              <a:rPr lang="es-ES" sz="1100" baseline="30000" smtClean="0">
                <a:solidFill>
                  <a:srgbClr val="000000"/>
                </a:solidFill>
                <a:ea typeface="MS PGothic" pitchFamily="34" charset="-128"/>
              </a:rPr>
              <a:t>1</a:t>
            </a:r>
            <a:r>
              <a:rPr lang="es-ES" sz="1100" smtClean="0">
                <a:solidFill>
                  <a:srgbClr val="000000"/>
                </a:solidFill>
                <a:ea typeface="MS PGothic" pitchFamily="34" charset="-128"/>
              </a:rPr>
              <a:t> </a:t>
            </a:r>
          </a:p>
          <a:p>
            <a:pPr marL="228600" indent="-228600"/>
            <a:r>
              <a:rPr lang="es-ES" sz="1100" smtClean="0">
                <a:solidFill>
                  <a:srgbClr val="000000"/>
                </a:solidFill>
                <a:ea typeface="MS PGothic" pitchFamily="34" charset="-128"/>
              </a:rPr>
              <a:t>Como se muestra en esta diapositiva, los costes sanitarios totales y los costes ambulatorios, farmacológicos y de otro tipo, fueron más bajos entre los pacientes que recibieron un tratamiento combinado con un solo comprimido, en comparación con el tratamiento combinado libre (p &lt;0,0001). No se observaron diferencias significativas en los costes hospitalarios (p = 0,5022).</a:t>
            </a:r>
            <a:r>
              <a:rPr lang="es-ES" sz="1100" baseline="30000" smtClean="0">
                <a:solidFill>
                  <a:srgbClr val="000000"/>
                </a:solidFill>
                <a:ea typeface="MS PGothic" pitchFamily="34" charset="-128"/>
              </a:rPr>
              <a:t>1</a:t>
            </a:r>
          </a:p>
          <a:p>
            <a:pPr marL="228600" indent="-228600"/>
            <a:endParaRPr lang="es-ES" sz="1100" baseline="30000" smtClean="0">
              <a:solidFill>
                <a:srgbClr val="000000"/>
              </a:solidFill>
              <a:ea typeface="MS PGothic" pitchFamily="34" charset="-128"/>
            </a:endParaRPr>
          </a:p>
          <a:p>
            <a:pPr marL="228600" indent="-228600"/>
            <a:r>
              <a:rPr lang="es-ES" sz="1100" b="1" smtClean="0">
                <a:solidFill>
                  <a:srgbClr val="000000"/>
                </a:solidFill>
                <a:ea typeface="MS PGothic" pitchFamily="34" charset="-128"/>
                <a:sym typeface="Symbol" pitchFamily="18" charset="2"/>
              </a:rPr>
              <a:t>Bibliografía</a:t>
            </a:r>
          </a:p>
          <a:p>
            <a:pPr marL="228600" indent="-228600">
              <a:buFontTx/>
              <a:buAutoNum type="arabicPeriod"/>
            </a:pPr>
            <a:r>
              <a:rPr lang="es-ES" sz="1100" smtClean="0">
                <a:solidFill>
                  <a:srgbClr val="000000"/>
                </a:solidFill>
                <a:ea typeface="MS PGothic" pitchFamily="34" charset="-128"/>
              </a:rPr>
              <a:t>Dickson M, Plauschinat CA. Compliance with antihypertensive therapy in the elderly. </a:t>
            </a:r>
            <a:r>
              <a:rPr lang="es-ES" sz="1100" i="1" smtClean="0">
                <a:solidFill>
                  <a:srgbClr val="000000"/>
                </a:solidFill>
                <a:ea typeface="MS PGothic" pitchFamily="34" charset="-128"/>
              </a:rPr>
              <a:t>Am J Cardiovasc Drugs. </a:t>
            </a:r>
            <a:r>
              <a:rPr lang="es-ES" sz="1100" smtClean="0">
                <a:solidFill>
                  <a:srgbClr val="000000"/>
                </a:solidFill>
                <a:ea typeface="MS PGothic" pitchFamily="34" charset="-128"/>
              </a:rPr>
              <a:t>2008;8:45-50.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500063" y="4343400"/>
            <a:ext cx="5857875" cy="4114800"/>
          </a:xfrm>
          <a:noFill/>
          <a:ln/>
        </p:spPr>
        <p:txBody>
          <a:bodyPr/>
          <a:lstStyle/>
          <a:p>
            <a:pPr marL="228600" indent="-228600"/>
            <a:r>
              <a:rPr lang="es-ES" sz="1100" smtClean="0">
                <a:solidFill>
                  <a:srgbClr val="000000"/>
                </a:solidFill>
                <a:ea typeface="MS PGothic" pitchFamily="34" charset="-128"/>
              </a:rPr>
              <a:t>Esta diapositiva muestra el bloqueo selectivo del AT</a:t>
            </a:r>
            <a:r>
              <a:rPr lang="es-ES" sz="1100" baseline="-25000" smtClean="0">
                <a:solidFill>
                  <a:srgbClr val="000000"/>
                </a:solidFill>
                <a:ea typeface="MS PGothic" pitchFamily="34" charset="-128"/>
              </a:rPr>
              <a:t>1</a:t>
            </a:r>
            <a:r>
              <a:rPr lang="es-ES" sz="1100" smtClean="0">
                <a:solidFill>
                  <a:srgbClr val="000000"/>
                </a:solidFill>
                <a:ea typeface="MS PGothic" pitchFamily="34" charset="-128"/>
              </a:rPr>
              <a:t> por acción de los ARA.</a:t>
            </a:r>
            <a:r>
              <a:rPr lang="es-ES" sz="1100" baseline="30000" smtClean="0">
                <a:solidFill>
                  <a:srgbClr val="000000"/>
                </a:solidFill>
                <a:ea typeface="MS PGothic" pitchFamily="34" charset="-128"/>
              </a:rPr>
              <a:t>1</a:t>
            </a:r>
          </a:p>
          <a:p>
            <a:pPr marL="228600" indent="-228600"/>
            <a:r>
              <a:rPr lang="es-ES" sz="1100" dirty="0" smtClean="0">
                <a:solidFill>
                  <a:srgbClr val="000000"/>
                </a:solidFill>
                <a:ea typeface="MS PGothic" pitchFamily="34" charset="-128"/>
              </a:rPr>
              <a:t>El SRA está implicado en la regulación de la PA y del volumen sanguíneo y constituye el lugar de acción de los ARA (y de los IECA). El SRA contribuye a regular la PA y el volumen sanguíneo del organismo a largo plazo a través de la producción de aldosterona, un </a:t>
            </a:r>
            <a:r>
              <a:rPr lang="es-ES" sz="1100" dirty="0" err="1" smtClean="0">
                <a:solidFill>
                  <a:srgbClr val="000000"/>
                </a:solidFill>
                <a:ea typeface="MS PGothic" pitchFamily="34" charset="-128"/>
              </a:rPr>
              <a:t>corticoesteroide</a:t>
            </a:r>
            <a:r>
              <a:rPr lang="es-ES" sz="1100" dirty="0" smtClean="0">
                <a:solidFill>
                  <a:srgbClr val="000000"/>
                </a:solidFill>
                <a:ea typeface="MS PGothic" pitchFamily="34" charset="-128"/>
              </a:rPr>
              <a:t> que regula el equilibrio electrolítico.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 se convierte en su forma activa,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por acción de la ECA. La ECA también tiene un cometido importante en la descomposición de la </a:t>
            </a:r>
            <a:r>
              <a:rPr lang="es-ES" sz="1100" dirty="0" err="1" smtClean="0">
                <a:solidFill>
                  <a:srgbClr val="000000"/>
                </a:solidFill>
                <a:ea typeface="MS PGothic" pitchFamily="34" charset="-128"/>
              </a:rPr>
              <a:t>bradicinina</a:t>
            </a:r>
            <a:r>
              <a:rPr lang="es-ES" sz="1100" dirty="0" smtClean="0">
                <a:solidFill>
                  <a:srgbClr val="000000"/>
                </a:solidFill>
                <a:ea typeface="MS PGothic" pitchFamily="34" charset="-128"/>
              </a:rPr>
              <a:t>, un potente vasodilatador.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 también se puede convertir en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por otras vías, por acción de enzimas como la </a:t>
            </a:r>
            <a:r>
              <a:rPr lang="es-ES" sz="1100" dirty="0" err="1" smtClean="0">
                <a:solidFill>
                  <a:srgbClr val="000000"/>
                </a:solidFill>
                <a:ea typeface="MS PGothic" pitchFamily="34" charset="-128"/>
              </a:rPr>
              <a:t>quimasa</a:t>
            </a:r>
            <a:r>
              <a:rPr lang="es-ES" sz="1100" dirty="0" smtClean="0">
                <a:solidFill>
                  <a:srgbClr val="000000"/>
                </a:solidFill>
                <a:ea typeface="MS PGothic" pitchFamily="34" charset="-128"/>
              </a:rPr>
              <a:t>, sin participación de la ECA.</a:t>
            </a:r>
            <a:r>
              <a:rPr lang="es-ES" sz="1100" baseline="30000" dirty="0" smtClean="0">
                <a:solidFill>
                  <a:srgbClr val="000000"/>
                </a:solidFill>
                <a:ea typeface="MS PGothic" pitchFamily="34" charset="-128"/>
              </a:rPr>
              <a:t>2</a:t>
            </a:r>
          </a:p>
          <a:p>
            <a:pPr marL="228600" indent="-228600"/>
            <a:r>
              <a:rPr lang="es-ES" sz="1100" dirty="0" smtClean="0">
                <a:solidFill>
                  <a:srgbClr val="000000"/>
                </a:solidFill>
                <a:ea typeface="MS PGothic" pitchFamily="34" charset="-128"/>
              </a:rPr>
              <a:t>Existen dos subtipos de receptores celulares de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bien caracterizados: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y AT</a:t>
            </a:r>
            <a:r>
              <a:rPr lang="es-ES" sz="1100" baseline="-25000" dirty="0" smtClean="0">
                <a:solidFill>
                  <a:srgbClr val="000000"/>
                </a:solidFill>
                <a:ea typeface="MS PGothic" pitchFamily="34" charset="-128"/>
              </a:rPr>
              <a:t>2</a:t>
            </a:r>
            <a:r>
              <a:rPr lang="es-ES" sz="1100" dirty="0" smtClean="0">
                <a:solidFill>
                  <a:srgbClr val="000000"/>
                </a:solidFill>
                <a:ea typeface="MS PGothic" pitchFamily="34" charset="-128"/>
              </a:rPr>
              <a:t>. El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media todas las acciones conocidas de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sobre control de la PA. Se conoce menos acerca de las funciones del receptor AT</a:t>
            </a:r>
            <a:r>
              <a:rPr lang="es-ES" sz="1100" baseline="-25000" dirty="0" smtClean="0">
                <a:solidFill>
                  <a:srgbClr val="000000"/>
                </a:solidFill>
                <a:ea typeface="MS PGothic" pitchFamily="34" charset="-128"/>
              </a:rPr>
              <a:t>2</a:t>
            </a:r>
            <a:r>
              <a:rPr lang="es-ES" sz="1100" dirty="0" smtClean="0">
                <a:solidFill>
                  <a:srgbClr val="000000"/>
                </a:solidFill>
                <a:ea typeface="MS PGothic" pitchFamily="34" charset="-128"/>
              </a:rPr>
              <a:t>. Se sabe que inhibe la proliferación celular e invierte la hipertrofia inducida por el receptor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y se cree que modula la </a:t>
            </a:r>
            <a:r>
              <a:rPr lang="es-ES" sz="1100" dirty="0" err="1" smtClean="0">
                <a:solidFill>
                  <a:srgbClr val="000000"/>
                </a:solidFill>
                <a:ea typeface="MS PGothic" pitchFamily="34" charset="-128"/>
              </a:rPr>
              <a:t>neuroplasticidad</a:t>
            </a:r>
            <a:r>
              <a:rPr lang="es-ES" sz="1100" dirty="0" smtClean="0">
                <a:solidFill>
                  <a:srgbClr val="000000"/>
                </a:solidFill>
                <a:ea typeface="MS PGothic" pitchFamily="34" charset="-128"/>
              </a:rPr>
              <a:t>, la regeneración vascular y la apoptosis.</a:t>
            </a:r>
            <a:r>
              <a:rPr lang="es-ES" sz="1100" baseline="30000" dirty="0" smtClean="0">
                <a:solidFill>
                  <a:srgbClr val="000000"/>
                </a:solidFill>
                <a:ea typeface="MS PGothic" pitchFamily="34" charset="-128"/>
              </a:rPr>
              <a:t>2</a:t>
            </a:r>
            <a:r>
              <a:rPr lang="es-ES" sz="1100" dirty="0" smtClean="0">
                <a:solidFill>
                  <a:srgbClr val="000000"/>
                </a:solidFill>
                <a:ea typeface="MS PGothic" pitchFamily="34" charset="-128"/>
              </a:rPr>
              <a:t> </a:t>
            </a:r>
          </a:p>
          <a:p>
            <a:pPr marL="228600" indent="-228600"/>
            <a:r>
              <a:rPr lang="es-ES" sz="1100" dirty="0" smtClean="0">
                <a:solidFill>
                  <a:srgbClr val="000000"/>
                </a:solidFill>
                <a:ea typeface="MS PGothic" pitchFamily="34" charset="-128"/>
              </a:rPr>
              <a:t>Los ARA inhiben específicamente el SRA en el sitio del receptor. Los bloqueantes del receptor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inducen un bloqueo de los efectos inducidos por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dependiente de la dosis, que tiene como resultado una reducción de la PA, hipertrofia cardíaca y vascular, proteinuria y esclerosis glomerular.</a:t>
            </a:r>
            <a:r>
              <a:rPr lang="es-ES" sz="1100" baseline="30000" dirty="0" smtClean="0">
                <a:solidFill>
                  <a:srgbClr val="000000"/>
                </a:solidFill>
                <a:ea typeface="MS PGothic" pitchFamily="34" charset="-128"/>
              </a:rPr>
              <a:t>2</a:t>
            </a:r>
            <a:r>
              <a:rPr lang="es-ES" sz="1100" dirty="0" smtClean="0">
                <a:solidFill>
                  <a:srgbClr val="000000"/>
                </a:solidFill>
                <a:ea typeface="MS PGothic" pitchFamily="34" charset="-128"/>
              </a:rPr>
              <a:t> </a:t>
            </a:r>
          </a:p>
          <a:p>
            <a:pPr marL="228600" indent="-228600"/>
            <a:r>
              <a:rPr lang="es-ES" sz="1100" dirty="0" smtClean="0">
                <a:solidFill>
                  <a:srgbClr val="000000"/>
                </a:solidFill>
                <a:ea typeface="MS PGothic" pitchFamily="34" charset="-128"/>
              </a:rPr>
              <a:t>Los ARA pueden proporcionar protección de los órganos terminales mediante el bloqueo de la </a:t>
            </a:r>
            <a:r>
              <a:rPr lang="es-ES" sz="1100" dirty="0" err="1" smtClean="0">
                <a:solidFill>
                  <a:srgbClr val="000000"/>
                </a:solidFill>
                <a:ea typeface="MS PGothic" pitchFamily="34" charset="-128"/>
              </a:rPr>
              <a:t>angiotensina</a:t>
            </a:r>
            <a:r>
              <a:rPr lang="es-ES" sz="1100" dirty="0" smtClean="0">
                <a:solidFill>
                  <a:srgbClr val="000000"/>
                </a:solidFill>
                <a:ea typeface="MS PGothic" pitchFamily="34" charset="-128"/>
              </a:rPr>
              <a:t> II a través del receptor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dejando libre el receptor AT</a:t>
            </a:r>
            <a:r>
              <a:rPr lang="es-ES" sz="1100" baseline="-25000" dirty="0" smtClean="0">
                <a:solidFill>
                  <a:srgbClr val="000000"/>
                </a:solidFill>
                <a:ea typeface="MS PGothic" pitchFamily="34" charset="-128"/>
              </a:rPr>
              <a:t>2</a:t>
            </a:r>
            <a:r>
              <a:rPr lang="es-ES" sz="1100" dirty="0" smtClean="0">
                <a:solidFill>
                  <a:srgbClr val="000000"/>
                </a:solidFill>
                <a:ea typeface="MS PGothic" pitchFamily="34" charset="-128"/>
              </a:rPr>
              <a:t>. En la actualidad se está estudiando con mayor profundidad el receptor AT</a:t>
            </a:r>
            <a:r>
              <a:rPr lang="es-ES" sz="1100" baseline="-25000" dirty="0" smtClean="0">
                <a:solidFill>
                  <a:srgbClr val="000000"/>
                </a:solidFill>
                <a:ea typeface="MS PGothic" pitchFamily="34" charset="-128"/>
              </a:rPr>
              <a:t>2</a:t>
            </a:r>
            <a:r>
              <a:rPr lang="es-ES" sz="1100" dirty="0" smtClean="0">
                <a:solidFill>
                  <a:srgbClr val="000000"/>
                </a:solidFill>
                <a:ea typeface="MS PGothic" pitchFamily="34" charset="-128"/>
              </a:rPr>
              <a:t>, presente solamente en cantidades bajas en los tejidos adultos. Se cree que el receptor AT</a:t>
            </a:r>
            <a:r>
              <a:rPr lang="es-ES" sz="1100" baseline="-25000" dirty="0" smtClean="0">
                <a:solidFill>
                  <a:srgbClr val="000000"/>
                </a:solidFill>
                <a:ea typeface="MS PGothic" pitchFamily="34" charset="-128"/>
              </a:rPr>
              <a:t>2</a:t>
            </a:r>
            <a:r>
              <a:rPr lang="es-ES" sz="1100" dirty="0" smtClean="0">
                <a:solidFill>
                  <a:srgbClr val="000000"/>
                </a:solidFill>
                <a:ea typeface="MS PGothic" pitchFamily="34" charset="-128"/>
              </a:rPr>
              <a:t> ejerce efectos opuestos sobre el receptor AT</a:t>
            </a:r>
            <a:r>
              <a:rPr lang="es-ES" sz="1100" baseline="-25000" dirty="0" smtClean="0">
                <a:solidFill>
                  <a:srgbClr val="000000"/>
                </a:solidFill>
                <a:ea typeface="MS PGothic" pitchFamily="34" charset="-128"/>
              </a:rPr>
              <a:t>1</a:t>
            </a:r>
            <a:r>
              <a:rPr lang="es-ES" sz="1100" dirty="0" smtClean="0">
                <a:solidFill>
                  <a:srgbClr val="000000"/>
                </a:solidFill>
                <a:ea typeface="MS PGothic" pitchFamily="34" charset="-128"/>
              </a:rPr>
              <a:t> y, por tanto, aporta efectos beneficiosos sobre el sistema CV y efectos de protección de los tejidos más allá de los efectos sobre la PA.</a:t>
            </a:r>
            <a:r>
              <a:rPr lang="es-ES" sz="1100" baseline="30000" dirty="0" smtClean="0">
                <a:solidFill>
                  <a:srgbClr val="000000"/>
                </a:solidFill>
                <a:ea typeface="MS PGothic" pitchFamily="34" charset="-128"/>
              </a:rPr>
              <a:t>2</a:t>
            </a:r>
            <a:r>
              <a:rPr lang="es-ES" sz="1100" dirty="0" smtClean="0">
                <a:solidFill>
                  <a:srgbClr val="000000"/>
                </a:solidFill>
                <a:ea typeface="MS PGothic" pitchFamily="34" charset="-128"/>
              </a:rPr>
              <a:t> </a:t>
            </a:r>
          </a:p>
          <a:p>
            <a:pPr marL="228600" indent="-228600"/>
            <a:endParaRPr lang="es-ES" sz="1100" dirty="0" smtClean="0">
              <a:solidFill>
                <a:srgbClr val="000000"/>
              </a:solidFill>
              <a:ea typeface="MS PGothic" pitchFamily="34" charset="-128"/>
            </a:endParaRPr>
          </a:p>
          <a:p>
            <a:pPr marL="228600" indent="-228600"/>
            <a:r>
              <a:rPr lang="es-ES" sz="1100" b="1" dirty="0" smtClean="0">
                <a:solidFill>
                  <a:srgbClr val="000000"/>
                </a:solidFill>
                <a:ea typeface="MS PGothic" pitchFamily="34" charset="-128"/>
              </a:rPr>
              <a:t>Bibliografía</a:t>
            </a:r>
          </a:p>
          <a:p>
            <a:pPr marL="228600" indent="-228600">
              <a:buFontTx/>
              <a:buAutoNum type="arabicPeriod"/>
            </a:pPr>
            <a:r>
              <a:rPr lang="es-ES" sz="1100" dirty="0" err="1" smtClean="0">
                <a:solidFill>
                  <a:srgbClr val="000000"/>
                </a:solidFill>
                <a:ea typeface="MS PGothic" pitchFamily="34" charset="-128"/>
              </a:rPr>
              <a:t>Dzau</a:t>
            </a:r>
            <a:r>
              <a:rPr lang="es-ES" sz="1100" dirty="0" smtClean="0">
                <a:solidFill>
                  <a:srgbClr val="000000"/>
                </a:solidFill>
                <a:ea typeface="MS PGothic" pitchFamily="34" charset="-128"/>
              </a:rPr>
              <a:t> V.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cardiovascular continuum and </a:t>
            </a:r>
            <a:r>
              <a:rPr lang="es-ES" sz="1100" dirty="0" err="1" smtClean="0">
                <a:solidFill>
                  <a:srgbClr val="000000"/>
                </a:solidFill>
                <a:ea typeface="MS PGothic" pitchFamily="34" charset="-128"/>
              </a:rPr>
              <a:t>renin-angiotensin-aldosterone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system</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blockade</a:t>
            </a:r>
            <a:r>
              <a:rPr lang="es-ES" sz="1100" dirty="0" smtClean="0">
                <a:solidFill>
                  <a:srgbClr val="000000"/>
                </a:solidFill>
                <a:ea typeface="MS PGothic" pitchFamily="34" charset="-128"/>
              </a:rPr>
              <a:t>. </a:t>
            </a:r>
            <a:r>
              <a:rPr lang="es-ES" sz="1100" i="1" dirty="0" smtClean="0">
                <a:solidFill>
                  <a:srgbClr val="000000"/>
                </a:solidFill>
                <a:ea typeface="MS PGothic" pitchFamily="34" charset="-128"/>
              </a:rPr>
              <a:t>J </a:t>
            </a:r>
            <a:r>
              <a:rPr lang="es-ES" sz="1100" i="1" dirty="0" err="1" smtClean="0">
                <a:solidFill>
                  <a:srgbClr val="000000"/>
                </a:solidFill>
                <a:ea typeface="MS PGothic" pitchFamily="34" charset="-128"/>
              </a:rPr>
              <a:t>Hypertens</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Suppl</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2005;23(1):S9–S17. </a:t>
            </a:r>
          </a:p>
          <a:p>
            <a:pPr marL="228600" indent="-228600">
              <a:buFontTx/>
              <a:buAutoNum type="arabicPeriod"/>
            </a:pPr>
            <a:r>
              <a:rPr lang="es-ES" sz="1100" dirty="0" err="1" smtClean="0">
                <a:solidFill>
                  <a:srgbClr val="000000"/>
                </a:solidFill>
                <a:ea typeface="MS PGothic" pitchFamily="34" charset="-128"/>
              </a:rPr>
              <a:t>Steckelings</a:t>
            </a:r>
            <a:r>
              <a:rPr lang="es-ES" sz="1100" dirty="0" smtClean="0">
                <a:solidFill>
                  <a:srgbClr val="000000"/>
                </a:solidFill>
                <a:ea typeface="MS PGothic" pitchFamily="34" charset="-128"/>
              </a:rPr>
              <a:t> UM, et al.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AT2 receptor – </a:t>
            </a:r>
            <a:r>
              <a:rPr lang="es-ES" sz="1100" dirty="0" err="1" smtClean="0">
                <a:solidFill>
                  <a:srgbClr val="000000"/>
                </a:solidFill>
                <a:ea typeface="MS PGothic" pitchFamily="34" charset="-128"/>
              </a:rPr>
              <a:t>matter</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love</a:t>
            </a:r>
            <a:r>
              <a:rPr lang="es-ES" sz="1100" dirty="0" smtClean="0">
                <a:solidFill>
                  <a:srgbClr val="000000"/>
                </a:solidFill>
                <a:ea typeface="MS PGothic" pitchFamily="34" charset="-128"/>
              </a:rPr>
              <a:t> and </a:t>
            </a:r>
            <a:r>
              <a:rPr lang="es-ES" sz="1100" dirty="0" err="1" smtClean="0">
                <a:solidFill>
                  <a:srgbClr val="000000"/>
                </a:solidFill>
                <a:ea typeface="MS PGothic" pitchFamily="34" charset="-128"/>
              </a:rPr>
              <a:t>hate</a:t>
            </a:r>
            <a:r>
              <a:rPr lang="es-ES" sz="1100" dirty="0" smtClean="0">
                <a:solidFill>
                  <a:srgbClr val="000000"/>
                </a:solidFill>
                <a:ea typeface="MS PGothic" pitchFamily="34" charset="-128"/>
              </a:rPr>
              <a:t>. </a:t>
            </a:r>
            <a:r>
              <a:rPr lang="es-ES" sz="1100" i="1" dirty="0" err="1" smtClean="0">
                <a:solidFill>
                  <a:srgbClr val="000000"/>
                </a:solidFill>
                <a:ea typeface="MS PGothic" pitchFamily="34" charset="-128"/>
              </a:rPr>
              <a:t>Peptides</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2005;26:1401-1409.</a:t>
            </a:r>
          </a:p>
          <a:p>
            <a:pPr marL="228600" indent="-228600"/>
            <a:endParaRPr lang="es-ES" sz="1100" dirty="0" smtClean="0">
              <a:solidFill>
                <a:srgbClr val="000000"/>
              </a:solidFil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542925" y="4378325"/>
            <a:ext cx="5759450" cy="4124325"/>
          </a:xfrm>
          <a:noFill/>
          <a:ln/>
        </p:spPr>
        <p:txBody>
          <a:bodyPr/>
          <a:lstStyle/>
          <a:p>
            <a:pPr marL="228600" indent="-228600">
              <a:lnSpc>
                <a:spcPct val="90000"/>
              </a:lnSpc>
              <a:spcBef>
                <a:spcPct val="0"/>
              </a:spcBef>
            </a:pPr>
            <a:r>
              <a:rPr lang="es-ES" sz="1100" dirty="0" smtClean="0">
                <a:solidFill>
                  <a:srgbClr val="000000"/>
                </a:solidFill>
                <a:ea typeface="MS PGothic" pitchFamily="34" charset="-128"/>
              </a:rPr>
              <a:t>Esta diapositiva muestra cómo el bloqueo del canal del calcio tiene como resultado la activación compensatoria del SNS, y el SNS, a su vez, activa el SRA.</a:t>
            </a:r>
            <a:r>
              <a:rPr lang="es-ES" sz="1100" baseline="30000" dirty="0" smtClean="0">
                <a:solidFill>
                  <a:srgbClr val="000000"/>
                </a:solidFill>
                <a:ea typeface="MS PGothic" pitchFamily="34" charset="-128"/>
              </a:rPr>
              <a:t>1-3</a:t>
            </a:r>
          </a:p>
          <a:p>
            <a:pPr marL="228600" indent="-228600">
              <a:lnSpc>
                <a:spcPct val="90000"/>
              </a:lnSpc>
              <a:spcBef>
                <a:spcPct val="0"/>
              </a:spcBef>
            </a:pPr>
            <a:r>
              <a:rPr lang="es-ES" sz="1100" dirty="0" smtClean="0">
                <a:solidFill>
                  <a:srgbClr val="000000"/>
                </a:solidFill>
                <a:ea typeface="MS PGothic" pitchFamily="34" charset="-128"/>
              </a:rPr>
              <a:t>Estos efectos tienden a atenuar la eficacia de reducción de la PA de los BCC. La administración de un ARA contrarresta estos efectos mediante el bloqueo del SRA. Debido a que los BCC tienen propiedades diuréticas y </a:t>
            </a:r>
            <a:r>
              <a:rPr lang="es-ES" sz="1100" dirty="0" err="1" smtClean="0">
                <a:solidFill>
                  <a:srgbClr val="000000"/>
                </a:solidFill>
                <a:ea typeface="MS PGothic" pitchFamily="34" charset="-128"/>
              </a:rPr>
              <a:t>natriuréticas</a:t>
            </a:r>
            <a:r>
              <a:rPr lang="es-ES" sz="1100" dirty="0" smtClean="0">
                <a:solidFill>
                  <a:srgbClr val="000000"/>
                </a:solidFill>
                <a:ea typeface="MS PGothic" pitchFamily="34" charset="-128"/>
              </a:rPr>
              <a:t>, inducen un estado de equilibrio negativo de sodio. Esto refuerza el efecto </a:t>
            </a:r>
            <a:r>
              <a:rPr lang="es-ES" sz="1100" dirty="0" err="1" smtClean="0">
                <a:solidFill>
                  <a:srgbClr val="000000"/>
                </a:solidFill>
                <a:ea typeface="MS PGothic" pitchFamily="34" charset="-128"/>
              </a:rPr>
              <a:t>antihipertensivo</a:t>
            </a:r>
            <a:r>
              <a:rPr lang="es-ES" sz="1100" dirty="0" smtClean="0">
                <a:solidFill>
                  <a:srgbClr val="000000"/>
                </a:solidFill>
                <a:ea typeface="MS PGothic" pitchFamily="34" charset="-128"/>
              </a:rPr>
              <a:t> de los ARA.</a:t>
            </a:r>
            <a:r>
              <a:rPr lang="es-ES" sz="1100" baseline="30000" dirty="0" smtClean="0">
                <a:solidFill>
                  <a:srgbClr val="000000"/>
                </a:solidFill>
                <a:ea typeface="MS PGothic" pitchFamily="34" charset="-128"/>
              </a:rPr>
              <a:t>1-3</a:t>
            </a:r>
          </a:p>
          <a:p>
            <a:pPr marL="228600" indent="-228600">
              <a:lnSpc>
                <a:spcPct val="90000"/>
              </a:lnSpc>
            </a:pPr>
            <a:endParaRPr lang="es-ES" sz="1100" baseline="30000" dirty="0" smtClean="0">
              <a:solidFill>
                <a:srgbClr val="000000"/>
              </a:solidFill>
              <a:ea typeface="MS PGothic" pitchFamily="34" charset="-128"/>
            </a:endParaRPr>
          </a:p>
          <a:p>
            <a:pPr marL="228600" indent="-228600">
              <a:lnSpc>
                <a:spcPct val="90000"/>
              </a:lnSpc>
              <a:spcBef>
                <a:spcPct val="0"/>
              </a:spcBef>
            </a:pPr>
            <a:r>
              <a:rPr lang="es-ES" sz="1100" dirty="0" smtClean="0">
                <a:solidFill>
                  <a:srgbClr val="000000"/>
                </a:solidFill>
                <a:ea typeface="MS PGothic" pitchFamily="34" charset="-128"/>
              </a:rPr>
              <a:t>Bibliografía</a:t>
            </a:r>
          </a:p>
          <a:p>
            <a:pPr marL="228600" indent="-228600">
              <a:buFontTx/>
              <a:buAutoNum type="arabicPeriod"/>
            </a:pPr>
            <a:r>
              <a:rPr lang="es-ES" sz="1100" dirty="0" err="1" smtClean="0">
                <a:solidFill>
                  <a:srgbClr val="000000"/>
                </a:solidFill>
                <a:ea typeface="MS PGothic" pitchFamily="34" charset="-128"/>
              </a:rPr>
              <a:t>Mistry</a:t>
            </a:r>
            <a:r>
              <a:rPr lang="es-ES" sz="1100" dirty="0" smtClean="0">
                <a:solidFill>
                  <a:srgbClr val="000000"/>
                </a:solidFill>
                <a:ea typeface="MS PGothic" pitchFamily="34" charset="-128"/>
              </a:rPr>
              <a:t> NB, et al.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angiotensin</a:t>
            </a:r>
            <a:r>
              <a:rPr lang="es-ES" sz="1100" dirty="0" smtClean="0">
                <a:solidFill>
                  <a:srgbClr val="000000"/>
                </a:solidFill>
                <a:ea typeface="MS PGothic" pitchFamily="34" charset="-128"/>
              </a:rPr>
              <a:t> receptor </a:t>
            </a:r>
            <a:r>
              <a:rPr lang="es-ES" sz="1100" dirty="0" err="1" smtClean="0">
                <a:solidFill>
                  <a:srgbClr val="000000"/>
                </a:solidFill>
                <a:ea typeface="MS PGothic" pitchFamily="34" charset="-128"/>
              </a:rPr>
              <a:t>antagonist</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valsartan</a:t>
            </a:r>
            <a:r>
              <a:rPr lang="es-ES" sz="1100" dirty="0" smtClean="0">
                <a:solidFill>
                  <a:srgbClr val="000000"/>
                </a:solidFill>
                <a:ea typeface="MS PGothic" pitchFamily="34" charset="-128"/>
              </a:rPr>
              <a:t>: a </a:t>
            </a:r>
            <a:r>
              <a:rPr lang="es-ES" sz="1100" dirty="0" err="1" smtClean="0">
                <a:solidFill>
                  <a:srgbClr val="000000"/>
                </a:solidFill>
                <a:ea typeface="MS PGothic" pitchFamily="34" charset="-128"/>
              </a:rPr>
              <a:t>review</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literature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with</a:t>
            </a:r>
            <a:r>
              <a:rPr lang="es-ES" sz="1100" dirty="0" smtClean="0">
                <a:solidFill>
                  <a:srgbClr val="000000"/>
                </a:solidFill>
                <a:ea typeface="MS PGothic" pitchFamily="34" charset="-128"/>
              </a:rPr>
              <a:t> a </a:t>
            </a:r>
            <a:r>
              <a:rPr lang="es-ES" sz="1100" dirty="0" err="1" smtClean="0">
                <a:solidFill>
                  <a:srgbClr val="000000"/>
                </a:solidFill>
                <a:ea typeface="MS PGothic" pitchFamily="34" charset="-128"/>
              </a:rPr>
              <a:t>focus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clinical</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trials</a:t>
            </a:r>
            <a:r>
              <a:rPr lang="es-ES" sz="1100" dirty="0" smtClean="0">
                <a:solidFill>
                  <a:srgbClr val="000000"/>
                </a:solidFill>
                <a:ea typeface="MS PGothic" pitchFamily="34" charset="-128"/>
              </a:rPr>
              <a:t>. </a:t>
            </a:r>
            <a:r>
              <a:rPr lang="es-ES" sz="1100" i="1" dirty="0" err="1" smtClean="0">
                <a:solidFill>
                  <a:srgbClr val="000000"/>
                </a:solidFill>
                <a:ea typeface="MS PGothic" pitchFamily="34" charset="-128"/>
              </a:rPr>
              <a:t>Expert</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Opin</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Pharmacother</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2006;7:575-581.</a:t>
            </a:r>
          </a:p>
          <a:p>
            <a:pPr marL="228600" indent="-228600">
              <a:lnSpc>
                <a:spcPct val="90000"/>
              </a:lnSpc>
              <a:buFontTx/>
              <a:buAutoNum type="arabicPeriod"/>
            </a:pPr>
            <a:r>
              <a:rPr lang="es-ES" sz="1100" dirty="0" err="1" smtClean="0">
                <a:solidFill>
                  <a:srgbClr val="000000"/>
                </a:solidFill>
                <a:ea typeface="MS PGothic" pitchFamily="34" charset="-128"/>
              </a:rPr>
              <a:t>Sica</a:t>
            </a:r>
            <a:r>
              <a:rPr lang="es-ES" sz="1100" dirty="0" smtClean="0">
                <a:solidFill>
                  <a:srgbClr val="000000"/>
                </a:solidFill>
                <a:ea typeface="MS PGothic" pitchFamily="34" charset="-128"/>
              </a:rPr>
              <a:t> DA. </a:t>
            </a:r>
            <a:r>
              <a:rPr lang="es-ES" sz="1100" dirty="0" err="1" smtClean="0">
                <a:solidFill>
                  <a:srgbClr val="000000"/>
                </a:solidFill>
                <a:ea typeface="MS PGothic" pitchFamily="34" charset="-128"/>
              </a:rPr>
              <a:t>Rationale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for</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fixed-dose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combinations</a:t>
            </a:r>
            <a:r>
              <a:rPr lang="es-ES" sz="1100" dirty="0" smtClean="0">
                <a:solidFill>
                  <a:srgbClr val="000000"/>
                </a:solidFill>
                <a:ea typeface="MS PGothic" pitchFamily="34" charset="-128"/>
              </a:rPr>
              <a:t> in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treatment</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hypertension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cycle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repeats</a:t>
            </a:r>
            <a:r>
              <a:rPr lang="es-ES" sz="1100" dirty="0" smtClean="0">
                <a:solidFill>
                  <a:srgbClr val="000000"/>
                </a:solidFill>
                <a:ea typeface="MS PGothic" pitchFamily="34" charset="-128"/>
              </a:rPr>
              <a:t>. </a:t>
            </a:r>
            <a:r>
              <a:rPr lang="es-ES" sz="1100" i="1" dirty="0" err="1" smtClean="0">
                <a:solidFill>
                  <a:srgbClr val="000000"/>
                </a:solidFill>
                <a:ea typeface="MS PGothic" pitchFamily="34" charset="-128"/>
              </a:rPr>
              <a:t>Drugs</a:t>
            </a:r>
            <a:r>
              <a:rPr lang="es-ES" sz="1100" dirty="0" smtClean="0">
                <a:solidFill>
                  <a:srgbClr val="000000"/>
                </a:solidFill>
                <a:ea typeface="MS PGothic" pitchFamily="34" charset="-128"/>
              </a:rPr>
              <a:t>. 2002;62:443-462. </a:t>
            </a:r>
          </a:p>
          <a:p>
            <a:pPr marL="228600" indent="-228600">
              <a:lnSpc>
                <a:spcPct val="90000"/>
              </a:lnSpc>
              <a:buFontTx/>
              <a:buAutoNum type="arabicPeriod"/>
            </a:pPr>
            <a:r>
              <a:rPr lang="es-ES" sz="1100" dirty="0" err="1" smtClean="0">
                <a:solidFill>
                  <a:srgbClr val="000000"/>
                </a:solidFill>
                <a:ea typeface="MS PGothic" pitchFamily="34" charset="-128"/>
              </a:rPr>
              <a:t>Quan</a:t>
            </a:r>
            <a:r>
              <a:rPr lang="es-ES" sz="1100" dirty="0" smtClean="0">
                <a:solidFill>
                  <a:srgbClr val="000000"/>
                </a:solidFill>
                <a:ea typeface="MS PGothic" pitchFamily="34" charset="-128"/>
              </a:rPr>
              <a:t> A, et al. A </a:t>
            </a:r>
            <a:r>
              <a:rPr lang="es-ES" sz="1100" dirty="0" err="1" smtClean="0">
                <a:solidFill>
                  <a:srgbClr val="000000"/>
                </a:solidFill>
                <a:ea typeface="MS PGothic" pitchFamily="34" charset="-128"/>
              </a:rPr>
              <a:t>review</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efficacy</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fixed-dose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combinations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olmesartan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medoxomil</a:t>
            </a:r>
            <a:r>
              <a:rPr lang="es-ES" sz="1100" dirty="0" smtClean="0">
                <a:solidFill>
                  <a:srgbClr val="000000"/>
                </a:solidFill>
                <a:ea typeface="MS PGothic" pitchFamily="34" charset="-128"/>
              </a:rPr>
              <a:t>/</a:t>
            </a:r>
            <a:r>
              <a:rPr lang="es-ES" sz="1100" dirty="0" err="1" smtClean="0">
                <a:solidFill>
                  <a:srgbClr val="000000"/>
                </a:solidFill>
                <a:ea typeface="MS PGothic" pitchFamily="34" charset="-128"/>
              </a:rPr>
              <a:t>hydrochlorothiazide</a:t>
            </a:r>
            <a:r>
              <a:rPr lang="es-ES" sz="1100" dirty="0" smtClean="0">
                <a:solidFill>
                  <a:srgbClr val="000000"/>
                </a:solidFill>
                <a:ea typeface="MS PGothic" pitchFamily="34" charset="-128"/>
              </a:rPr>
              <a:t> and </a:t>
            </a:r>
            <a:r>
              <a:rPr lang="es-ES" sz="1100" dirty="0" err="1" smtClean="0">
                <a:solidFill>
                  <a:srgbClr val="000000"/>
                </a:solidFill>
                <a:ea typeface="MS PGothic" pitchFamily="34" charset="-128"/>
              </a:rPr>
              <a:t>amlodipine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besylate</a:t>
            </a:r>
            <a:r>
              <a:rPr lang="es-ES" sz="1100" dirty="0" smtClean="0">
                <a:solidFill>
                  <a:srgbClr val="000000"/>
                </a:solidFill>
                <a:ea typeface="MS PGothic" pitchFamily="34" charset="-128"/>
              </a:rPr>
              <a:t>/</a:t>
            </a:r>
            <a:r>
              <a:rPr lang="es-ES" sz="1100" dirty="0" err="1" smtClean="0">
                <a:solidFill>
                  <a:srgbClr val="000000"/>
                </a:solidFill>
                <a:ea typeface="MS PGothic" pitchFamily="34" charset="-128"/>
              </a:rPr>
              <a:t>benazepril</a:t>
            </a:r>
            <a:r>
              <a:rPr lang="es-ES" sz="1100" dirty="0" smtClean="0">
                <a:solidFill>
                  <a:srgbClr val="000000"/>
                </a:solidFill>
                <a:ea typeface="MS PGothic" pitchFamily="34" charset="-128"/>
              </a:rPr>
              <a:t> in factorial </a:t>
            </a:r>
            <a:r>
              <a:rPr lang="es-ES" sz="1100" dirty="0" err="1" smtClean="0">
                <a:solidFill>
                  <a:srgbClr val="000000"/>
                </a:solidFill>
                <a:ea typeface="MS PGothic" pitchFamily="34" charset="-128"/>
              </a:rPr>
              <a:t>design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studies</a:t>
            </a:r>
            <a:r>
              <a:rPr lang="es-ES" sz="1100" dirty="0" smtClean="0">
                <a:solidFill>
                  <a:srgbClr val="000000"/>
                </a:solidFill>
                <a:ea typeface="MS PGothic" pitchFamily="34" charset="-128"/>
              </a:rPr>
              <a:t>. </a:t>
            </a:r>
            <a:r>
              <a:rPr lang="es-ES" sz="1100" i="1" dirty="0" smtClean="0">
                <a:solidFill>
                  <a:srgbClr val="000000"/>
                </a:solidFill>
                <a:ea typeface="MS PGothic" pitchFamily="34" charset="-128"/>
              </a:rPr>
              <a:t>Am J </a:t>
            </a:r>
            <a:r>
              <a:rPr lang="es-ES" sz="1100" i="1" dirty="0" err="1" smtClean="0">
                <a:solidFill>
                  <a:srgbClr val="000000"/>
                </a:solidFill>
                <a:ea typeface="MS PGothic" pitchFamily="34" charset="-128"/>
              </a:rPr>
              <a:t>Cardiovasc</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Drugs</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2006;6:103</a:t>
            </a:r>
            <a:r>
              <a:rPr lang="es-ES" sz="1100" dirty="0" smtClean="0">
                <a:solidFill>
                  <a:srgbClr val="000000"/>
                </a:solidFill>
                <a:ea typeface="MS PGothic" pitchFamily="34" charset="-128"/>
                <a:sym typeface="Symbol" pitchFamily="18" charset="2"/>
              </a:rPr>
              <a:t>1</a:t>
            </a:r>
            <a:r>
              <a:rPr lang="es-ES" sz="1100" dirty="0" smtClean="0">
                <a:solidFill>
                  <a:srgbClr val="000000"/>
                </a:solidFill>
                <a:ea typeface="MS PGothic" pitchFamily="34" charset="-128"/>
              </a:rPr>
              <a:t>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523875" y="4343400"/>
            <a:ext cx="5765800" cy="4114800"/>
          </a:xfrm>
          <a:noFill/>
          <a:ln/>
        </p:spPr>
        <p:txBody>
          <a:bodyPr/>
          <a:lstStyle/>
          <a:p>
            <a:pPr marL="228600" indent="-228600"/>
            <a:r>
              <a:rPr lang="es-ES" sz="1100" smtClean="0">
                <a:solidFill>
                  <a:srgbClr val="000000"/>
                </a:solidFill>
                <a:ea typeface="MS PGothic" pitchFamily="34" charset="-128"/>
              </a:rPr>
              <a:t>Esta diapositiva ilustra cómo telmisartán dilata tanto las arteriolas aferentes como las eferentes y, por lo tanto, disminuye la presión glomerular y, consecuentemente, la proteinuria.</a:t>
            </a:r>
            <a:r>
              <a:rPr lang="es-ES" sz="1100" baseline="30000" smtClean="0">
                <a:solidFill>
                  <a:srgbClr val="000000"/>
                </a:solidFill>
                <a:ea typeface="MS PGothic" pitchFamily="34" charset="-128"/>
              </a:rPr>
              <a:t>1</a:t>
            </a:r>
          </a:p>
          <a:p>
            <a:pPr marL="228600" indent="-228600"/>
            <a:r>
              <a:rPr lang="es-ES" sz="1100" smtClean="0">
                <a:solidFill>
                  <a:srgbClr val="000000"/>
                </a:solidFill>
                <a:ea typeface="MS PGothic" pitchFamily="34" charset="-128"/>
              </a:rPr>
              <a:t>La reducción de la proteinuria está correlacionada con la progresión de la enfermedad renal. Numerosos estudios sugieren que los BCC-DHP y los BCC no DHP poseen efectos antiproteinúricos diferentes. Se han observado unas reducciones uniformemente mayores de la proteinuria con el uso de los BCC no DHP en comparación con los BCC-DHP, a pesar de no existir diferencias significativas en la reducción de la PA o la presencia de la diabetes.</a:t>
            </a:r>
            <a:r>
              <a:rPr lang="es-ES" sz="1100" baseline="30000" smtClean="0">
                <a:solidFill>
                  <a:srgbClr val="000000"/>
                </a:solidFill>
                <a:ea typeface="MS PGothic" pitchFamily="34" charset="-128"/>
              </a:rPr>
              <a:t>1</a:t>
            </a:r>
            <a:r>
              <a:rPr lang="es-ES" sz="1100" smtClean="0">
                <a:solidFill>
                  <a:srgbClr val="000000"/>
                </a:solidFill>
                <a:ea typeface="MS PGothic" pitchFamily="34" charset="-128"/>
              </a:rPr>
              <a:t> </a:t>
            </a:r>
          </a:p>
          <a:p>
            <a:pPr marL="228600" indent="-228600"/>
            <a:r>
              <a:rPr lang="es-ES" sz="1100" smtClean="0">
                <a:solidFill>
                  <a:srgbClr val="000000"/>
                </a:solidFill>
                <a:ea typeface="MS PGothic" pitchFamily="34" charset="-128"/>
              </a:rPr>
              <a:t>Los BCC de tipo L (especialmente la subclase DHP, en la que se incluyen nifedipino y amlodipino):</a:t>
            </a:r>
          </a:p>
          <a:p>
            <a:pPr marL="685800" lvl="1" indent="-228600">
              <a:buFontTx/>
              <a:buChar char="•"/>
            </a:pPr>
            <a:r>
              <a:rPr lang="es-ES" sz="1100" i="1" smtClean="0">
                <a:solidFill>
                  <a:srgbClr val="000000"/>
                </a:solidFill>
                <a:ea typeface="MS PGothic" pitchFamily="34" charset="-128"/>
                <a:sym typeface="Symbol" pitchFamily="18" charset="2"/>
              </a:rPr>
              <a:t>Aumentan la proteinuria (~2%) en pacientes hipertensos con o sin diabetes</a:t>
            </a:r>
            <a:r>
              <a:rPr lang="es-ES" sz="1100" smtClean="0">
                <a:solidFill>
                  <a:srgbClr val="000000"/>
                </a:solidFill>
                <a:ea typeface="MS PGothic" pitchFamily="34" charset="-128"/>
              </a:rPr>
              <a:t> </a:t>
            </a:r>
            <a:r>
              <a:rPr lang="es-ES" sz="1100" i="1" baseline="30000" smtClean="0">
                <a:solidFill>
                  <a:srgbClr val="000000"/>
                </a:solidFill>
                <a:ea typeface="MS PGothic" pitchFamily="34" charset="-128"/>
                <a:sym typeface="Symbol" pitchFamily="18" charset="2"/>
              </a:rPr>
              <a:t>1</a:t>
            </a:r>
          </a:p>
          <a:p>
            <a:pPr marL="685800" lvl="1" indent="-228600">
              <a:buFontTx/>
              <a:buChar char="•"/>
            </a:pPr>
            <a:r>
              <a:rPr lang="es-ES" sz="1100" i="1" smtClean="0">
                <a:solidFill>
                  <a:srgbClr val="000000"/>
                </a:solidFill>
                <a:ea typeface="MS PGothic" pitchFamily="34" charset="-128"/>
                <a:sym typeface="Symbol" pitchFamily="18" charset="2"/>
              </a:rPr>
              <a:t>Deben considerarse con precaución en pacientes con enfermedad renal que presenten proteinuria</a:t>
            </a:r>
            <a:r>
              <a:rPr lang="es-ES" sz="1100" smtClean="0">
                <a:solidFill>
                  <a:srgbClr val="000000"/>
                </a:solidFill>
                <a:ea typeface="MS PGothic" pitchFamily="34" charset="-128"/>
              </a:rPr>
              <a:t> </a:t>
            </a:r>
            <a:r>
              <a:rPr lang="es-ES" sz="1100" i="1" baseline="30000" smtClean="0">
                <a:solidFill>
                  <a:srgbClr val="000000"/>
                </a:solidFill>
                <a:ea typeface="MS PGothic" pitchFamily="34" charset="-128"/>
                <a:sym typeface="Symbol" pitchFamily="18" charset="2"/>
              </a:rPr>
              <a:t>2-3</a:t>
            </a:r>
          </a:p>
          <a:p>
            <a:pPr marL="228600" indent="-228600"/>
            <a:endParaRPr lang="es-ES" sz="1100" i="1" baseline="30000" smtClean="0">
              <a:solidFill>
                <a:srgbClr val="000000"/>
              </a:solidFill>
              <a:ea typeface="MS PGothic" pitchFamily="34" charset="-128"/>
              <a:sym typeface="Symbol" pitchFamily="18" charset="2"/>
            </a:endParaRPr>
          </a:p>
          <a:p>
            <a:pPr marL="228600" indent="-228600"/>
            <a:r>
              <a:rPr lang="es-ES" sz="1100" b="1" smtClean="0">
                <a:solidFill>
                  <a:srgbClr val="000000"/>
                </a:solidFill>
                <a:ea typeface="MS PGothic" pitchFamily="34" charset="-128"/>
              </a:rPr>
              <a:t>Bibliografía</a:t>
            </a:r>
          </a:p>
          <a:p>
            <a:pPr marL="228600" indent="-228600">
              <a:buFontTx/>
              <a:buAutoNum type="arabicPeriod"/>
            </a:pPr>
            <a:r>
              <a:rPr lang="es-ES" sz="1100" smtClean="0">
                <a:solidFill>
                  <a:srgbClr val="000000"/>
                </a:solidFill>
                <a:ea typeface="MS PGothic" pitchFamily="34" charset="-128"/>
                <a:sym typeface="Symbol" pitchFamily="18" charset="2"/>
              </a:rPr>
              <a:t>Bakris G, et al. </a:t>
            </a:r>
            <a:r>
              <a:rPr lang="es-ES" sz="1100" smtClean="0">
                <a:solidFill>
                  <a:srgbClr val="000000"/>
                </a:solidFill>
                <a:ea typeface="MS PGothic" pitchFamily="34" charset="-128"/>
              </a:rPr>
              <a:t>Differential effects of calcium antagonist subclasses on markers of nephropathy progression. </a:t>
            </a:r>
            <a:r>
              <a:rPr lang="es-ES" sz="1100" i="1" smtClean="0">
                <a:solidFill>
                  <a:srgbClr val="000000"/>
                </a:solidFill>
                <a:ea typeface="MS PGothic" pitchFamily="34" charset="-128"/>
                <a:sym typeface="Symbol" pitchFamily="18" charset="2"/>
              </a:rPr>
              <a:t>Kidney Int.</a:t>
            </a:r>
            <a:r>
              <a:rPr lang="es-ES" sz="1100" smtClean="0">
                <a:solidFill>
                  <a:srgbClr val="000000"/>
                </a:solidFill>
                <a:ea typeface="MS PGothic" pitchFamily="34" charset="-128"/>
                <a:sym typeface="Symbol" pitchFamily="18" charset="2"/>
              </a:rPr>
              <a:t> 2004;65:1991–2002.</a:t>
            </a:r>
          </a:p>
          <a:p>
            <a:pPr marL="228600" indent="-228600">
              <a:buFontTx/>
              <a:buAutoNum type="arabicPeriod"/>
            </a:pPr>
            <a:r>
              <a:rPr lang="es-ES" sz="1100" smtClean="0">
                <a:solidFill>
                  <a:srgbClr val="000000"/>
                </a:solidFill>
                <a:ea typeface="MS PGothic" pitchFamily="34" charset="-128"/>
                <a:sym typeface="Symbol" pitchFamily="18" charset="2"/>
              </a:rPr>
              <a:t>The CARI Guidelines – Caring for Australasians with Renal Impairment.</a:t>
            </a:r>
          </a:p>
          <a:p>
            <a:pPr marL="228600" indent="-228600">
              <a:buFontTx/>
              <a:buAutoNum type="arabicPeriod"/>
            </a:pPr>
            <a:r>
              <a:rPr lang="es-ES" sz="1100" smtClean="0">
                <a:solidFill>
                  <a:srgbClr val="000000"/>
                </a:solidFill>
                <a:ea typeface="MS PGothic" pitchFamily="34" charset="-128"/>
                <a:sym typeface="Symbol" pitchFamily="18" charset="2"/>
              </a:rPr>
              <a:t>Scottish Intercollegiate Guidelines Network (SIGN).</a:t>
            </a:r>
          </a:p>
          <a:p>
            <a:pPr marL="228600" indent="-228600"/>
            <a:endParaRPr lang="es-ES" sz="1100" smtClean="0">
              <a:solidFill>
                <a:srgbClr val="000000"/>
              </a:solidFill>
              <a:ea typeface="MS PGothic" pitchFamily="34" charset="-128"/>
              <a:sym typeface="Symbol" pitchFamily="18"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557213" y="4343400"/>
            <a:ext cx="5716587" cy="4552950"/>
          </a:xfrm>
          <a:noFill/>
          <a:ln/>
        </p:spPr>
        <p:txBody>
          <a:bodyPr/>
          <a:lstStyle/>
          <a:p>
            <a:pPr marL="228600" indent="-228600"/>
            <a:r>
              <a:rPr lang="es-ES" sz="1100" smtClean="0">
                <a:solidFill>
                  <a:srgbClr val="000000"/>
                </a:solidFill>
                <a:ea typeface="MS PGothic" pitchFamily="34" charset="-128"/>
              </a:rPr>
              <a:t>Esta diapositiva muestra, los ensayos clínicos con otros ARA frente a los ensayos clínicos de referencia con telmisartán, que contaron con la participación de unos 52.000 pacientes, un número mayor que cualquier otro programa de ensayos con ARA.</a:t>
            </a:r>
            <a:r>
              <a:rPr lang="es-ES" sz="1100" baseline="30000" smtClean="0">
                <a:solidFill>
                  <a:srgbClr val="000000"/>
                </a:solidFill>
                <a:ea typeface="MS PGothic" pitchFamily="34" charset="-128"/>
              </a:rPr>
              <a:t>1-3</a:t>
            </a:r>
            <a:r>
              <a:rPr lang="es-ES" sz="1100" smtClean="0">
                <a:solidFill>
                  <a:srgbClr val="000000"/>
                </a:solidFill>
                <a:ea typeface="MS PGothic" pitchFamily="34" charset="-128"/>
              </a:rPr>
              <a:t> </a:t>
            </a:r>
          </a:p>
          <a:p>
            <a:pPr marL="228600" indent="-228600"/>
            <a:r>
              <a:rPr lang="es-ES" sz="1100" smtClean="0">
                <a:solidFill>
                  <a:srgbClr val="000000"/>
                </a:solidFill>
                <a:ea typeface="MS PGothic" pitchFamily="34" charset="-128"/>
              </a:rPr>
              <a:t>Los ensayos con telmisartán son:</a:t>
            </a:r>
          </a:p>
          <a:p>
            <a:pPr marL="228600" indent="-228600">
              <a:buFontTx/>
              <a:buChar char="•"/>
            </a:pPr>
            <a:r>
              <a:rPr lang="es-ES" sz="1100" smtClean="0">
                <a:solidFill>
                  <a:srgbClr val="000000"/>
                </a:solidFill>
                <a:ea typeface="MS PGothic" pitchFamily="34" charset="-128"/>
              </a:rPr>
              <a:t>ONTARGET</a:t>
            </a:r>
            <a:r>
              <a:rPr lang="es-ES" sz="1100" baseline="30000" smtClean="0">
                <a:solidFill>
                  <a:srgbClr val="000000"/>
                </a:solidFill>
                <a:ea typeface="MS PGothic" pitchFamily="34" charset="-128"/>
              </a:rPr>
              <a:t>®</a:t>
            </a:r>
            <a:r>
              <a:rPr lang="es-ES" sz="1100" smtClean="0">
                <a:solidFill>
                  <a:srgbClr val="000000"/>
                </a:solidFill>
                <a:ea typeface="MS PGothic" pitchFamily="34" charset="-128"/>
              </a:rPr>
              <a:t>: investigó los efectos de telmisartán, ramipril y la combinación de los dos fármacos en 25.620 pacientes con enfermedad vascular o diabetes de alto riesgo. El criterio principal de valoración combinado fue la muerte por causas CV, IM, ictus u hospitalización por insuficiencia cardíaca. </a:t>
            </a:r>
          </a:p>
          <a:p>
            <a:pPr marL="228600" indent="-228600">
              <a:buFontTx/>
              <a:buChar char="•"/>
            </a:pPr>
            <a:r>
              <a:rPr lang="es-ES" sz="1100" smtClean="0">
                <a:solidFill>
                  <a:srgbClr val="000000"/>
                </a:solidFill>
                <a:ea typeface="MS PGothic" pitchFamily="34" charset="-128"/>
              </a:rPr>
              <a:t>TRANSCEND </a:t>
            </a:r>
            <a:r>
              <a:rPr lang="es-ES" sz="1100" baseline="30000" smtClean="0">
                <a:solidFill>
                  <a:srgbClr val="000000"/>
                </a:solidFill>
                <a:ea typeface="MS PGothic" pitchFamily="34" charset="-128"/>
              </a:rPr>
              <a:t>®</a:t>
            </a:r>
            <a:r>
              <a:rPr lang="es-ES" sz="1100" smtClean="0">
                <a:solidFill>
                  <a:srgbClr val="000000"/>
                </a:solidFill>
                <a:ea typeface="MS PGothic" pitchFamily="34" charset="-128"/>
              </a:rPr>
              <a:t>: investigó los efectos de 80 mg/día de telmisartán en 5.926 pacientes con intolerancia a los IECA con enfermedades CV o diabetes con daño en los órganos diana. El criterio principal de valoración combinado fue la muerte por causas CV, IM, ictus u hospitalización por insuficiencia cardíaca. </a:t>
            </a:r>
          </a:p>
          <a:p>
            <a:pPr marL="228600" indent="-228600">
              <a:buFontTx/>
              <a:buChar char="•"/>
            </a:pPr>
            <a:r>
              <a:rPr lang="es-ES" sz="1100" smtClean="0">
                <a:solidFill>
                  <a:srgbClr val="000000"/>
                </a:solidFill>
                <a:ea typeface="MS PGothic" pitchFamily="34" charset="-128"/>
              </a:rPr>
              <a:t>PRoFESS</a:t>
            </a:r>
            <a:r>
              <a:rPr lang="es-ES" sz="1100" baseline="30000" smtClean="0">
                <a:solidFill>
                  <a:srgbClr val="000000"/>
                </a:solidFill>
                <a:ea typeface="MS PGothic" pitchFamily="34" charset="-128"/>
              </a:rPr>
              <a:t>®</a:t>
            </a:r>
            <a:r>
              <a:rPr lang="es-ES" sz="1100" smtClean="0">
                <a:solidFill>
                  <a:srgbClr val="000000"/>
                </a:solidFill>
                <a:ea typeface="MS PGothic" pitchFamily="34" charset="-128"/>
              </a:rPr>
              <a:t>: investigó los efectos del tratamiento con telmisartán en 20.332 pacientes que habían sufrido recientemente un ictus isquémico. El criterio de valoración principal fue el ictus recurrente. </a:t>
            </a:r>
          </a:p>
          <a:p>
            <a:pPr marL="228600" indent="-228600"/>
            <a:endParaRPr lang="es-ES" sz="1100" smtClean="0">
              <a:solidFill>
                <a:srgbClr val="000000"/>
              </a:solidFill>
              <a:ea typeface="MS PGothic" pitchFamily="34" charset="-128"/>
            </a:endParaRPr>
          </a:p>
          <a:p>
            <a:pPr marL="228600" indent="-228600"/>
            <a:r>
              <a:rPr lang="es-ES" sz="1100" b="1" smtClean="0">
                <a:solidFill>
                  <a:srgbClr val="000000"/>
                </a:solidFill>
                <a:ea typeface="MS PGothic" pitchFamily="34" charset="-128"/>
              </a:rPr>
              <a:t>Bibliografía</a:t>
            </a:r>
          </a:p>
          <a:p>
            <a:pPr marL="228600" indent="-228600">
              <a:buFontTx/>
              <a:buAutoNum type="arabicPeriod"/>
            </a:pPr>
            <a:r>
              <a:rPr lang="es-ES" sz="1100" smtClean="0">
                <a:solidFill>
                  <a:srgbClr val="000000"/>
                </a:solidFill>
                <a:ea typeface="MS PGothic" pitchFamily="34" charset="-128"/>
              </a:rPr>
              <a:t>The ONTARGET</a:t>
            </a:r>
            <a:r>
              <a:rPr lang="es-ES" sz="1100" baseline="30000" smtClean="0">
                <a:solidFill>
                  <a:srgbClr val="000000"/>
                </a:solidFill>
                <a:ea typeface="MS PGothic" pitchFamily="34" charset="-128"/>
              </a:rPr>
              <a:t>®</a:t>
            </a:r>
            <a:r>
              <a:rPr lang="es-ES" sz="1100" smtClean="0">
                <a:solidFill>
                  <a:srgbClr val="000000"/>
                </a:solidFill>
                <a:ea typeface="MS PGothic" pitchFamily="34" charset="-128"/>
              </a:rPr>
              <a:t> Investigators. Telmisartan, ramipril, or both in patients at high risk for vascular events. </a:t>
            </a:r>
            <a:r>
              <a:rPr lang="es-ES" sz="1100" i="1" smtClean="0">
                <a:solidFill>
                  <a:srgbClr val="000000"/>
                </a:solidFill>
                <a:ea typeface="MS PGothic" pitchFamily="34" charset="-128"/>
              </a:rPr>
              <a:t>N Engl J Med.</a:t>
            </a:r>
            <a:r>
              <a:rPr lang="es-ES" sz="1100" smtClean="0">
                <a:solidFill>
                  <a:srgbClr val="000000"/>
                </a:solidFill>
                <a:ea typeface="MS PGothic" pitchFamily="34" charset="-128"/>
              </a:rPr>
              <a:t> 2008;358:1547-1559. </a:t>
            </a:r>
          </a:p>
          <a:p>
            <a:pPr marL="228600" indent="-228600">
              <a:buFontTx/>
              <a:buAutoNum type="arabicPeriod"/>
            </a:pPr>
            <a:r>
              <a:rPr lang="es-ES" sz="1100" smtClean="0">
                <a:solidFill>
                  <a:srgbClr val="000000"/>
                </a:solidFill>
                <a:ea typeface="MS PGothic" pitchFamily="34" charset="-128"/>
              </a:rPr>
              <a:t>The TRANSCEND</a:t>
            </a:r>
            <a:r>
              <a:rPr lang="es-ES" sz="1100" baseline="30000" smtClean="0">
                <a:solidFill>
                  <a:srgbClr val="000000"/>
                </a:solidFill>
                <a:ea typeface="MS PGothic" pitchFamily="34" charset="-128"/>
              </a:rPr>
              <a:t>®</a:t>
            </a:r>
            <a:r>
              <a:rPr lang="es-ES" sz="1100" smtClean="0">
                <a:solidFill>
                  <a:srgbClr val="000000"/>
                </a:solidFill>
                <a:ea typeface="MS PGothic" pitchFamily="34" charset="-128"/>
              </a:rPr>
              <a:t> Investigators. Effects of the angiotensin-receptor blocker telmisartan on cardiovascular events in high-risk patients intolerant to angiotensin-converting enzyme inhibitors: a randomized controlled trial. </a:t>
            </a:r>
            <a:r>
              <a:rPr lang="es-ES" sz="1100" i="1" smtClean="0">
                <a:solidFill>
                  <a:srgbClr val="000000"/>
                </a:solidFill>
                <a:ea typeface="MS PGothic" pitchFamily="34" charset="-128"/>
              </a:rPr>
              <a:t>Lancet.</a:t>
            </a:r>
            <a:r>
              <a:rPr lang="es-ES" sz="1100" smtClean="0">
                <a:solidFill>
                  <a:srgbClr val="000000"/>
                </a:solidFill>
                <a:ea typeface="MS PGothic" pitchFamily="34" charset="-128"/>
              </a:rPr>
              <a:t> 2008;372:1174-1183.</a:t>
            </a:r>
          </a:p>
          <a:p>
            <a:pPr marL="228600" indent="-228600">
              <a:buFontTx/>
              <a:buAutoNum type="arabicPeriod"/>
            </a:pPr>
            <a:r>
              <a:rPr lang="es-ES" sz="1100" smtClean="0">
                <a:solidFill>
                  <a:srgbClr val="000000"/>
                </a:solidFill>
                <a:ea typeface="MS PGothic" pitchFamily="34" charset="-128"/>
              </a:rPr>
              <a:t>Yusuf S, et al. Telmisartan to prevent recurrent stroke and cardiovascular events. </a:t>
            </a:r>
            <a:r>
              <a:rPr lang="es-ES" sz="1100" i="1" smtClean="0">
                <a:solidFill>
                  <a:srgbClr val="000000"/>
                </a:solidFill>
                <a:ea typeface="MS PGothic" pitchFamily="34" charset="-128"/>
              </a:rPr>
              <a:t>N Engl J Med. </a:t>
            </a:r>
            <a:r>
              <a:rPr lang="es-ES" sz="1100" smtClean="0">
                <a:solidFill>
                  <a:srgbClr val="000000"/>
                </a:solidFill>
                <a:ea typeface="MS PGothic" pitchFamily="34" charset="-128"/>
              </a:rPr>
              <a:t>2008;359:1225-1237.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2F5C9B6-E153-4DCD-BAD0-F59E73073324}" type="slidenum">
              <a:rPr lang="en-GB" sz="1200">
                <a:solidFill>
                  <a:srgbClr val="000000"/>
                </a:solidFill>
              </a:rPr>
              <a:pPr algn="r" eaLnBrk="0" hangingPunct="0"/>
              <a:t>16</a:t>
            </a:fld>
            <a:endParaRPr lang="en-GB" sz="1200">
              <a:solidFill>
                <a:srgbClr val="000000"/>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lIns="91568" tIns="45784" rIns="91568" bIns="45784"/>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530225" y="4343400"/>
            <a:ext cx="5795963" cy="4114800"/>
          </a:xfrm>
          <a:noFill/>
          <a:ln/>
        </p:spPr>
        <p:txBody>
          <a:bodyPr/>
          <a:lstStyle/>
          <a:p>
            <a:endParaRPr lang="en-US" sz="1100"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7"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9" name="Rectangle 3"/>
          <p:cNvSpPr>
            <a:spLocks noGrp="1" noChangeArrowheads="1"/>
          </p:cNvSpPr>
          <p:nvPr>
            <p:ph type="body" idx="1"/>
          </p:nvPr>
        </p:nvSpPr>
        <p:spPr bwMode="auto">
          <a:xfrm>
            <a:off x="552807" y="4344866"/>
            <a:ext cx="5752388" cy="4111869"/>
          </a:xfrm>
          <a:noFill/>
        </p:spPr>
        <p:txBody>
          <a:bodyPr/>
          <a:lstStyle/>
          <a:p>
            <a:pPr marL="222250" indent="-222250"/>
            <a:r>
              <a:rPr lang="es-ES" sz="1100" smtClean="0">
                <a:solidFill>
                  <a:srgbClr val="000000"/>
                </a:solidFill>
                <a:latin typeface="Helvetica" pitchFamily="34" charset="0"/>
              </a:rPr>
              <a:t>Estos datos proceden de un estudio de diseño factorial 4x4 en pacientes con PAD basal </a:t>
            </a:r>
            <a:r>
              <a:rPr lang="es-ES" sz="1100" smtClean="0">
                <a:solidFill>
                  <a:srgbClr val="000000"/>
                </a:solidFill>
                <a:latin typeface="Helvetica" pitchFamily="34" charset="0"/>
                <a:ea typeface="SimSun" pitchFamily="2" charset="-122"/>
              </a:rPr>
              <a:t>≥ 95 mmHg y </a:t>
            </a:r>
            <a:r>
              <a:rPr lang="es-ES" sz="1100" smtClean="0">
                <a:solidFill>
                  <a:srgbClr val="000000"/>
                </a:solidFill>
                <a:latin typeface="Helvetica" pitchFamily="34" charset="0"/>
                <a:cs typeface="Arial" pitchFamily="34" charset="0"/>
              </a:rPr>
              <a:t>≤ 119 mmHg. De los 1461 pacientes incluidos en el estudio, se dispuso de los datos de MAPA de 24 horas de 562 pacientes.</a:t>
            </a:r>
            <a:r>
              <a:rPr lang="es-ES" sz="1100" baseline="30000" smtClean="0">
                <a:solidFill>
                  <a:srgbClr val="000000"/>
                </a:solidFill>
                <a:latin typeface="Helvetica" pitchFamily="34" charset="0"/>
                <a:cs typeface="Arial" pitchFamily="34" charset="0"/>
              </a:rPr>
              <a:t>1,2</a:t>
            </a:r>
          </a:p>
          <a:p>
            <a:pPr marL="222250" indent="-222250"/>
            <a:r>
              <a:rPr lang="es-ES" sz="1100" smtClean="0">
                <a:solidFill>
                  <a:srgbClr val="000000"/>
                </a:solidFill>
                <a:latin typeface="Helvetica" pitchFamily="34" charset="0"/>
                <a:cs typeface="Arial" pitchFamily="34" charset="0"/>
              </a:rPr>
              <a:t>Estos datos confirman que el uso combinado de telmisartán y amlodipino ofrece potentes reducciones de la PA en todo el intervalo de dosis de 24 horas.</a:t>
            </a:r>
            <a:r>
              <a:rPr lang="es-ES" sz="1100" baseline="30000" smtClean="0">
                <a:solidFill>
                  <a:srgbClr val="000000"/>
                </a:solidFill>
                <a:latin typeface="Helvetica" pitchFamily="34" charset="0"/>
                <a:cs typeface="Arial" pitchFamily="34" charset="0"/>
              </a:rPr>
              <a:t>1,2</a:t>
            </a:r>
          </a:p>
          <a:p>
            <a:pPr marL="222250" indent="-222250">
              <a:buFontTx/>
              <a:buChar char="•"/>
            </a:pPr>
            <a:endParaRPr lang="es-ES" sz="1100" baseline="30000" smtClean="0">
              <a:solidFill>
                <a:srgbClr val="000000"/>
              </a:solidFill>
              <a:latin typeface="Helvetica" pitchFamily="34" charset="0"/>
              <a:cs typeface="Arial" pitchFamily="34" charset="0"/>
            </a:endParaRPr>
          </a:p>
          <a:p>
            <a:pPr marL="222250" indent="-222250">
              <a:lnSpc>
                <a:spcPct val="90000"/>
              </a:lnSpc>
              <a:buFont typeface="Arial" pitchFamily="34" charset="0"/>
              <a:buNone/>
            </a:pPr>
            <a:r>
              <a:rPr lang="es-ES" sz="1100" b="1" smtClean="0">
                <a:solidFill>
                  <a:srgbClr val="000000"/>
                </a:solidFill>
                <a:latin typeface="Helvetica" pitchFamily="34" charset="0"/>
                <a:cs typeface="Arial" pitchFamily="34" charset="0"/>
              </a:rPr>
              <a:t>Bibliografía:</a:t>
            </a:r>
          </a:p>
          <a:p>
            <a:pPr marL="222250" indent="-222250">
              <a:lnSpc>
                <a:spcPct val="90000"/>
              </a:lnSpc>
              <a:buFontTx/>
              <a:buAutoNum type="arabicPeriod"/>
            </a:pPr>
            <a:r>
              <a:rPr lang="en-US" sz="1100" smtClean="0">
                <a:solidFill>
                  <a:srgbClr val="000000"/>
                </a:solidFill>
                <a:latin typeface="Helvetica" pitchFamily="34" charset="0"/>
                <a:cs typeface="Arial" pitchFamily="34" charset="0"/>
              </a:rPr>
              <a:t>Littlejohn TW III, et al. Combination therapies of telmisartan and amlodipine are effective at lowering 24-hour BP: Findings of an ABPM sub-study in hypertensive patients. </a:t>
            </a:r>
            <a:r>
              <a:rPr lang="en-US" sz="1100" i="1" smtClean="0">
                <a:solidFill>
                  <a:srgbClr val="000000"/>
                </a:solidFill>
                <a:latin typeface="Helvetica" pitchFamily="34" charset="0"/>
                <a:cs typeface="Arial" pitchFamily="34" charset="0"/>
              </a:rPr>
              <a:t>J Hypertens </a:t>
            </a:r>
            <a:r>
              <a:rPr lang="en-US" sz="1100" smtClean="0">
                <a:solidFill>
                  <a:srgbClr val="000000"/>
                </a:solidFill>
                <a:latin typeface="Helvetica" pitchFamily="34" charset="0"/>
                <a:cs typeface="Arial" pitchFamily="34" charset="0"/>
              </a:rPr>
              <a:t>2008;26(Suppl 1):S494.</a:t>
            </a:r>
          </a:p>
          <a:p>
            <a:pPr marL="222250" indent="-222250">
              <a:buFontTx/>
              <a:buAutoNum type="arabicPeriod"/>
            </a:pPr>
            <a:r>
              <a:rPr lang="en-US" sz="1100" smtClean="0">
                <a:solidFill>
                  <a:srgbClr val="000000"/>
                </a:solidFill>
                <a:latin typeface="Helvetica" pitchFamily="34" charset="0"/>
                <a:cs typeface="Arial" pitchFamily="34" charset="0"/>
              </a:rPr>
              <a:t>White WB, Littlejohn TW, Majul CR, et al. Effects of telmisartan and amlodipine in combination on ambulatory blood pressure in stages 1-2 hypertension. </a:t>
            </a:r>
            <a:r>
              <a:rPr lang="en-US" sz="1100" i="1" smtClean="0">
                <a:solidFill>
                  <a:srgbClr val="000000"/>
                </a:solidFill>
                <a:latin typeface="Helvetica" pitchFamily="34" charset="0"/>
                <a:cs typeface="Arial" pitchFamily="34" charset="0"/>
              </a:rPr>
              <a:t>Blood Press Monit </a:t>
            </a:r>
            <a:r>
              <a:rPr lang="en-US" sz="1100" smtClean="0">
                <a:solidFill>
                  <a:srgbClr val="000000"/>
                </a:solidFill>
                <a:latin typeface="Helvetica" pitchFamily="34" charset="0"/>
                <a:cs typeface="Arial" pitchFamily="34" charset="0"/>
              </a:rPr>
              <a:t>2010;15:205–212.</a:t>
            </a:r>
          </a:p>
          <a:p>
            <a:pPr marL="222250" indent="-222250">
              <a:buFont typeface="Arial" pitchFamily="34" charset="0"/>
              <a:buNone/>
            </a:pPr>
            <a:endParaRPr lang="en-US" sz="1100" smtClean="0">
              <a:solidFill>
                <a:srgbClr val="000000"/>
              </a:solidFill>
              <a:latin typeface="Helvetica"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2F5C9B6-E153-4DCD-BAD0-F59E73073324}" type="slidenum">
              <a:rPr lang="en-GB" sz="1200">
                <a:solidFill>
                  <a:srgbClr val="000000"/>
                </a:solidFill>
              </a:rPr>
              <a:pPr algn="r" eaLnBrk="0" hangingPunct="0"/>
              <a:t>26</a:t>
            </a:fld>
            <a:endParaRPr lang="en-GB" sz="1200">
              <a:solidFill>
                <a:srgbClr val="000000"/>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lIns="91568" tIns="45784" rIns="91568" bIns="45784"/>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568" tIns="45784" rIns="91568" bIns="45784" anchor="b"/>
          <a:lstStyle/>
          <a:p>
            <a:pPr algn="r" eaLnBrk="0" hangingPunct="0"/>
            <a:fld id="{C085C85F-A728-4CD1-AE75-F88E94A7654A}" type="slidenum">
              <a:rPr lang="en-GB" sz="1200"/>
              <a:pPr algn="r" eaLnBrk="0" hangingPunct="0"/>
              <a:t>27</a:t>
            </a:fld>
            <a:endParaRPr lang="en-GB" sz="120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lIns="91568" tIns="45784" rIns="91568" bIns="45784"/>
          <a:lstStyle/>
          <a:p>
            <a:pPr lvl="1">
              <a:spcBef>
                <a:spcPct val="50000"/>
              </a:spcBef>
            </a:pPr>
            <a:endParaRPr lang="en-US"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741558-CA7C-4547-BA13-680688E99164}" type="slidenum">
              <a:rPr lang="en-GB" smtClean="0"/>
              <a:pPr>
                <a:defRPr/>
              </a:pPr>
              <a:t>30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594B370-B4E9-4431-8D8F-894CF30698F8}" type="slidenum">
              <a:rPr lang="en-GB" smtClean="0"/>
              <a:pPr/>
              <a:t>42</a:t>
            </a:fld>
            <a:endParaRPr lang="en-GB"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4213" y="4343400"/>
            <a:ext cx="5489575" cy="4114800"/>
          </a:xfrm>
          <a:noFill/>
          <a:ln/>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216025" y="720725"/>
            <a:ext cx="4489450" cy="3367088"/>
          </a:xfrm>
          <a:ln/>
        </p:spPr>
      </p:sp>
      <p:sp>
        <p:nvSpPr>
          <p:cNvPr id="110595" name="Rectangle 3"/>
          <p:cNvSpPr>
            <a:spLocks noGrp="1" noChangeArrowheads="1"/>
          </p:cNvSpPr>
          <p:nvPr>
            <p:ph type="body" idx="1"/>
          </p:nvPr>
        </p:nvSpPr>
        <p:spPr>
          <a:xfrm>
            <a:off x="519113" y="4376738"/>
            <a:ext cx="5781675" cy="4090987"/>
          </a:xfrm>
          <a:noFill/>
          <a:ln/>
        </p:spPr>
        <p:txBody>
          <a:bodyPr/>
          <a:lstStyle/>
          <a:p>
            <a:pPr marL="228600" indent="-228600"/>
            <a:r>
              <a:rPr lang="es-ES" sz="1100" dirty="0" smtClean="0">
                <a:solidFill>
                  <a:srgbClr val="000000"/>
                </a:solidFill>
                <a:ea typeface="MS PGothic" pitchFamily="34" charset="-128"/>
                <a:sym typeface="Symbol" pitchFamily="18" charset="2"/>
              </a:rPr>
              <a:t>Esta diapositiva muestra la alta prevalencia de la hipertensión, lo que indica la gran necesidad tanto de la prevención como de un mejor control farmacológico de la hipertensión.</a:t>
            </a:r>
          </a:p>
          <a:p>
            <a:pPr marL="228600" indent="-228600"/>
            <a:r>
              <a:rPr lang="es-ES" sz="1100" dirty="0" smtClean="0">
                <a:solidFill>
                  <a:srgbClr val="000000"/>
                </a:solidFill>
                <a:ea typeface="MS PGothic" pitchFamily="34" charset="-128"/>
                <a:sym typeface="Symbol" pitchFamily="18" charset="2"/>
              </a:rPr>
              <a:t>Se analizaron los datos de encuestas de muestras nacionales con el objetivo de hallar estimaciones de la PA y de la prevalencia de la hipertensión, ajustadas en función de la edad y del sexo, con el umbral estándar (PA ≥ 140/90 </a:t>
            </a:r>
            <a:r>
              <a:rPr lang="es-ES" sz="1100" dirty="0" err="1" smtClean="0">
                <a:solidFill>
                  <a:srgbClr val="000000"/>
                </a:solidFill>
                <a:ea typeface="MS PGothic" pitchFamily="34" charset="-128"/>
                <a:sym typeface="Symbol" pitchFamily="18" charset="2"/>
              </a:rPr>
              <a:t>mmHg</a:t>
            </a:r>
            <a:r>
              <a:rPr lang="es-ES" sz="1100" dirty="0" smtClean="0">
                <a:solidFill>
                  <a:srgbClr val="000000"/>
                </a:solidFill>
                <a:ea typeface="MS PGothic" pitchFamily="34" charset="-128"/>
                <a:sym typeface="Symbol" pitchFamily="18" charset="2"/>
              </a:rPr>
              <a:t> o tratamiento con medicamentos </a:t>
            </a:r>
            <a:r>
              <a:rPr lang="es-ES" sz="1100" dirty="0" err="1" smtClean="0">
                <a:solidFill>
                  <a:srgbClr val="000000"/>
                </a:solidFill>
                <a:ea typeface="MS PGothic" pitchFamily="34" charset="-128"/>
                <a:sym typeface="Symbol" pitchFamily="18" charset="2"/>
              </a:rPr>
              <a:t>antihipertensivos</a:t>
            </a:r>
            <a:r>
              <a:rPr lang="es-ES" sz="1100" dirty="0" smtClean="0">
                <a:solidFill>
                  <a:srgbClr val="000000"/>
                </a:solidFill>
                <a:ea typeface="MS PGothic" pitchFamily="34" charset="-128"/>
                <a:sym typeface="Symbol" pitchFamily="18" charset="2"/>
              </a:rPr>
              <a:t>) por país y región (Europa, en comparación con Norteamérica).</a:t>
            </a:r>
            <a:r>
              <a:rPr lang="es-ES" sz="1100" baseline="30000" dirty="0" smtClean="0">
                <a:solidFill>
                  <a:srgbClr val="000000"/>
                </a:solidFill>
                <a:ea typeface="MS PGothic" pitchFamily="34" charset="-128"/>
                <a:sym typeface="Symbol" pitchFamily="18" charset="2"/>
              </a:rPr>
              <a:t>1</a:t>
            </a:r>
            <a:r>
              <a:rPr lang="es-ES" sz="1100" dirty="0" smtClean="0">
                <a:solidFill>
                  <a:srgbClr val="000000"/>
                </a:solidFill>
                <a:ea typeface="MS PGothic" pitchFamily="34" charset="-128"/>
                <a:sym typeface="Symbol" pitchFamily="18" charset="2"/>
              </a:rPr>
              <a:t> </a:t>
            </a:r>
          </a:p>
          <a:p>
            <a:pPr marL="228600" indent="-228600"/>
            <a:r>
              <a:rPr lang="es-ES" sz="1100" dirty="0" smtClean="0">
                <a:solidFill>
                  <a:srgbClr val="000000"/>
                </a:solidFill>
                <a:ea typeface="MS PGothic" pitchFamily="34" charset="-128"/>
                <a:sym typeface="Symbol" pitchFamily="18" charset="2"/>
              </a:rPr>
              <a:t>La prevalencia de hipertensión fue mayor en Alemania (55%), seguida de Finlandia (49%), España (47%), Inglaterra (42%), Suecia (38%) e Italia (38%). La prevalencia en los Estados Unidos fue la mitad que la tasa en Alemania (28%; igual que la tasa en Canadá [27%; los datos de Canadá no aparecen en las diapositivas]). La prevalencia de hipertensión de la media europea fue significativamente mayor en el 44,2% en comparación con el 27,6% en Norteamérica.</a:t>
            </a:r>
            <a:r>
              <a:rPr lang="es-ES" sz="1100" baseline="30000" dirty="0" smtClean="0">
                <a:solidFill>
                  <a:srgbClr val="000000"/>
                </a:solidFill>
                <a:ea typeface="MS PGothic" pitchFamily="34" charset="-128"/>
                <a:sym typeface="Symbol" pitchFamily="18" charset="2"/>
              </a:rPr>
              <a:t>1</a:t>
            </a:r>
            <a:r>
              <a:rPr lang="es-ES" sz="1100" dirty="0" smtClean="0">
                <a:solidFill>
                  <a:srgbClr val="000000"/>
                </a:solidFill>
                <a:ea typeface="MS PGothic" pitchFamily="34" charset="-128"/>
                <a:sym typeface="Symbol" pitchFamily="18" charset="2"/>
              </a:rPr>
              <a:t> Otro estudio realizado en Japón encontró que la prevalencia fue alta, del 49%, en toda la población adulta mayor de 30 años de edad.</a:t>
            </a:r>
            <a:r>
              <a:rPr lang="es-ES" sz="1100" baseline="30000" dirty="0" smtClean="0">
                <a:solidFill>
                  <a:srgbClr val="000000"/>
                </a:solidFill>
                <a:ea typeface="MS PGothic" pitchFamily="34" charset="-128"/>
                <a:sym typeface="Symbol" pitchFamily="18" charset="2"/>
              </a:rPr>
              <a:t>2</a:t>
            </a:r>
          </a:p>
          <a:p>
            <a:pPr marL="228600" indent="-228600"/>
            <a:r>
              <a:rPr lang="es-ES" sz="1100" dirty="0" smtClean="0">
                <a:solidFill>
                  <a:srgbClr val="000000"/>
                </a:solidFill>
                <a:ea typeface="MS PGothic" pitchFamily="34" charset="-128"/>
                <a:sym typeface="Symbol" pitchFamily="18" charset="2"/>
              </a:rPr>
              <a:t>El patrón de mayores valores de la PA y prevalencias de la hipertensión está estrechamente relacionado con las tasas de mortalidad por ictus, la enfermedad CV con el mayor RR como consecuencia de la hipertensión.</a:t>
            </a:r>
            <a:r>
              <a:rPr lang="es-ES" sz="1100" baseline="30000" dirty="0" smtClean="0">
                <a:solidFill>
                  <a:srgbClr val="000000"/>
                </a:solidFill>
                <a:ea typeface="MS PGothic" pitchFamily="34" charset="-128"/>
                <a:sym typeface="Symbol" pitchFamily="18" charset="2"/>
              </a:rPr>
              <a:t>1</a:t>
            </a:r>
            <a:r>
              <a:rPr lang="es-ES" sz="1100" dirty="0" smtClean="0">
                <a:solidFill>
                  <a:srgbClr val="000000"/>
                </a:solidFill>
                <a:ea typeface="MS PGothic" pitchFamily="34" charset="-128"/>
                <a:sym typeface="Symbol" pitchFamily="18" charset="2"/>
              </a:rPr>
              <a:t> </a:t>
            </a:r>
          </a:p>
          <a:p>
            <a:pPr marL="228600" indent="-228600"/>
            <a:endParaRPr lang="es-ES" sz="1100" dirty="0" smtClean="0">
              <a:solidFill>
                <a:srgbClr val="000000"/>
              </a:solidFill>
              <a:ea typeface="MS PGothic" pitchFamily="34" charset="-128"/>
              <a:sym typeface="Symbol" pitchFamily="18" charset="2"/>
            </a:endParaRPr>
          </a:p>
          <a:p>
            <a:pPr marL="228600" indent="-228600"/>
            <a:r>
              <a:rPr lang="es-ES" sz="1100" b="1" dirty="0" smtClean="0">
                <a:solidFill>
                  <a:srgbClr val="000000"/>
                </a:solidFill>
                <a:ea typeface="MS PGothic" pitchFamily="34" charset="-128"/>
                <a:sym typeface="Symbol" pitchFamily="18" charset="2"/>
              </a:rPr>
              <a:t>Bibliografía</a:t>
            </a:r>
          </a:p>
          <a:p>
            <a:pPr marL="228600" indent="-228600">
              <a:buFontTx/>
              <a:buAutoNum type="arabicPeriod"/>
            </a:pPr>
            <a:r>
              <a:rPr lang="es-ES" sz="1100" dirty="0" err="1" smtClean="0">
                <a:solidFill>
                  <a:srgbClr val="000000"/>
                </a:solidFill>
                <a:ea typeface="MS PGothic" pitchFamily="34" charset="-128"/>
                <a:sym typeface="Symbol" pitchFamily="18" charset="2"/>
              </a:rPr>
              <a:t>Wolf-Maier</a:t>
            </a:r>
            <a:r>
              <a:rPr lang="es-ES" sz="1100" dirty="0" smtClean="0">
                <a:solidFill>
                  <a:srgbClr val="000000"/>
                </a:solidFill>
                <a:ea typeface="MS PGothic" pitchFamily="34" charset="-128"/>
                <a:sym typeface="Symbol" pitchFamily="18" charset="2"/>
              </a:rPr>
              <a:t> K, et al. </a:t>
            </a:r>
            <a:r>
              <a:rPr lang="es-ES" sz="1100" dirty="0" err="1" smtClean="0">
                <a:solidFill>
                  <a:srgbClr val="000000"/>
                </a:solidFill>
                <a:ea typeface="MS PGothic" pitchFamily="34" charset="-128"/>
                <a:sym typeface="Symbol" pitchFamily="18" charset="2"/>
              </a:rPr>
              <a:t>Hypertension</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prevalence</a:t>
            </a:r>
            <a:r>
              <a:rPr lang="es-ES" sz="1100" dirty="0" smtClean="0">
                <a:solidFill>
                  <a:srgbClr val="000000"/>
                </a:solidFill>
                <a:ea typeface="MS PGothic" pitchFamily="34" charset="-128"/>
                <a:sym typeface="Symbol" pitchFamily="18" charset="2"/>
              </a:rPr>
              <a:t> and </a:t>
            </a:r>
            <a:r>
              <a:rPr lang="es-ES" sz="1100" dirty="0" err="1" smtClean="0">
                <a:solidFill>
                  <a:srgbClr val="000000"/>
                </a:solidFill>
                <a:ea typeface="MS PGothic" pitchFamily="34" charset="-128"/>
                <a:sym typeface="Symbol" pitchFamily="18" charset="2"/>
              </a:rPr>
              <a:t>blood</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pressure</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levels</a:t>
            </a:r>
            <a:r>
              <a:rPr lang="es-ES" sz="1100" dirty="0" smtClean="0">
                <a:solidFill>
                  <a:srgbClr val="000000"/>
                </a:solidFill>
                <a:ea typeface="MS PGothic" pitchFamily="34" charset="-128"/>
                <a:sym typeface="Symbol" pitchFamily="18" charset="2"/>
              </a:rPr>
              <a:t> in 6 </a:t>
            </a:r>
            <a:r>
              <a:rPr lang="es-ES" sz="1100" dirty="0" err="1" smtClean="0">
                <a:solidFill>
                  <a:srgbClr val="000000"/>
                </a:solidFill>
                <a:ea typeface="MS PGothic" pitchFamily="34" charset="-128"/>
                <a:sym typeface="Symbol" pitchFamily="18" charset="2"/>
              </a:rPr>
              <a:t>European</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countries</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Canada</a:t>
            </a:r>
            <a:r>
              <a:rPr lang="es-ES" sz="1100" dirty="0" smtClean="0">
                <a:solidFill>
                  <a:srgbClr val="000000"/>
                </a:solidFill>
                <a:ea typeface="MS PGothic" pitchFamily="34" charset="-128"/>
                <a:sym typeface="Symbol" pitchFamily="18" charset="2"/>
              </a:rPr>
              <a:t>, and </a:t>
            </a:r>
            <a:r>
              <a:rPr lang="es-ES" sz="1100" dirty="0" err="1" smtClean="0">
                <a:solidFill>
                  <a:srgbClr val="000000"/>
                </a:solidFill>
                <a:ea typeface="MS PGothic" pitchFamily="34" charset="-128"/>
                <a:sym typeface="Symbol" pitchFamily="18" charset="2"/>
              </a:rPr>
              <a:t>the</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United</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States</a:t>
            </a:r>
            <a:r>
              <a:rPr lang="es-ES" sz="1100" dirty="0" smtClean="0">
                <a:solidFill>
                  <a:srgbClr val="000000"/>
                </a:solidFill>
                <a:ea typeface="MS PGothic" pitchFamily="34" charset="-128"/>
                <a:sym typeface="Symbol" pitchFamily="18" charset="2"/>
              </a:rPr>
              <a:t>. </a:t>
            </a:r>
            <a:r>
              <a:rPr lang="es-ES" sz="1100" i="1" dirty="0" smtClean="0">
                <a:solidFill>
                  <a:srgbClr val="000000"/>
                </a:solidFill>
                <a:ea typeface="MS PGothic" pitchFamily="34" charset="-128"/>
                <a:sym typeface="Symbol" pitchFamily="18" charset="2"/>
              </a:rPr>
              <a:t>JAMA</a:t>
            </a:r>
            <a:r>
              <a:rPr lang="es-ES" sz="1100" dirty="0" smtClean="0">
                <a:solidFill>
                  <a:srgbClr val="000000"/>
                </a:solidFill>
                <a:ea typeface="MS PGothic" pitchFamily="34" charset="-128"/>
                <a:sym typeface="Symbol" pitchFamily="18" charset="2"/>
              </a:rPr>
              <a:t> 2003;289:2363–2369.</a:t>
            </a:r>
          </a:p>
          <a:p>
            <a:pPr marL="228600" indent="-228600">
              <a:buFontTx/>
              <a:buAutoNum type="arabicPeriod"/>
            </a:pPr>
            <a:r>
              <a:rPr lang="es-ES" sz="1100" dirty="0" err="1" smtClean="0">
                <a:solidFill>
                  <a:srgbClr val="000000"/>
                </a:solidFill>
                <a:ea typeface="MS PGothic" pitchFamily="34" charset="-128"/>
                <a:sym typeface="Symbol" pitchFamily="18" charset="2"/>
              </a:rPr>
              <a:t>Sekikawa</a:t>
            </a:r>
            <a:r>
              <a:rPr lang="es-ES" sz="1100" dirty="0" smtClean="0">
                <a:solidFill>
                  <a:srgbClr val="000000"/>
                </a:solidFill>
                <a:ea typeface="MS PGothic" pitchFamily="34" charset="-128"/>
                <a:sym typeface="Symbol" pitchFamily="18" charset="2"/>
              </a:rPr>
              <a:t> A, </a:t>
            </a:r>
            <a:r>
              <a:rPr lang="es-ES" sz="1100" dirty="0" err="1" smtClean="0">
                <a:solidFill>
                  <a:srgbClr val="000000"/>
                </a:solidFill>
                <a:ea typeface="MS PGothic" pitchFamily="34" charset="-128"/>
                <a:sym typeface="Symbol" pitchFamily="18" charset="2"/>
              </a:rPr>
              <a:t>Hayakawa</a:t>
            </a:r>
            <a:r>
              <a:rPr lang="es-ES" sz="1100" dirty="0" smtClean="0">
                <a:solidFill>
                  <a:srgbClr val="000000"/>
                </a:solidFill>
                <a:ea typeface="MS PGothic" pitchFamily="34" charset="-128"/>
                <a:sym typeface="Symbol" pitchFamily="18" charset="2"/>
              </a:rPr>
              <a:t> T. </a:t>
            </a:r>
            <a:r>
              <a:rPr lang="es-ES" sz="1100" dirty="0" err="1" smtClean="0">
                <a:solidFill>
                  <a:srgbClr val="000000"/>
                </a:solidFill>
                <a:ea typeface="MS PGothic" pitchFamily="34" charset="-128"/>
                <a:sym typeface="Symbol" pitchFamily="18" charset="2"/>
              </a:rPr>
              <a:t>Prevalence</a:t>
            </a:r>
            <a:r>
              <a:rPr lang="es-ES" sz="1100" dirty="0" smtClean="0">
                <a:solidFill>
                  <a:srgbClr val="000000"/>
                </a:solidFill>
                <a:ea typeface="MS PGothic" pitchFamily="34" charset="-128"/>
                <a:sym typeface="Symbol" pitchFamily="18" charset="2"/>
              </a:rPr>
              <a:t> of </a:t>
            </a:r>
            <a:r>
              <a:rPr lang="es-ES" sz="1100" dirty="0" err="1" smtClean="0">
                <a:solidFill>
                  <a:srgbClr val="000000"/>
                </a:solidFill>
                <a:ea typeface="MS PGothic" pitchFamily="34" charset="-128"/>
                <a:sym typeface="Symbol" pitchFamily="18" charset="2"/>
              </a:rPr>
              <a:t>hypertension</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its</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awareness</a:t>
            </a:r>
            <a:r>
              <a:rPr lang="es-ES" sz="1100" dirty="0" smtClean="0">
                <a:solidFill>
                  <a:srgbClr val="000000"/>
                </a:solidFill>
                <a:ea typeface="MS PGothic" pitchFamily="34" charset="-128"/>
                <a:sym typeface="Symbol" pitchFamily="18" charset="2"/>
              </a:rPr>
              <a:t> and control in </a:t>
            </a:r>
            <a:r>
              <a:rPr lang="es-ES" sz="1100" dirty="0" err="1" smtClean="0">
                <a:solidFill>
                  <a:srgbClr val="000000"/>
                </a:solidFill>
                <a:ea typeface="MS PGothic" pitchFamily="34" charset="-128"/>
                <a:sym typeface="Symbol" pitchFamily="18" charset="2"/>
              </a:rPr>
              <a:t>adult</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population</a:t>
            </a:r>
            <a:r>
              <a:rPr lang="es-ES" sz="1100" dirty="0" smtClean="0">
                <a:solidFill>
                  <a:srgbClr val="000000"/>
                </a:solidFill>
                <a:ea typeface="MS PGothic" pitchFamily="34" charset="-128"/>
                <a:sym typeface="Symbol" pitchFamily="18" charset="2"/>
              </a:rPr>
              <a:t> in </a:t>
            </a:r>
            <a:r>
              <a:rPr lang="es-ES" sz="1100" dirty="0" err="1" smtClean="0">
                <a:solidFill>
                  <a:srgbClr val="000000"/>
                </a:solidFill>
                <a:ea typeface="MS PGothic" pitchFamily="34" charset="-128"/>
                <a:sym typeface="Symbol" pitchFamily="18" charset="2"/>
              </a:rPr>
              <a:t>Japan</a:t>
            </a:r>
            <a:r>
              <a:rPr lang="es-ES" sz="1100" dirty="0" smtClean="0">
                <a:solidFill>
                  <a:srgbClr val="000000"/>
                </a:solidFill>
                <a:ea typeface="MS PGothic" pitchFamily="34" charset="-128"/>
                <a:sym typeface="Symbol" pitchFamily="18" charset="2"/>
              </a:rPr>
              <a:t>. </a:t>
            </a:r>
            <a:r>
              <a:rPr lang="es-ES" sz="1100" i="1" dirty="0" smtClean="0">
                <a:solidFill>
                  <a:srgbClr val="000000"/>
                </a:solidFill>
                <a:ea typeface="MS PGothic" pitchFamily="34" charset="-128"/>
                <a:sym typeface="Symbol" pitchFamily="18" charset="2"/>
              </a:rPr>
              <a:t>J </a:t>
            </a:r>
            <a:r>
              <a:rPr lang="es-ES" sz="1100" i="1" dirty="0" err="1" smtClean="0">
                <a:solidFill>
                  <a:srgbClr val="000000"/>
                </a:solidFill>
                <a:ea typeface="MS PGothic" pitchFamily="34" charset="-128"/>
                <a:sym typeface="Symbol" pitchFamily="18" charset="2"/>
              </a:rPr>
              <a:t>Hum</a:t>
            </a:r>
            <a:r>
              <a:rPr lang="es-ES" sz="1100" i="1" dirty="0" smtClean="0">
                <a:solidFill>
                  <a:srgbClr val="000000"/>
                </a:solidFill>
                <a:ea typeface="MS PGothic" pitchFamily="34" charset="-128"/>
                <a:sym typeface="Symbol" pitchFamily="18" charset="2"/>
              </a:rPr>
              <a:t> </a:t>
            </a:r>
            <a:r>
              <a:rPr lang="es-ES" sz="1100" i="1" dirty="0" err="1" smtClean="0">
                <a:solidFill>
                  <a:srgbClr val="000000"/>
                </a:solidFill>
                <a:ea typeface="MS PGothic" pitchFamily="34" charset="-128"/>
                <a:sym typeface="Symbol" pitchFamily="18" charset="2"/>
              </a:rPr>
              <a:t>Hypertens</a:t>
            </a:r>
            <a:r>
              <a:rPr lang="es-ES" sz="1100" dirty="0" smtClean="0">
                <a:solidFill>
                  <a:srgbClr val="000000"/>
                </a:solidFill>
                <a:ea typeface="MS PGothic" pitchFamily="34" charset="-128"/>
                <a:sym typeface="Symbol" pitchFamily="18" charset="2"/>
              </a:rPr>
              <a:t> 2004; 2004;18:911–912.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4213" y="4343400"/>
            <a:ext cx="5489575" cy="4114800"/>
          </a:xfrm>
          <a:noFill/>
          <a:ln/>
        </p:spPr>
        <p:txBody>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684213" y="4343400"/>
            <a:ext cx="5489575" cy="4114800"/>
          </a:xfrm>
          <a:noFill/>
          <a:ln/>
        </p:spPr>
        <p:txBody>
          <a:bodyPr/>
          <a:lstStyle/>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684213" y="4343400"/>
            <a:ext cx="5489575" cy="4114800"/>
          </a:xfrm>
          <a:noFill/>
          <a:ln/>
        </p:spPr>
        <p:txBody>
          <a:bodyPr/>
          <a:lstStyle/>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800" y="4343400"/>
            <a:ext cx="5486400" cy="4114800"/>
          </a:xfrm>
          <a:noFill/>
          <a:ln/>
        </p:spPr>
        <p:txBody>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216025" y="720725"/>
            <a:ext cx="4489450" cy="3367088"/>
          </a:xfrm>
          <a:ln/>
        </p:spPr>
      </p:sp>
      <p:sp>
        <p:nvSpPr>
          <p:cNvPr id="111619" name="Rectangle 3"/>
          <p:cNvSpPr>
            <a:spLocks noGrp="1" noChangeArrowheads="1"/>
          </p:cNvSpPr>
          <p:nvPr>
            <p:ph type="body" idx="1"/>
          </p:nvPr>
        </p:nvSpPr>
        <p:spPr>
          <a:xfrm>
            <a:off x="552450" y="4376738"/>
            <a:ext cx="5761038" cy="4090987"/>
          </a:xfrm>
          <a:noFill/>
          <a:ln/>
        </p:spPr>
        <p:txBody>
          <a:bodyPr/>
          <a:lstStyle/>
          <a:p>
            <a:pPr marL="228600" indent="-228600"/>
            <a:r>
              <a:rPr lang="es-ES" sz="1100" dirty="0" smtClean="0">
                <a:solidFill>
                  <a:srgbClr val="000000"/>
                </a:solidFill>
                <a:ea typeface="MS PGothic" pitchFamily="34" charset="-128"/>
                <a:sym typeface="Symbol" pitchFamily="18" charset="2"/>
              </a:rPr>
              <a:t>Esta diapositiva muestra los resultados de un análisis de los datos en todo el mundo (de la literatura publicada entre 1980 y 2002) sobre la prevalencia de la hipertensión (específicos por edad y sexo).</a:t>
            </a:r>
            <a:r>
              <a:rPr lang="es-ES" sz="1100" baseline="30000" dirty="0" smtClean="0">
                <a:solidFill>
                  <a:srgbClr val="000000"/>
                </a:solidFill>
                <a:ea typeface="MS PGothic" pitchFamily="34" charset="-128"/>
                <a:sym typeface="Symbol" pitchFamily="18" charset="2"/>
              </a:rPr>
              <a:t>1</a:t>
            </a:r>
          </a:p>
          <a:p>
            <a:pPr marL="228600" indent="-228600"/>
            <a:r>
              <a:rPr lang="es-ES" sz="1100" dirty="0" smtClean="0">
                <a:solidFill>
                  <a:srgbClr val="000000"/>
                </a:solidFill>
                <a:ea typeface="MS PGothic" pitchFamily="34" charset="-128"/>
                <a:sym typeface="Symbol" pitchFamily="18" charset="2"/>
              </a:rPr>
              <a:t>La hipertensión se definió como PAS ≥ 140 </a:t>
            </a:r>
            <a:r>
              <a:rPr lang="es-ES" sz="1100" dirty="0" err="1" smtClean="0">
                <a:solidFill>
                  <a:srgbClr val="000000"/>
                </a:solidFill>
                <a:ea typeface="MS PGothic" pitchFamily="34" charset="-128"/>
                <a:sym typeface="Symbol" pitchFamily="18" charset="2"/>
              </a:rPr>
              <a:t>mmHg</a:t>
            </a:r>
            <a:r>
              <a:rPr lang="es-ES" sz="1100" dirty="0" smtClean="0">
                <a:solidFill>
                  <a:srgbClr val="000000"/>
                </a:solidFill>
                <a:ea typeface="MS PGothic" pitchFamily="34" charset="-128"/>
                <a:sym typeface="Symbol" pitchFamily="18" charset="2"/>
              </a:rPr>
              <a:t> o PAD ≥ 90 </a:t>
            </a:r>
            <a:r>
              <a:rPr lang="es-ES" sz="1100" dirty="0" err="1" smtClean="0">
                <a:solidFill>
                  <a:srgbClr val="000000"/>
                </a:solidFill>
                <a:ea typeface="MS PGothic" pitchFamily="34" charset="-128"/>
                <a:sym typeface="Symbol" pitchFamily="18" charset="2"/>
              </a:rPr>
              <a:t>mmHg</a:t>
            </a:r>
            <a:r>
              <a:rPr lang="es-ES" sz="1100" dirty="0" smtClean="0">
                <a:solidFill>
                  <a:srgbClr val="000000"/>
                </a:solidFill>
                <a:ea typeface="MS PGothic" pitchFamily="34" charset="-128"/>
                <a:sym typeface="Symbol" pitchFamily="18" charset="2"/>
              </a:rPr>
              <a:t> o el uso de medicación </a:t>
            </a:r>
            <a:r>
              <a:rPr lang="es-ES" sz="1100" dirty="0" err="1" smtClean="0">
                <a:solidFill>
                  <a:srgbClr val="000000"/>
                </a:solidFill>
                <a:ea typeface="MS PGothic" pitchFamily="34" charset="-128"/>
                <a:sym typeface="Symbol" pitchFamily="18" charset="2"/>
              </a:rPr>
              <a:t>antihipertensiva</a:t>
            </a:r>
            <a:r>
              <a:rPr lang="es-ES" sz="1100" dirty="0" smtClean="0">
                <a:solidFill>
                  <a:srgbClr val="000000"/>
                </a:solidFill>
                <a:ea typeface="MS PGothic" pitchFamily="34" charset="-128"/>
                <a:sym typeface="Symbol" pitchFamily="18" charset="2"/>
              </a:rPr>
              <a:t>. Sólo se incluyen en esta diapositiva los datos de las economías de mercado establecidas (es decir, Australia, Canadá, Inglaterra, Alemania, Grecia, Italia, Japón, España, Suecia, EE. UU.). Están disponibles otros datos (no se muestran) para las antiguas economías socialistas (Eslovaquia), India, América Latina y Caribe, Oriente Medio, Asia y África subsahariana.</a:t>
            </a:r>
            <a:r>
              <a:rPr lang="es-ES" sz="1100" baseline="30000" dirty="0" smtClean="0">
                <a:solidFill>
                  <a:srgbClr val="000000"/>
                </a:solidFill>
                <a:ea typeface="MS PGothic" pitchFamily="34" charset="-128"/>
                <a:sym typeface="Symbol" pitchFamily="18" charset="2"/>
              </a:rPr>
              <a:t>1</a:t>
            </a:r>
          </a:p>
          <a:p>
            <a:pPr marL="228600" indent="-228600"/>
            <a:r>
              <a:rPr lang="es-ES" sz="1100" dirty="0" smtClean="0">
                <a:solidFill>
                  <a:srgbClr val="000000"/>
                </a:solidFill>
                <a:ea typeface="MS PGothic" pitchFamily="34" charset="-128"/>
                <a:sym typeface="Symbol" pitchFamily="18" charset="2"/>
              </a:rPr>
              <a:t>Como se ilustra, la prevalencia de la hipertensión aumenta con la edad avanzada. En edades más jóvenes, la prevalencia fue mayor en hombres que en mujeres; no obstante, desde los 60 años, la tendencia se invirtió, con una prevalencia mayor en mujeres que en hombres. Se desconocen los motivos de las diferencias en la PA en función del sexo, aunque se ha sugerido (pero no está probado) que los estrógenos pueden ser responsable de la menor PA en mujeres más jóvenes.</a:t>
            </a:r>
            <a:r>
              <a:rPr lang="es-ES" sz="1100" baseline="30000" dirty="0" smtClean="0">
                <a:solidFill>
                  <a:srgbClr val="000000"/>
                </a:solidFill>
                <a:ea typeface="MS PGothic" pitchFamily="34" charset="-128"/>
                <a:sym typeface="Symbol" pitchFamily="18" charset="2"/>
              </a:rPr>
              <a:t>2</a:t>
            </a:r>
          </a:p>
          <a:p>
            <a:pPr marL="228600" indent="-228600"/>
            <a:endParaRPr lang="es-ES" sz="1100" baseline="30000" dirty="0" smtClean="0">
              <a:solidFill>
                <a:srgbClr val="000000"/>
              </a:solidFill>
              <a:ea typeface="MS PGothic" pitchFamily="34" charset="-128"/>
              <a:sym typeface="Symbol" pitchFamily="18" charset="2"/>
            </a:endParaRPr>
          </a:p>
          <a:p>
            <a:pPr marL="228600" indent="-228600"/>
            <a:r>
              <a:rPr lang="es-ES" sz="1100" b="1" dirty="0" smtClean="0">
                <a:solidFill>
                  <a:srgbClr val="000000"/>
                </a:solidFill>
                <a:ea typeface="MS PGothic" pitchFamily="34" charset="-128"/>
                <a:sym typeface="Symbol" pitchFamily="18" charset="2"/>
              </a:rPr>
              <a:t>Bibliografía</a:t>
            </a:r>
          </a:p>
          <a:p>
            <a:pPr marL="228600" indent="-228600">
              <a:buFontTx/>
              <a:buAutoNum type="arabicPeriod"/>
            </a:pPr>
            <a:r>
              <a:rPr lang="es-ES" sz="1100" dirty="0" smtClean="0">
                <a:solidFill>
                  <a:srgbClr val="000000"/>
                </a:solidFill>
                <a:ea typeface="MS PGothic" pitchFamily="34" charset="-128"/>
                <a:sym typeface="Symbol" pitchFamily="18" charset="2"/>
              </a:rPr>
              <a:t>Kearney PM, et al. Global </a:t>
            </a:r>
            <a:r>
              <a:rPr lang="es-ES" sz="1100" dirty="0" err="1" smtClean="0">
                <a:solidFill>
                  <a:srgbClr val="000000"/>
                </a:solidFill>
                <a:ea typeface="MS PGothic" pitchFamily="34" charset="-128"/>
                <a:sym typeface="Symbol" pitchFamily="18" charset="2"/>
              </a:rPr>
              <a:t>burden</a:t>
            </a:r>
            <a:r>
              <a:rPr lang="es-ES" sz="1100" dirty="0" smtClean="0">
                <a:solidFill>
                  <a:srgbClr val="000000"/>
                </a:solidFill>
                <a:ea typeface="MS PGothic" pitchFamily="34" charset="-128"/>
                <a:sym typeface="Symbol" pitchFamily="18" charset="2"/>
              </a:rPr>
              <a:t> of </a:t>
            </a:r>
            <a:r>
              <a:rPr lang="es-ES" sz="1100" dirty="0" err="1" smtClean="0">
                <a:solidFill>
                  <a:srgbClr val="000000"/>
                </a:solidFill>
                <a:ea typeface="MS PGothic" pitchFamily="34" charset="-128"/>
                <a:sym typeface="Symbol" pitchFamily="18" charset="2"/>
              </a:rPr>
              <a:t>hypertension</a:t>
            </a:r>
            <a:r>
              <a:rPr lang="es-ES" sz="1100" dirty="0" smtClean="0">
                <a:solidFill>
                  <a:srgbClr val="000000"/>
                </a:solidFill>
                <a:ea typeface="MS PGothic" pitchFamily="34" charset="-128"/>
                <a:sym typeface="Symbol" pitchFamily="18" charset="2"/>
              </a:rPr>
              <a:t>: </a:t>
            </a:r>
            <a:r>
              <a:rPr lang="es-ES" sz="1100" dirty="0" err="1" smtClean="0">
                <a:solidFill>
                  <a:srgbClr val="000000"/>
                </a:solidFill>
                <a:ea typeface="MS PGothic" pitchFamily="34" charset="-128"/>
                <a:sym typeface="Symbol" pitchFamily="18" charset="2"/>
              </a:rPr>
              <a:t>analysis</a:t>
            </a:r>
            <a:r>
              <a:rPr lang="es-ES" sz="1100" dirty="0" smtClean="0">
                <a:solidFill>
                  <a:srgbClr val="000000"/>
                </a:solidFill>
                <a:ea typeface="MS PGothic" pitchFamily="34" charset="-128"/>
                <a:sym typeface="Symbol" pitchFamily="18" charset="2"/>
              </a:rPr>
              <a:t> of </a:t>
            </a:r>
            <a:r>
              <a:rPr lang="es-ES" sz="1100" dirty="0" err="1" smtClean="0">
                <a:solidFill>
                  <a:srgbClr val="000000"/>
                </a:solidFill>
                <a:ea typeface="MS PGothic" pitchFamily="34" charset="-128"/>
                <a:sym typeface="Symbol" pitchFamily="18" charset="2"/>
              </a:rPr>
              <a:t>worldwide</a:t>
            </a:r>
            <a:r>
              <a:rPr lang="es-ES" sz="1100" dirty="0" smtClean="0">
                <a:solidFill>
                  <a:srgbClr val="000000"/>
                </a:solidFill>
                <a:ea typeface="MS PGothic" pitchFamily="34" charset="-128"/>
                <a:sym typeface="Symbol" pitchFamily="18" charset="2"/>
              </a:rPr>
              <a:t> data. </a:t>
            </a:r>
            <a:r>
              <a:rPr lang="es-ES" sz="1100" i="1" dirty="0" err="1" smtClean="0">
                <a:solidFill>
                  <a:srgbClr val="000000"/>
                </a:solidFill>
                <a:ea typeface="MS PGothic" pitchFamily="34" charset="-128"/>
                <a:sym typeface="Symbol" pitchFamily="18" charset="2"/>
              </a:rPr>
              <a:t>Lancet</a:t>
            </a:r>
            <a:r>
              <a:rPr lang="es-ES" sz="1100" i="1" dirty="0" smtClean="0">
                <a:solidFill>
                  <a:srgbClr val="000000"/>
                </a:solidFill>
                <a:ea typeface="MS PGothic" pitchFamily="34" charset="-128"/>
                <a:sym typeface="Symbol" pitchFamily="18" charset="2"/>
              </a:rPr>
              <a:t>.</a:t>
            </a:r>
            <a:r>
              <a:rPr lang="es-ES" sz="1100" dirty="0" smtClean="0">
                <a:solidFill>
                  <a:srgbClr val="000000"/>
                </a:solidFill>
                <a:ea typeface="MS PGothic" pitchFamily="34" charset="-128"/>
                <a:sym typeface="Symbol" pitchFamily="18" charset="2"/>
              </a:rPr>
              <a:t> 2005;365:217223.</a:t>
            </a:r>
          </a:p>
          <a:p>
            <a:pPr marL="228600" indent="-228600">
              <a:buFontTx/>
              <a:buAutoNum type="arabicPeriod"/>
            </a:pPr>
            <a:r>
              <a:rPr lang="es-ES" sz="1100" dirty="0" err="1" smtClean="0">
                <a:solidFill>
                  <a:srgbClr val="000000"/>
                </a:solidFill>
                <a:ea typeface="MS PGothic" pitchFamily="34" charset="-128"/>
                <a:sym typeface="Symbol" pitchFamily="18" charset="2"/>
              </a:rPr>
              <a:t>August</a:t>
            </a:r>
            <a:r>
              <a:rPr lang="es-ES" sz="1100" dirty="0" smtClean="0">
                <a:solidFill>
                  <a:srgbClr val="000000"/>
                </a:solidFill>
                <a:ea typeface="MS PGothic" pitchFamily="34" charset="-128"/>
                <a:sym typeface="Symbol" pitchFamily="18" charset="2"/>
              </a:rPr>
              <a:t> P, et al. </a:t>
            </a:r>
            <a:r>
              <a:rPr lang="es-ES" sz="1100" dirty="0" err="1" smtClean="0">
                <a:solidFill>
                  <a:srgbClr val="000000"/>
                </a:solidFill>
                <a:ea typeface="MS PGothic" pitchFamily="34" charset="-128"/>
                <a:sym typeface="Symbol" pitchFamily="18" charset="2"/>
              </a:rPr>
              <a:t>Hypertension</a:t>
            </a:r>
            <a:r>
              <a:rPr lang="es-ES" sz="1100" dirty="0" smtClean="0">
                <a:solidFill>
                  <a:srgbClr val="000000"/>
                </a:solidFill>
                <a:ea typeface="MS PGothic" pitchFamily="34" charset="-128"/>
                <a:sym typeface="Symbol" pitchFamily="18" charset="2"/>
              </a:rPr>
              <a:t> in </a:t>
            </a:r>
            <a:r>
              <a:rPr lang="es-ES" sz="1100" dirty="0" err="1" smtClean="0">
                <a:solidFill>
                  <a:srgbClr val="000000"/>
                </a:solidFill>
                <a:ea typeface="MS PGothic" pitchFamily="34" charset="-128"/>
                <a:sym typeface="Symbol" pitchFamily="18" charset="2"/>
              </a:rPr>
              <a:t>women</a:t>
            </a:r>
            <a:r>
              <a:rPr lang="es-ES" sz="1100" dirty="0" smtClean="0">
                <a:solidFill>
                  <a:srgbClr val="000000"/>
                </a:solidFill>
                <a:ea typeface="MS PGothic" pitchFamily="34" charset="-128"/>
                <a:sym typeface="Symbol" pitchFamily="18" charset="2"/>
              </a:rPr>
              <a:t>. </a:t>
            </a:r>
            <a:r>
              <a:rPr lang="es-ES" sz="1100" i="1" dirty="0" smtClean="0">
                <a:solidFill>
                  <a:srgbClr val="000000"/>
                </a:solidFill>
                <a:ea typeface="MS PGothic" pitchFamily="34" charset="-128"/>
                <a:sym typeface="Symbol" pitchFamily="18" charset="2"/>
              </a:rPr>
              <a:t>J </a:t>
            </a:r>
            <a:r>
              <a:rPr lang="es-ES" sz="1100" i="1" dirty="0" err="1" smtClean="0">
                <a:solidFill>
                  <a:srgbClr val="000000"/>
                </a:solidFill>
                <a:ea typeface="MS PGothic" pitchFamily="34" charset="-128"/>
                <a:sym typeface="Symbol" pitchFamily="18" charset="2"/>
              </a:rPr>
              <a:t>Clin</a:t>
            </a:r>
            <a:r>
              <a:rPr lang="es-ES" sz="1100" i="1" dirty="0" smtClean="0">
                <a:solidFill>
                  <a:srgbClr val="000000"/>
                </a:solidFill>
                <a:ea typeface="MS PGothic" pitchFamily="34" charset="-128"/>
                <a:sym typeface="Symbol" pitchFamily="18" charset="2"/>
              </a:rPr>
              <a:t> </a:t>
            </a:r>
            <a:r>
              <a:rPr lang="es-ES" sz="1100" i="1" dirty="0" err="1" smtClean="0">
                <a:solidFill>
                  <a:srgbClr val="000000"/>
                </a:solidFill>
                <a:ea typeface="MS PGothic" pitchFamily="34" charset="-128"/>
                <a:sym typeface="Symbol" pitchFamily="18" charset="2"/>
              </a:rPr>
              <a:t>Endocrinol</a:t>
            </a:r>
            <a:r>
              <a:rPr lang="es-ES" sz="1100" i="1" dirty="0" smtClean="0">
                <a:solidFill>
                  <a:srgbClr val="000000"/>
                </a:solidFill>
                <a:ea typeface="MS PGothic" pitchFamily="34" charset="-128"/>
                <a:sym typeface="Symbol" pitchFamily="18" charset="2"/>
              </a:rPr>
              <a:t> </a:t>
            </a:r>
            <a:r>
              <a:rPr lang="es-ES" sz="1100" i="1" dirty="0" err="1" smtClean="0">
                <a:solidFill>
                  <a:srgbClr val="000000"/>
                </a:solidFill>
                <a:ea typeface="MS PGothic" pitchFamily="34" charset="-128"/>
                <a:sym typeface="Symbol" pitchFamily="18" charset="2"/>
              </a:rPr>
              <a:t>Metab</a:t>
            </a:r>
            <a:r>
              <a:rPr lang="es-ES" sz="1100" i="1" dirty="0" smtClean="0">
                <a:solidFill>
                  <a:srgbClr val="000000"/>
                </a:solidFill>
                <a:ea typeface="MS PGothic" pitchFamily="34" charset="-128"/>
                <a:sym typeface="Symbol" pitchFamily="18" charset="2"/>
              </a:rPr>
              <a:t>.</a:t>
            </a:r>
            <a:r>
              <a:rPr lang="es-ES" sz="1100" dirty="0" smtClean="0">
                <a:solidFill>
                  <a:srgbClr val="000000"/>
                </a:solidFill>
                <a:ea typeface="MS PGothic" pitchFamily="34" charset="-128"/>
                <a:sym typeface="Symbol" pitchFamily="18" charset="2"/>
              </a:rPr>
              <a:t> 1999;84:1862-1866.</a:t>
            </a:r>
          </a:p>
          <a:p>
            <a:pPr marL="228600" indent="-228600"/>
            <a:endParaRPr lang="es-ES" sz="1100" dirty="0" smtClean="0">
              <a:solidFill>
                <a:srgbClr val="000000"/>
              </a:solidFill>
              <a:ea typeface="MS PGothic" pitchFamily="34" charset="-128"/>
              <a:sym typeface="Symbol" pitchFamily="18"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6175" y="687388"/>
            <a:ext cx="4573588" cy="3430587"/>
          </a:xfrm>
          <a:ln/>
        </p:spPr>
      </p:sp>
      <p:sp>
        <p:nvSpPr>
          <p:cNvPr id="118787" name="Rectangle 3"/>
          <p:cNvSpPr>
            <a:spLocks noGrp="1" noChangeArrowheads="1"/>
          </p:cNvSpPr>
          <p:nvPr>
            <p:ph type="body" idx="1"/>
          </p:nvPr>
        </p:nvSpPr>
        <p:spPr>
          <a:xfrm>
            <a:off x="509588" y="4340225"/>
            <a:ext cx="5810250" cy="4116388"/>
          </a:xfrm>
          <a:noFill/>
          <a:ln/>
        </p:spPr>
        <p:txBody>
          <a:bodyPr/>
          <a:lstStyle/>
          <a:p>
            <a:pPr marL="228600" indent="-228600" defTabSz="762000"/>
            <a:r>
              <a:rPr lang="es-ES" sz="1100" smtClean="0">
                <a:solidFill>
                  <a:srgbClr val="000000"/>
                </a:solidFill>
                <a:ea typeface="MS PGothic" pitchFamily="34" charset="-128"/>
              </a:rPr>
              <a:t>Esta diapositiva muestra los datos de encuestas nacionales sobre el tratamiento y el control de la hipertensión en Europa y en los Estados Unidos en pacientes de 35-64 años de edad.</a:t>
            </a:r>
            <a:r>
              <a:rPr lang="es-ES" sz="1100" baseline="30000" smtClean="0">
                <a:solidFill>
                  <a:srgbClr val="000000"/>
                </a:solidFill>
                <a:ea typeface="MS PGothic" pitchFamily="34" charset="-128"/>
              </a:rPr>
              <a:t>1</a:t>
            </a:r>
          </a:p>
          <a:p>
            <a:pPr marL="228600" indent="-228600" defTabSz="762000"/>
            <a:r>
              <a:rPr lang="es-ES" sz="1100" smtClean="0">
                <a:solidFill>
                  <a:srgbClr val="000000"/>
                </a:solidFill>
                <a:ea typeface="MS PGothic" pitchFamily="34" charset="-128"/>
              </a:rPr>
              <a:t>Sobre la base de una definición de la hipertensión como ≥ 140/90 mmHg, Inglaterra mostró el menor nivel de tratamiento, seguido muy de cerca por Suecia, Alemania, España e Italia. La proporción de pacientes que alcanzaron los objetivos de PA fue baja, dado que menos del 10% de los pacientes tratados alcanzan los valores objetivo de presión arterial de &lt; 140 mmHg para la PAS y &lt; 90 mmHg para la PAD en toda Europa, mientras que más de dos tercios de los pacientes hipertensos no reciben tratamiento antihipertensivo en absoluto.</a:t>
            </a:r>
            <a:r>
              <a:rPr lang="es-ES" sz="1100" baseline="30000" smtClean="0">
                <a:solidFill>
                  <a:srgbClr val="000000"/>
                </a:solidFill>
                <a:ea typeface="MS PGothic" pitchFamily="34" charset="-128"/>
              </a:rPr>
              <a:t>1</a:t>
            </a:r>
            <a:r>
              <a:rPr lang="es-ES" sz="1100" smtClean="0">
                <a:solidFill>
                  <a:srgbClr val="000000"/>
                </a:solidFill>
                <a:ea typeface="MS PGothic" pitchFamily="34" charset="-128"/>
              </a:rPr>
              <a:t> Entre los hipertensos en Japón, la prevalencia de hipertensión (49%) y el porcentaje de aquellos que no tenían conocimiento de la hipertensión (59%) resultó ser mucho mayor, mientras que el porcentaje de aquellos que fueron tratados y controlados (21%) fue mucho menor que en otros países.</a:t>
            </a:r>
            <a:r>
              <a:rPr lang="es-ES" sz="1100" baseline="30000" smtClean="0">
                <a:solidFill>
                  <a:srgbClr val="000000"/>
                </a:solidFill>
                <a:ea typeface="MS PGothic" pitchFamily="34" charset="-128"/>
              </a:rPr>
              <a:t>2</a:t>
            </a:r>
            <a:r>
              <a:rPr lang="es-ES" sz="1100" smtClean="0">
                <a:solidFill>
                  <a:srgbClr val="000000"/>
                </a:solidFill>
                <a:ea typeface="MS PGothic" pitchFamily="34" charset="-128"/>
              </a:rPr>
              <a:t> </a:t>
            </a:r>
          </a:p>
          <a:p>
            <a:pPr marL="228600" indent="-228600" defTabSz="762000"/>
            <a:r>
              <a:rPr lang="es-ES" sz="1100" smtClean="0">
                <a:solidFill>
                  <a:srgbClr val="000000"/>
                </a:solidFill>
                <a:ea typeface="MS PGothic" pitchFamily="34" charset="-128"/>
                <a:sym typeface="Symbol" pitchFamily="18" charset="2"/>
              </a:rPr>
              <a:t>En pacientes hipertensos con alto riesgo (es decir, las personas contempladas por las directrices) en España e Inglaterra, los porcentajes de control en el umbral de 140/90 mmHg fueron del 1% y 4%, respectivamente, en comparación con el 8% y 10% en los hipertensos de bajo riesgo.</a:t>
            </a:r>
            <a:r>
              <a:rPr lang="es-ES" sz="1100" baseline="30000" smtClean="0">
                <a:solidFill>
                  <a:srgbClr val="000000"/>
                </a:solidFill>
                <a:ea typeface="MS PGothic" pitchFamily="34" charset="-128"/>
              </a:rPr>
              <a:t>1</a:t>
            </a:r>
            <a:r>
              <a:rPr lang="es-ES" sz="1100" smtClean="0">
                <a:solidFill>
                  <a:srgbClr val="000000"/>
                </a:solidFill>
                <a:ea typeface="MS PGothic" pitchFamily="34" charset="-128"/>
                <a:sym typeface="Symbol" pitchFamily="18" charset="2"/>
              </a:rPr>
              <a:t> </a:t>
            </a:r>
          </a:p>
          <a:p>
            <a:pPr marL="228600" indent="-228600" defTabSz="762000"/>
            <a:r>
              <a:rPr lang="es-ES" sz="1100" smtClean="0">
                <a:solidFill>
                  <a:srgbClr val="000000"/>
                </a:solidFill>
                <a:ea typeface="MS PGothic" pitchFamily="34" charset="-128"/>
                <a:sym typeface="Symbol" pitchFamily="18" charset="2"/>
              </a:rPr>
              <a:t>Teniendo en cuenta los efectos perjudiciales de la PA elevada y la carga de las enfermedades CV, es evidente que se han de intensificar los esfuerzos en la mayoría de los pacientes para mejorar las tasas de tratamiento, así como las tasas de control de la PA.</a:t>
            </a:r>
          </a:p>
          <a:p>
            <a:pPr marL="228600" indent="-228600" defTabSz="762000"/>
            <a:endParaRPr lang="es-ES" sz="1100" smtClean="0">
              <a:solidFill>
                <a:srgbClr val="000000"/>
              </a:solidFill>
              <a:ea typeface="MS PGothic" pitchFamily="34" charset="-128"/>
              <a:sym typeface="Symbol" pitchFamily="18" charset="2"/>
            </a:endParaRPr>
          </a:p>
          <a:p>
            <a:pPr marL="228600" indent="-228600" defTabSz="762000"/>
            <a:r>
              <a:rPr lang="es-ES" sz="1100" b="1" smtClean="0">
                <a:solidFill>
                  <a:srgbClr val="000000"/>
                </a:solidFill>
                <a:ea typeface="MS PGothic" pitchFamily="34" charset="-128"/>
                <a:sym typeface="Symbol" pitchFamily="18" charset="2"/>
              </a:rPr>
              <a:t>Bibliografía</a:t>
            </a:r>
          </a:p>
          <a:p>
            <a:pPr marL="228600" indent="-228600" defTabSz="762000">
              <a:buFontTx/>
              <a:buAutoNum type="arabicPeriod"/>
            </a:pPr>
            <a:r>
              <a:rPr lang="es-ES" sz="1100" smtClean="0">
                <a:solidFill>
                  <a:srgbClr val="000000"/>
                </a:solidFill>
                <a:ea typeface="MS PGothic" pitchFamily="34" charset="-128"/>
              </a:rPr>
              <a:t>Wolf-Maier K, et al. Hypertension treatment and control in five European countries, Canada, and the United States. </a:t>
            </a:r>
            <a:r>
              <a:rPr lang="es-ES" sz="1100" i="1" smtClean="0">
                <a:solidFill>
                  <a:srgbClr val="000000"/>
                </a:solidFill>
                <a:ea typeface="MS PGothic" pitchFamily="34" charset="-128"/>
              </a:rPr>
              <a:t>Hypertension.</a:t>
            </a:r>
            <a:r>
              <a:rPr lang="es-ES" sz="1100" smtClean="0">
                <a:solidFill>
                  <a:srgbClr val="000000"/>
                </a:solidFill>
                <a:ea typeface="MS PGothic" pitchFamily="34" charset="-128"/>
              </a:rPr>
              <a:t> 2004;43:10</a:t>
            </a:r>
            <a:r>
              <a:rPr lang="es-ES" sz="1100" smtClean="0">
                <a:solidFill>
                  <a:srgbClr val="000000"/>
                </a:solidFill>
                <a:ea typeface="MS PGothic" pitchFamily="34" charset="-128"/>
                <a:sym typeface="Symbol" pitchFamily="18" charset="2"/>
              </a:rPr>
              <a:t>17.</a:t>
            </a:r>
          </a:p>
          <a:p>
            <a:pPr marL="228600" indent="-228600" defTabSz="762000">
              <a:buFontTx/>
              <a:buAutoNum type="arabicPeriod"/>
            </a:pPr>
            <a:r>
              <a:rPr lang="es-ES" sz="1100" smtClean="0">
                <a:solidFill>
                  <a:srgbClr val="000000"/>
                </a:solidFill>
                <a:ea typeface="MS PGothic" pitchFamily="34" charset="-128"/>
              </a:rPr>
              <a:t>Sekikawa A, Hayakawa T. Prevalence of hypertension, its awareness and control in adult population in Japan. </a:t>
            </a:r>
            <a:r>
              <a:rPr lang="es-ES" sz="1100" i="1" smtClean="0">
                <a:solidFill>
                  <a:srgbClr val="000000"/>
                </a:solidFill>
                <a:ea typeface="MS PGothic" pitchFamily="34" charset="-128"/>
              </a:rPr>
              <a:t>J Hum Hypertens.</a:t>
            </a:r>
            <a:r>
              <a:rPr lang="es-ES" sz="1100" smtClean="0">
                <a:solidFill>
                  <a:srgbClr val="000000"/>
                </a:solidFill>
                <a:ea typeface="MS PGothic" pitchFamily="34" charset="-128"/>
              </a:rPr>
              <a:t> 2004;2004;18:911–912</a:t>
            </a:r>
            <a:r>
              <a:rPr lang="es-ES" sz="1100" smtClean="0">
                <a:solidFill>
                  <a:srgbClr val="000000"/>
                </a:solidFill>
                <a:ea typeface="MS PGothic" pitchFamily="34" charset="-128"/>
                <a:sym typeface="Symbol" pitchFamily="18" charset="2"/>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43000" y="685800"/>
            <a:ext cx="4573588" cy="3430588"/>
          </a:xfrm>
          <a:ln/>
        </p:spPr>
      </p:sp>
      <p:sp>
        <p:nvSpPr>
          <p:cNvPr id="124931" name="Notes Placeholder 2"/>
          <p:cNvSpPr>
            <a:spLocks noGrp="1"/>
          </p:cNvSpPr>
          <p:nvPr>
            <p:ph type="body" idx="1"/>
          </p:nvPr>
        </p:nvSpPr>
        <p:spPr>
          <a:xfrm>
            <a:off x="542925" y="4343400"/>
            <a:ext cx="5753100" cy="4114800"/>
          </a:xfrm>
          <a:noFill/>
          <a:ln/>
        </p:spPr>
        <p:txBody>
          <a:bodyPr lIns="95848" tIns="47925" rIns="95848" bIns="47925"/>
          <a:lstStyle/>
          <a:p>
            <a:pPr marL="228600" indent="-228600">
              <a:tabLst>
                <a:tab pos="136525" algn="l"/>
              </a:tabLst>
            </a:pPr>
            <a:r>
              <a:rPr lang="es-ES" sz="1100" smtClean="0">
                <a:solidFill>
                  <a:srgbClr val="000000"/>
                </a:solidFill>
                <a:ea typeface="MS PGothic" pitchFamily="34" charset="-128"/>
              </a:rPr>
              <a:t>Esta diapositiva muestra un análisis de los datos de NHANES sobre las tasas de control de la PA.</a:t>
            </a:r>
            <a:r>
              <a:rPr lang="es-ES" sz="1100" baseline="30000" smtClean="0">
                <a:solidFill>
                  <a:srgbClr val="000000"/>
                </a:solidFill>
                <a:ea typeface="MS PGothic" pitchFamily="34" charset="-128"/>
              </a:rPr>
              <a:t>1</a:t>
            </a:r>
            <a:r>
              <a:rPr lang="es-ES" sz="1100" baseline="30000" smtClean="0">
                <a:solidFill>
                  <a:srgbClr val="000000"/>
                </a:solidFill>
                <a:ea typeface="MS PGothic" pitchFamily="34" charset="-128"/>
                <a:cs typeface="Arial" charset="0"/>
              </a:rPr>
              <a:t>–</a:t>
            </a:r>
            <a:r>
              <a:rPr lang="es-ES" sz="1100" baseline="30000" smtClean="0">
                <a:solidFill>
                  <a:srgbClr val="000000"/>
                </a:solidFill>
                <a:ea typeface="MS PGothic" pitchFamily="34" charset="-128"/>
              </a:rPr>
              <a:t>4</a:t>
            </a:r>
          </a:p>
          <a:p>
            <a:pPr marL="228600" indent="-228600">
              <a:tabLst>
                <a:tab pos="136525" algn="l"/>
              </a:tabLst>
            </a:pPr>
            <a:r>
              <a:rPr lang="es-ES" sz="1100" smtClean="0">
                <a:solidFill>
                  <a:srgbClr val="000000"/>
                </a:solidFill>
                <a:ea typeface="MS PGothic" pitchFamily="34" charset="-128"/>
              </a:rPr>
              <a:t>La mayoría de los pacientes con hipertensión tienen conocimiento de su situación. A pesar de ello, un sorprendente número de pacientes con hipertensión no logran controlar su PA. Se considera que los pacientes conocían su afección si habían recibido un diagnóstico de hipertensión. El tratamiento se definió como el inicio de una intervención (modificación del estilo de vida, tratamiento farmacológico o ambos) con la intención de lograr el control de la PA. Se considera que la hipertensión está controlada si la media de la PA era inferior a 140/90 mmHg o inferior a 130/80 mmHg en pacientes con diabetes o nefropatía crónica.</a:t>
            </a:r>
            <a:r>
              <a:rPr lang="es-ES" sz="1100" baseline="30000" smtClean="0">
                <a:solidFill>
                  <a:srgbClr val="000000"/>
                </a:solidFill>
                <a:ea typeface="MS PGothic" pitchFamily="34" charset="-128"/>
              </a:rPr>
              <a:t>1,2</a:t>
            </a:r>
          </a:p>
          <a:p>
            <a:pPr marL="228600" indent="-228600">
              <a:tabLst>
                <a:tab pos="136525" algn="l"/>
              </a:tabLst>
            </a:pPr>
            <a:r>
              <a:rPr lang="es-ES" sz="1100" smtClean="0">
                <a:solidFill>
                  <a:srgbClr val="000000"/>
                </a:solidFill>
                <a:ea typeface="MS PGothic" pitchFamily="34" charset="-128"/>
              </a:rPr>
              <a:t>Entre 1976 y 2004, el porcentaje de la población adulta que sabía que tenía hipertensión había aumentado del 51% al 76%. </a:t>
            </a:r>
            <a:r>
              <a:rPr lang="es-ES" sz="1100" baseline="30000" smtClean="0">
                <a:solidFill>
                  <a:srgbClr val="000000"/>
                </a:solidFill>
                <a:ea typeface="MS PGothic" pitchFamily="34" charset="-128"/>
              </a:rPr>
              <a:t>1,2</a:t>
            </a:r>
            <a:r>
              <a:rPr lang="es-ES" sz="1100" smtClean="0">
                <a:solidFill>
                  <a:srgbClr val="000000"/>
                </a:solidFill>
                <a:ea typeface="MS PGothic" pitchFamily="34" charset="-128"/>
              </a:rPr>
              <a:t> Sin embargo, un alarmante 63% de todos los pacientes con hipertensión no logró controlar la PA entre el año 2003 y 2004.</a:t>
            </a:r>
            <a:r>
              <a:rPr lang="es-ES" sz="1100" baseline="30000" smtClean="0">
                <a:solidFill>
                  <a:srgbClr val="000000"/>
                </a:solidFill>
                <a:ea typeface="MS PGothic" pitchFamily="34" charset="-128"/>
              </a:rPr>
              <a:t>2</a:t>
            </a:r>
            <a:r>
              <a:rPr lang="es-ES" sz="1100" smtClean="0">
                <a:solidFill>
                  <a:srgbClr val="000000"/>
                </a:solidFill>
                <a:ea typeface="MS PGothic" pitchFamily="34" charset="-128"/>
              </a:rPr>
              <a:t> El 36% entre 2005 y 2006, y el 50% entre 2007 y 2008, se refiere a pacientes tratados, mientras que los porcentajes para los años anteriores incluyen a los pacientes sin tratamiento </a:t>
            </a:r>
            <a:r>
              <a:rPr lang="es-ES" sz="1100" baseline="30000" smtClean="0">
                <a:solidFill>
                  <a:srgbClr val="000000"/>
                </a:solidFill>
                <a:ea typeface="MS PGothic" pitchFamily="34" charset="-128"/>
              </a:rPr>
              <a:t>3,4.</a:t>
            </a:r>
          </a:p>
          <a:p>
            <a:pPr marL="228600" indent="-228600">
              <a:tabLst>
                <a:tab pos="136525" algn="l"/>
              </a:tabLst>
            </a:pPr>
            <a:endParaRPr lang="es-ES" sz="1100" baseline="30000" smtClean="0">
              <a:solidFill>
                <a:srgbClr val="000000"/>
              </a:solidFill>
              <a:ea typeface="MS PGothic" pitchFamily="34" charset="-128"/>
            </a:endParaRPr>
          </a:p>
          <a:p>
            <a:pPr marL="228600" indent="-228600">
              <a:tabLst>
                <a:tab pos="136525" algn="l"/>
              </a:tabLst>
            </a:pPr>
            <a:r>
              <a:rPr lang="es-ES" sz="1100" b="1" smtClean="0">
                <a:solidFill>
                  <a:srgbClr val="000000"/>
                </a:solidFill>
                <a:ea typeface="MS PGothic" pitchFamily="34" charset="-128"/>
              </a:rPr>
              <a:t>Bibliografía</a:t>
            </a:r>
          </a:p>
          <a:p>
            <a:pPr marL="228600" indent="-228600">
              <a:buFontTx/>
              <a:buAutoNum type="arabicPeriod"/>
              <a:tabLst>
                <a:tab pos="136525" algn="l"/>
              </a:tabLst>
            </a:pPr>
            <a:r>
              <a:rPr lang="es-ES" sz="1100" smtClean="0">
                <a:solidFill>
                  <a:srgbClr val="000000"/>
                </a:solidFill>
                <a:ea typeface="MS PGothic" pitchFamily="34" charset="-128"/>
              </a:rPr>
              <a:t>Chobanian AV, et al. Seventh report of the Joint National Committee on Prevention, Detection, Evaluation, and Treatment of High Blood Pressure. </a:t>
            </a:r>
            <a:r>
              <a:rPr lang="es-ES" sz="1100" i="1" smtClean="0">
                <a:solidFill>
                  <a:srgbClr val="000000"/>
                </a:solidFill>
                <a:ea typeface="MS PGothic" pitchFamily="34" charset="-128"/>
              </a:rPr>
              <a:t>Hypertension.</a:t>
            </a:r>
            <a:r>
              <a:rPr lang="es-ES" sz="1100" smtClean="0">
                <a:solidFill>
                  <a:srgbClr val="000000"/>
                </a:solidFill>
                <a:ea typeface="MS PGothic" pitchFamily="34" charset="-128"/>
              </a:rPr>
              <a:t> 2003;42:1206-1252.</a:t>
            </a:r>
          </a:p>
          <a:p>
            <a:pPr marL="228600" indent="-228600">
              <a:buFontTx/>
              <a:buAutoNum type="arabicPeriod"/>
              <a:tabLst>
                <a:tab pos="136525" algn="l"/>
              </a:tabLst>
            </a:pPr>
            <a:r>
              <a:rPr lang="es-ES" sz="1100" smtClean="0">
                <a:solidFill>
                  <a:srgbClr val="000000"/>
                </a:solidFill>
                <a:ea typeface="MS PGothic" pitchFamily="34" charset="-128"/>
              </a:rPr>
              <a:t>Ong KL, et al. Prevalence, awareness, treatment, and control of hypertension among United States adults 1999-2004. </a:t>
            </a:r>
            <a:r>
              <a:rPr lang="es-ES" sz="1100" i="1" smtClean="0">
                <a:solidFill>
                  <a:srgbClr val="000000"/>
                </a:solidFill>
                <a:ea typeface="MS PGothic" pitchFamily="34" charset="-128"/>
              </a:rPr>
              <a:t>Hypertension. </a:t>
            </a:r>
            <a:r>
              <a:rPr lang="es-ES" sz="1100" smtClean="0">
                <a:solidFill>
                  <a:srgbClr val="000000"/>
                </a:solidFill>
                <a:ea typeface="MS PGothic" pitchFamily="34" charset="-128"/>
              </a:rPr>
              <a:t>2007;49:69-75.</a:t>
            </a:r>
          </a:p>
          <a:p>
            <a:pPr marL="228600" indent="-228600">
              <a:buFontTx/>
              <a:buAutoNum type="arabicPeriod"/>
              <a:tabLst>
                <a:tab pos="136525" algn="l"/>
              </a:tabLst>
            </a:pPr>
            <a:r>
              <a:rPr lang="es-ES" sz="1100" smtClean="0">
                <a:solidFill>
                  <a:srgbClr val="000000"/>
                </a:solidFill>
                <a:ea typeface="MS PGothic" pitchFamily="34" charset="-128"/>
              </a:rPr>
              <a:t>Ostchega Y, et al. Hypertension awareness, treatment and control – continued disparities in adults: United States, 2005-2006. </a:t>
            </a:r>
            <a:r>
              <a:rPr lang="es-ES" sz="1100" i="1" smtClean="0">
                <a:solidFill>
                  <a:srgbClr val="000000"/>
                </a:solidFill>
                <a:ea typeface="MS PGothic" pitchFamily="34" charset="-128"/>
              </a:rPr>
              <a:t>NCHS Data Brief.</a:t>
            </a:r>
            <a:r>
              <a:rPr lang="es-ES" sz="1100" smtClean="0">
                <a:solidFill>
                  <a:srgbClr val="000000"/>
                </a:solidFill>
                <a:ea typeface="MS PGothic" pitchFamily="34" charset="-128"/>
              </a:rPr>
              <a:t> 2008;3:1-8.</a:t>
            </a:r>
          </a:p>
          <a:p>
            <a:pPr marL="228600" indent="-228600">
              <a:buFontTx/>
              <a:buAutoNum type="arabicPeriod"/>
              <a:tabLst>
                <a:tab pos="136525" algn="l"/>
              </a:tabLst>
            </a:pPr>
            <a:r>
              <a:rPr lang="es-ES" sz="1100" smtClean="0">
                <a:solidFill>
                  <a:srgbClr val="000000"/>
                </a:solidFill>
                <a:ea typeface="MS PGothic" pitchFamily="34" charset="-128"/>
              </a:rPr>
              <a:t>Egan BM, et al. US trends in prevalence, awareness, treatment, and control of hypertension, 1988</a:t>
            </a:r>
            <a:r>
              <a:rPr lang="es-ES" sz="1100" smtClean="0">
                <a:solidFill>
                  <a:srgbClr val="000000"/>
                </a:solidFill>
                <a:ea typeface="MS PGothic" pitchFamily="34" charset="-128"/>
                <a:cs typeface="Arial" charset="0"/>
              </a:rPr>
              <a:t>–</a:t>
            </a:r>
            <a:r>
              <a:rPr lang="es-ES" sz="1100" smtClean="0">
                <a:solidFill>
                  <a:srgbClr val="000000"/>
                </a:solidFill>
                <a:ea typeface="MS PGothic" pitchFamily="34" charset="-128"/>
              </a:rPr>
              <a:t>2008. </a:t>
            </a:r>
            <a:r>
              <a:rPr lang="es-ES" sz="1100" i="1" smtClean="0">
                <a:solidFill>
                  <a:srgbClr val="000000"/>
                </a:solidFill>
                <a:ea typeface="MS PGothic" pitchFamily="34" charset="-128"/>
              </a:rPr>
              <a:t>JAMA.</a:t>
            </a:r>
            <a:r>
              <a:rPr lang="es-ES" sz="1100" smtClean="0">
                <a:solidFill>
                  <a:srgbClr val="000000"/>
                </a:solidFill>
                <a:ea typeface="MS PGothic" pitchFamily="34" charset="-128"/>
              </a:rPr>
              <a:t> 2010;303:2043</a:t>
            </a:r>
            <a:r>
              <a:rPr lang="es-ES" sz="1100" smtClean="0">
                <a:solidFill>
                  <a:srgbClr val="000000"/>
                </a:solidFill>
                <a:ea typeface="MS PGothic" pitchFamily="34" charset="-128"/>
                <a:cs typeface="Arial" charset="0"/>
              </a:rPr>
              <a:t>–</a:t>
            </a:r>
            <a:r>
              <a:rPr lang="es-ES" sz="1100" smtClean="0">
                <a:solidFill>
                  <a:srgbClr val="000000"/>
                </a:solidFill>
                <a:ea typeface="MS PGothic" pitchFamily="34" charset="-128"/>
              </a:rPr>
              <a:t>2050.</a:t>
            </a:r>
          </a:p>
          <a:p>
            <a:pPr marL="228600" indent="-228600">
              <a:buFontTx/>
              <a:buAutoNum type="arabicPeriod"/>
              <a:tabLst>
                <a:tab pos="136525" algn="l"/>
              </a:tabLst>
            </a:pPr>
            <a:endParaRPr lang="es-ES" sz="1100" smtClean="0">
              <a:solidFill>
                <a:srgbClr val="000000"/>
              </a:solidFill>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511175" y="4343400"/>
            <a:ext cx="5826125" cy="4114800"/>
          </a:xfrm>
          <a:noFill/>
          <a:ln/>
        </p:spPr>
        <p:txBody>
          <a:bodyPr/>
          <a:lstStyle/>
          <a:p>
            <a:pPr marL="190500" indent="-190500"/>
            <a:r>
              <a:rPr lang="es-ES" sz="1100" smtClean="0">
                <a:solidFill>
                  <a:srgbClr val="000000"/>
                </a:solidFill>
                <a:ea typeface="MS PGothic" pitchFamily="34" charset="-128"/>
              </a:rPr>
              <a:t>Esta diapositiva muestra la proporción de pacientes que alcanza sus objetivos de PA con el primer fármaco antihipertensivo.</a:t>
            </a:r>
            <a:r>
              <a:rPr lang="es-ES" sz="1100" baseline="30000" smtClean="0">
                <a:solidFill>
                  <a:srgbClr val="000000"/>
                </a:solidFill>
                <a:ea typeface="MS PGothic" pitchFamily="34" charset="-128"/>
              </a:rPr>
              <a:t>1</a:t>
            </a:r>
          </a:p>
          <a:p>
            <a:pPr marL="190500" indent="-190500"/>
            <a:r>
              <a:rPr lang="es-ES" sz="1100" smtClean="0">
                <a:solidFill>
                  <a:srgbClr val="000000"/>
                </a:solidFill>
                <a:ea typeface="MS PGothic" pitchFamily="34" charset="-128"/>
              </a:rPr>
              <a:t>En una rotación cruzada de las cuatro clases principales de fármacos antihipertensivos (IECA, </a:t>
            </a:r>
            <a:r>
              <a:rPr lang="es-ES" sz="1100" smtClean="0">
                <a:solidFill>
                  <a:srgbClr val="000000"/>
                </a:solidFill>
                <a:ea typeface="MS PGothic" pitchFamily="34" charset="-128"/>
                <a:cs typeface="Arial" charset="0"/>
              </a:rPr>
              <a:t>βB,</a:t>
            </a:r>
            <a:r>
              <a:rPr lang="es-ES" sz="1100" smtClean="0">
                <a:solidFill>
                  <a:srgbClr val="000000"/>
                </a:solidFill>
                <a:ea typeface="MS PGothic" pitchFamily="34" charset="-128"/>
              </a:rPr>
              <a:t> BCC y diurético), en 56 pacientes hipertensos jóvenes no tratados (media de PA de 161/98 mmHg), se evaluó la tasa de respuesta con la monoterapia alcanzada mediante una rotación sistemática (ciclos mensuales).</a:t>
            </a:r>
            <a:r>
              <a:rPr lang="es-ES" sz="1100" baseline="30000" smtClean="0">
                <a:solidFill>
                  <a:srgbClr val="000000"/>
                </a:solidFill>
                <a:ea typeface="MS PGothic" pitchFamily="34" charset="-128"/>
              </a:rPr>
              <a:t>1</a:t>
            </a:r>
          </a:p>
          <a:p>
            <a:pPr marL="190500" indent="-190500"/>
            <a:r>
              <a:rPr lang="es-ES" sz="1100" smtClean="0">
                <a:solidFill>
                  <a:srgbClr val="000000"/>
                </a:solidFill>
                <a:ea typeface="MS PGothic" pitchFamily="34" charset="-128"/>
              </a:rPr>
              <a:t>Se observó una variabilidad significativa en la respuesta de los pacientes hipertensos a diferentes fármacos antihipertensivos, con un 61% de los pacientes que no alcanzan el objetivo de PA </a:t>
            </a:r>
            <a:r>
              <a:rPr lang="es-ES" sz="1100" smtClean="0">
                <a:solidFill>
                  <a:srgbClr val="000000"/>
                </a:solidFill>
                <a:ea typeface="MS PGothic" pitchFamily="34" charset="-128"/>
                <a:cs typeface="Arial" charset="0"/>
              </a:rPr>
              <a:t>≤ </a:t>
            </a:r>
            <a:r>
              <a:rPr lang="es-ES" sz="1100" smtClean="0">
                <a:solidFill>
                  <a:srgbClr val="000000"/>
                </a:solidFill>
                <a:ea typeface="MS PGothic" pitchFamily="34" charset="-128"/>
              </a:rPr>
              <a:t>140/90 mmHg con su primer fármaco; la rotación incrementó el éxito de la monoterapia (del 39% al 73%, p = 0,0001). De igual modo, el 80% de los pacientes no alcanzó el objetivo de PA </a:t>
            </a:r>
            <a:r>
              <a:rPr lang="es-ES" sz="1100" smtClean="0">
                <a:solidFill>
                  <a:srgbClr val="000000"/>
                </a:solidFill>
                <a:ea typeface="MS PGothic" pitchFamily="34" charset="-128"/>
                <a:cs typeface="Arial" charset="0"/>
              </a:rPr>
              <a:t>≤ </a:t>
            </a:r>
            <a:r>
              <a:rPr lang="es-ES" sz="1100" smtClean="0">
                <a:solidFill>
                  <a:srgbClr val="000000"/>
                </a:solidFill>
                <a:ea typeface="MS PGothic" pitchFamily="34" charset="-128"/>
              </a:rPr>
              <a:t>135/85 mmHg con su primer fármaco; la rotación incrementó el éxito de la monoterapia (del 20% al 50%).</a:t>
            </a:r>
            <a:r>
              <a:rPr lang="es-ES" sz="1100" baseline="30000" smtClean="0">
                <a:solidFill>
                  <a:srgbClr val="000000"/>
                </a:solidFill>
                <a:ea typeface="MS PGothic" pitchFamily="34" charset="-128"/>
              </a:rPr>
              <a:t>1</a:t>
            </a:r>
            <a:r>
              <a:rPr lang="es-ES" sz="1100" smtClean="0">
                <a:solidFill>
                  <a:srgbClr val="000000"/>
                </a:solidFill>
                <a:ea typeface="MS PGothic" pitchFamily="34" charset="-128"/>
              </a:rPr>
              <a:t> </a:t>
            </a:r>
          </a:p>
          <a:p>
            <a:pPr marL="190500" indent="-190500"/>
            <a:endParaRPr lang="es-ES" sz="1100" smtClean="0">
              <a:solidFill>
                <a:srgbClr val="000000"/>
              </a:solidFill>
              <a:ea typeface="MS PGothic" pitchFamily="34" charset="-128"/>
            </a:endParaRPr>
          </a:p>
          <a:p>
            <a:pPr marL="190500" indent="-190500"/>
            <a:r>
              <a:rPr lang="es-ES" sz="1100" b="1" smtClean="0">
                <a:solidFill>
                  <a:srgbClr val="000000"/>
                </a:solidFill>
                <a:ea typeface="MS PGothic" pitchFamily="34" charset="-128"/>
              </a:rPr>
              <a:t>Bibliografía</a:t>
            </a:r>
          </a:p>
          <a:p>
            <a:pPr marL="190500" indent="-190500">
              <a:buFontTx/>
              <a:buAutoNum type="arabicPeriod"/>
            </a:pPr>
            <a:r>
              <a:rPr lang="es-ES" sz="1100" smtClean="0">
                <a:solidFill>
                  <a:srgbClr val="000000"/>
                </a:solidFill>
                <a:ea typeface="MS PGothic" pitchFamily="34" charset="-128"/>
              </a:rPr>
              <a:t>Dickerson JE, et al. Optimization of antihypertensive treatment by crossover rotation of four major classes. </a:t>
            </a:r>
            <a:r>
              <a:rPr lang="es-ES" sz="1100" i="1" smtClean="0">
                <a:solidFill>
                  <a:srgbClr val="000000"/>
                </a:solidFill>
                <a:ea typeface="MS PGothic" pitchFamily="34" charset="-128"/>
              </a:rPr>
              <a:t>Lancet.</a:t>
            </a:r>
            <a:r>
              <a:rPr lang="es-ES" sz="1100" smtClean="0">
                <a:solidFill>
                  <a:srgbClr val="000000"/>
                </a:solidFill>
                <a:ea typeface="MS PGothic" pitchFamily="34" charset="-128"/>
              </a:rPr>
              <a:t> 1999;353:2008-2013.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530225" y="4343400"/>
            <a:ext cx="5788025" cy="4114800"/>
          </a:xfrm>
          <a:noFill/>
          <a:ln/>
        </p:spPr>
        <p:txBody>
          <a:bodyPr/>
          <a:lstStyle/>
          <a:p>
            <a:pPr marL="190500" indent="-190500"/>
            <a:r>
              <a:rPr lang="es-ES" sz="1100" smtClean="0">
                <a:solidFill>
                  <a:srgbClr val="000000"/>
                </a:solidFill>
                <a:ea typeface="MS PGothic" pitchFamily="34" charset="-128"/>
              </a:rPr>
              <a:t>Esta diapositiva muestra que la mayoría de los pacientes requiere más de un medicamento antihipertensivo para alcanzar el objetivo de PA.</a:t>
            </a:r>
          </a:p>
          <a:p>
            <a:pPr marL="190500" indent="-190500"/>
            <a:r>
              <a:rPr lang="es-ES" sz="1100" smtClean="0">
                <a:solidFill>
                  <a:srgbClr val="000000"/>
                </a:solidFill>
                <a:ea typeface="MS PGothic" pitchFamily="34" charset="-128"/>
              </a:rPr>
              <a:t>En la gran mayoría de pacientes hipertensos, el control efectivo de la PA solamente puede lograrse mediante la combinación de al menos dos fármacos antihipertensivos.</a:t>
            </a:r>
            <a:r>
              <a:rPr lang="es-ES" sz="1100" baseline="30000" smtClean="0">
                <a:solidFill>
                  <a:srgbClr val="000000"/>
                </a:solidFill>
                <a:ea typeface="MS PGothic" pitchFamily="34" charset="-128"/>
              </a:rPr>
              <a:t>1</a:t>
            </a:r>
          </a:p>
          <a:p>
            <a:pPr marL="190500" indent="-190500"/>
            <a:r>
              <a:rPr lang="es-ES" sz="1100" smtClean="0">
                <a:solidFill>
                  <a:srgbClr val="000000"/>
                </a:solidFill>
                <a:ea typeface="MS PGothic" pitchFamily="34" charset="-128"/>
              </a:rPr>
              <a:t>En varios ensayos recientes sobre antihipertensivos, se permitió el tratamiento combinado con el fin de alcanzar los objetivos de PA.</a:t>
            </a:r>
            <a:r>
              <a:rPr lang="es-ES" sz="1100" baseline="30000" smtClean="0">
                <a:solidFill>
                  <a:srgbClr val="000000"/>
                </a:solidFill>
                <a:ea typeface="MS PGothic" pitchFamily="34" charset="-128"/>
              </a:rPr>
              <a:t>2,3</a:t>
            </a:r>
            <a:r>
              <a:rPr lang="es-ES" sz="1100" smtClean="0">
                <a:solidFill>
                  <a:srgbClr val="000000"/>
                </a:solidFill>
                <a:ea typeface="MS PGothic" pitchFamily="34" charset="-128"/>
              </a:rPr>
              <a:t> Estos ensayos se muestran en esta diapositiva, junto con la media de la PAS obtenida en el ensayo.</a:t>
            </a:r>
          </a:p>
          <a:p>
            <a:pPr marL="190500" indent="-190500"/>
            <a:r>
              <a:rPr lang="es-ES" sz="1100" smtClean="0">
                <a:solidFill>
                  <a:srgbClr val="000000"/>
                </a:solidFill>
                <a:ea typeface="MS PGothic" pitchFamily="34" charset="-128"/>
              </a:rPr>
              <a:t>Asimismo, se indica el número medio de medicamentos que requieren los pacientes en el estudio. Es evidente que fue necesario el uso generalizado del tratamiento combinado para alcanzar los objetivos de PA.</a:t>
            </a:r>
          </a:p>
          <a:p>
            <a:pPr marL="190500" indent="-190500"/>
            <a:endParaRPr lang="es-ES" sz="1100" smtClean="0">
              <a:solidFill>
                <a:srgbClr val="000000"/>
              </a:solidFill>
              <a:ea typeface="MS PGothic" pitchFamily="34" charset="-128"/>
            </a:endParaRPr>
          </a:p>
          <a:p>
            <a:pPr marL="190500" indent="-190500"/>
            <a:r>
              <a:rPr lang="es-ES" sz="1100" b="1" smtClean="0">
                <a:solidFill>
                  <a:srgbClr val="000000"/>
                </a:solidFill>
                <a:ea typeface="MS PGothic" pitchFamily="34" charset="-128"/>
              </a:rPr>
              <a:t>Bibliografía</a:t>
            </a:r>
          </a:p>
          <a:p>
            <a:pPr marL="190500" indent="-190500">
              <a:buFontTx/>
              <a:buAutoNum type="arabicPeriod"/>
            </a:pPr>
            <a:r>
              <a:rPr lang="es-ES" sz="1100" smtClean="0">
                <a:solidFill>
                  <a:srgbClr val="000000"/>
                </a:solidFill>
                <a:ea typeface="MS PGothic" pitchFamily="34" charset="-128"/>
              </a:rPr>
              <a:t>Mancia G, et al. </a:t>
            </a:r>
            <a:r>
              <a:rPr lang="es-ES" sz="1100" smtClean="0">
                <a:solidFill>
                  <a:srgbClr val="000000"/>
                </a:solidFill>
                <a:ea typeface="Arial Unicode MS" pitchFamily="34" charset="-128"/>
                <a:cs typeface="Arial Unicode MS" pitchFamily="34" charset="-128"/>
              </a:rPr>
              <a:t>European Society of Hypertension – European Society of Cardiology. 2007 guidelines for the management of arterial hypertension </a:t>
            </a:r>
            <a:r>
              <a:rPr lang="es-ES" sz="1100" smtClean="0">
                <a:solidFill>
                  <a:srgbClr val="000000"/>
                </a:solidFill>
                <a:ea typeface="MS PGothic" pitchFamily="34" charset="-128"/>
              </a:rPr>
              <a:t>(ESH/ESC Guidelines). </a:t>
            </a:r>
            <a:r>
              <a:rPr lang="es-ES" sz="1100" i="1" smtClean="0">
                <a:solidFill>
                  <a:srgbClr val="000000"/>
                </a:solidFill>
                <a:ea typeface="MS PGothic" pitchFamily="34" charset="-128"/>
              </a:rPr>
              <a:t>Eur Heart J.</a:t>
            </a:r>
            <a:r>
              <a:rPr lang="es-ES" sz="1100" smtClean="0">
                <a:solidFill>
                  <a:srgbClr val="000000"/>
                </a:solidFill>
                <a:ea typeface="MS PGothic" pitchFamily="34" charset="-128"/>
              </a:rPr>
              <a:t> 2007;28:1462–1536.</a:t>
            </a:r>
          </a:p>
          <a:p>
            <a:pPr marL="190500" indent="-190500">
              <a:buFontTx/>
              <a:buAutoNum type="arabicPeriod"/>
            </a:pPr>
            <a:r>
              <a:rPr lang="es-ES" sz="1100" smtClean="0">
                <a:solidFill>
                  <a:srgbClr val="000000"/>
                </a:solidFill>
                <a:ea typeface="MS PGothic" pitchFamily="34" charset="-128"/>
              </a:rPr>
              <a:t>Bakris G, et al. The importance of blood pressure control in the patient with diabetes. </a:t>
            </a:r>
            <a:r>
              <a:rPr lang="es-ES" sz="1100" i="1" smtClean="0">
                <a:solidFill>
                  <a:srgbClr val="000000"/>
                </a:solidFill>
                <a:ea typeface="MS PGothic" pitchFamily="34" charset="-128"/>
              </a:rPr>
              <a:t>Am J Med.</a:t>
            </a:r>
            <a:r>
              <a:rPr lang="es-ES" sz="1100" smtClean="0">
                <a:solidFill>
                  <a:srgbClr val="000000"/>
                </a:solidFill>
                <a:ea typeface="MS PGothic" pitchFamily="34" charset="-128"/>
              </a:rPr>
              <a:t> 2004;116(5A):30S–38S. </a:t>
            </a:r>
          </a:p>
          <a:p>
            <a:pPr marL="190500" indent="-190500">
              <a:buFontTx/>
              <a:buAutoNum type="arabicPeriod"/>
            </a:pPr>
            <a:r>
              <a:rPr lang="es-ES" sz="1100" smtClean="0">
                <a:solidFill>
                  <a:srgbClr val="000000"/>
                </a:solidFill>
                <a:ea typeface="MS PGothic" pitchFamily="34" charset="-128"/>
              </a:rPr>
              <a:t>Dahlöf B, et al. Prevention of cardiovascular events with an antihypertensive regimen of amlodipine adding perindopril as required versus atenolol adding bendroflumethiazide as required, in the Anglo-Scandinavian Cardiac Outcomes Trial-Blood Pressure Lowering Arm (ASCOT-BPLA): a multicentre randomized controlled trial.</a:t>
            </a:r>
            <a:r>
              <a:rPr lang="es-ES" sz="1100" b="1" smtClean="0">
                <a:solidFill>
                  <a:srgbClr val="000000"/>
                </a:solidFill>
                <a:ea typeface="MS PGothic" pitchFamily="34" charset="-128"/>
              </a:rPr>
              <a:t> </a:t>
            </a:r>
            <a:r>
              <a:rPr lang="es-ES" sz="1100" i="1" smtClean="0">
                <a:solidFill>
                  <a:srgbClr val="000000"/>
                </a:solidFill>
                <a:ea typeface="MS PGothic" pitchFamily="34" charset="-128"/>
              </a:rPr>
              <a:t>Lancet.</a:t>
            </a:r>
            <a:r>
              <a:rPr lang="es-ES" sz="1100" smtClean="0">
                <a:solidFill>
                  <a:srgbClr val="000000"/>
                </a:solidFill>
                <a:ea typeface="MS PGothic" pitchFamily="34" charset="-128"/>
              </a:rPr>
              <a:t> 2005;366:895-906.</a:t>
            </a:r>
          </a:p>
          <a:p>
            <a:pPr marL="190500" indent="-190500"/>
            <a:endParaRPr lang="es-ES" sz="1100" smtClean="0">
              <a:solidFill>
                <a:srgbClr val="000000"/>
              </a:solidFill>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520700" y="4343400"/>
            <a:ext cx="5794375" cy="4408488"/>
          </a:xfrm>
          <a:noFill/>
          <a:ln/>
        </p:spPr>
        <p:txBody>
          <a:bodyPr/>
          <a:lstStyle/>
          <a:p>
            <a:pPr marL="228600" indent="-228600">
              <a:lnSpc>
                <a:spcPct val="85000"/>
              </a:lnSpc>
            </a:pPr>
            <a:r>
              <a:rPr lang="es-ES" sz="1100" dirty="0" smtClean="0">
                <a:solidFill>
                  <a:srgbClr val="000000"/>
                </a:solidFill>
                <a:ea typeface="MS PGothic" pitchFamily="34" charset="-128"/>
              </a:rPr>
              <a:t>Esta diapositiva describe los muchos beneficios clínicos que aporta el tratamiento combinado/combinación de dosis fija (CDF).</a:t>
            </a:r>
            <a:r>
              <a:rPr lang="es-ES" sz="1100" baseline="30000" dirty="0" smtClean="0">
                <a:solidFill>
                  <a:srgbClr val="000000"/>
                </a:solidFill>
                <a:ea typeface="MS PGothic" pitchFamily="34" charset="-128"/>
              </a:rPr>
              <a:t>1-4</a:t>
            </a:r>
          </a:p>
          <a:p>
            <a:pPr marL="228600" indent="-228600">
              <a:lnSpc>
                <a:spcPct val="85000"/>
              </a:lnSpc>
            </a:pPr>
            <a:r>
              <a:rPr lang="es-ES" sz="1100" dirty="0" smtClean="0">
                <a:solidFill>
                  <a:srgbClr val="000000"/>
                </a:solidFill>
                <a:ea typeface="MS PGothic" pitchFamily="34" charset="-128"/>
              </a:rPr>
              <a:t>En un reciente </a:t>
            </a:r>
            <a:r>
              <a:rPr lang="es-ES" sz="1100" dirty="0" err="1" smtClean="0">
                <a:solidFill>
                  <a:srgbClr val="000000"/>
                </a:solidFill>
                <a:ea typeface="MS PGothic" pitchFamily="34" charset="-128"/>
              </a:rPr>
              <a:t>metaanálisis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Wald</a:t>
            </a:r>
            <a:r>
              <a:rPr lang="es-ES" sz="1100" dirty="0" smtClean="0">
                <a:solidFill>
                  <a:srgbClr val="000000"/>
                </a:solidFill>
                <a:ea typeface="MS PGothic" pitchFamily="34" charset="-128"/>
              </a:rPr>
              <a:t> y cols</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mostraron que la combinación de fármacos de dos clases de </a:t>
            </a:r>
            <a:r>
              <a:rPr lang="es-ES" sz="1100" dirty="0" err="1" smtClean="0">
                <a:solidFill>
                  <a:srgbClr val="000000"/>
                </a:solidFill>
                <a:ea typeface="MS PGothic" pitchFamily="34" charset="-128"/>
              </a:rPr>
              <a:t>antihipertensivos</a:t>
            </a:r>
            <a:r>
              <a:rPr lang="es-ES" sz="1100" dirty="0" smtClean="0">
                <a:solidFill>
                  <a:srgbClr val="000000"/>
                </a:solidFill>
                <a:ea typeface="MS PGothic" pitchFamily="34" charset="-128"/>
              </a:rPr>
              <a:t> diferentes resultó hasta cinco veces más eficaz en la reducción de la PA que el aumento de la dosis de un solo fármaco.</a:t>
            </a:r>
            <a:r>
              <a:rPr lang="es-ES" sz="1100" baseline="30000" dirty="0" smtClean="0">
                <a:solidFill>
                  <a:srgbClr val="000000"/>
                </a:solidFill>
                <a:ea typeface="MS PGothic" pitchFamily="34" charset="-128"/>
              </a:rPr>
              <a:t>4</a:t>
            </a:r>
            <a:r>
              <a:rPr lang="es-ES" sz="1100" dirty="0" smtClean="0">
                <a:solidFill>
                  <a:srgbClr val="000000"/>
                </a:solidFill>
                <a:ea typeface="MS PGothic" pitchFamily="34" charset="-128"/>
              </a:rPr>
              <a:t> </a:t>
            </a:r>
          </a:p>
          <a:p>
            <a:pPr marL="228600" indent="-228600">
              <a:lnSpc>
                <a:spcPct val="85000"/>
              </a:lnSpc>
            </a:pPr>
            <a:r>
              <a:rPr lang="es-ES" sz="1100" dirty="0" smtClean="0">
                <a:solidFill>
                  <a:srgbClr val="000000"/>
                </a:solidFill>
                <a:ea typeface="MS PGothic" pitchFamily="34" charset="-128"/>
              </a:rPr>
              <a:t>Según las directrices del JNC 7 y ESH, la iniciación del tratamiento con &gt; 1 fármaco incrementa la probabilidad de un logro más rápido de los objetivos de PA; además, el uso de combinaciones de múltiples fármacos a menudo produce una mayor reducción de la PA en dosis más bajas que cada uno de los componentes por separado, lo que se traduce en una menor incidencia de efectos secundarios. </a:t>
            </a:r>
            <a:r>
              <a:rPr lang="es-ES" sz="1100" baseline="30000" dirty="0" smtClean="0">
                <a:solidFill>
                  <a:srgbClr val="000000"/>
                </a:solidFill>
                <a:ea typeface="MS PGothic" pitchFamily="34" charset="-128"/>
              </a:rPr>
              <a:t>1,2</a:t>
            </a:r>
            <a:r>
              <a:rPr lang="es-ES" sz="1100" dirty="0" smtClean="0">
                <a:solidFill>
                  <a:srgbClr val="000000"/>
                </a:solidFill>
                <a:ea typeface="MS PGothic" pitchFamily="34" charset="-128"/>
              </a:rPr>
              <a:t> Las CDF proporcionan beneficios adicionales, tales como una reducción de la carga de comprimidos,</a:t>
            </a:r>
            <a:r>
              <a:rPr lang="es-ES" sz="1100" baseline="30000" dirty="0" smtClean="0">
                <a:solidFill>
                  <a:srgbClr val="000000"/>
                </a:solidFill>
                <a:ea typeface="MS PGothic" pitchFamily="34" charset="-128"/>
              </a:rPr>
              <a:t>1,2</a:t>
            </a:r>
            <a:r>
              <a:rPr lang="es-ES" sz="1100" dirty="0" smtClean="0">
                <a:solidFill>
                  <a:srgbClr val="000000"/>
                </a:solidFill>
                <a:ea typeface="MS PGothic" pitchFamily="34" charset="-128"/>
              </a:rPr>
              <a:t> lo que puede redundar en una mejor adherencia del paciente</a:t>
            </a:r>
            <a:r>
              <a:rPr lang="es-ES" sz="1100" baseline="30000" dirty="0" smtClean="0">
                <a:solidFill>
                  <a:srgbClr val="000000"/>
                </a:solidFill>
                <a:ea typeface="MS PGothic" pitchFamily="34" charset="-128"/>
              </a:rPr>
              <a:t>2</a:t>
            </a:r>
            <a:r>
              <a:rPr lang="es-ES" sz="1100" dirty="0" smtClean="0">
                <a:solidFill>
                  <a:srgbClr val="000000"/>
                </a:solidFill>
                <a:ea typeface="MS PGothic" pitchFamily="34" charset="-128"/>
              </a:rPr>
              <a:t> y también hace que el paciente solamente deba afrontar un copago, en lugar de dos. Además, es posible que las CDF cuesten menos que los componentes individuales recetados por separado.</a:t>
            </a:r>
            <a:r>
              <a:rPr lang="es-ES" sz="1100" baseline="30000" dirty="0" smtClean="0">
                <a:solidFill>
                  <a:srgbClr val="000000"/>
                </a:solidFill>
                <a:ea typeface="MS PGothic" pitchFamily="34" charset="-128"/>
              </a:rPr>
              <a:t>1</a:t>
            </a:r>
            <a:r>
              <a:rPr lang="es-ES" sz="1100" dirty="0" smtClean="0">
                <a:solidFill>
                  <a:srgbClr val="000000"/>
                </a:solidFill>
                <a:ea typeface="MS PGothic" pitchFamily="34" charset="-128"/>
              </a:rPr>
              <a:t> Un inconveniente de las CDF, sin embargo, es la pérdida de flexibilidad en la posología.</a:t>
            </a:r>
            <a:r>
              <a:rPr lang="es-ES" sz="1100" baseline="30000" dirty="0" smtClean="0">
                <a:solidFill>
                  <a:srgbClr val="000000"/>
                </a:solidFill>
                <a:ea typeface="MS PGothic" pitchFamily="34" charset="-128"/>
              </a:rPr>
              <a:t>2</a:t>
            </a:r>
          </a:p>
          <a:p>
            <a:pPr marL="228600" indent="-228600">
              <a:lnSpc>
                <a:spcPct val="85000"/>
              </a:lnSpc>
            </a:pPr>
            <a:r>
              <a:rPr lang="es-ES" sz="1100" dirty="0" smtClean="0">
                <a:solidFill>
                  <a:srgbClr val="000000"/>
                </a:solidFill>
                <a:ea typeface="MS PGothic" pitchFamily="34" charset="-128"/>
              </a:rPr>
              <a:t>Así pues, ¿qué pacientes deben ser considerados para el tratamiento combinado? Según el JNC 7 y la ESH, la mayoría de los pacientes con hipertensión requieren la administración de múltiples agentes </a:t>
            </a:r>
            <a:r>
              <a:rPr lang="es-ES" sz="1100" dirty="0" err="1" smtClean="0">
                <a:solidFill>
                  <a:srgbClr val="000000"/>
                </a:solidFill>
                <a:ea typeface="MS PGothic" pitchFamily="34" charset="-128"/>
              </a:rPr>
              <a:t>antihipertensivos</a:t>
            </a:r>
            <a:r>
              <a:rPr lang="es-ES" sz="1100" dirty="0" smtClean="0">
                <a:solidFill>
                  <a:srgbClr val="000000"/>
                </a:solidFill>
                <a:ea typeface="MS PGothic" pitchFamily="34" charset="-128"/>
              </a:rPr>
              <a:t> para lograr los objetivos del tratamiento.</a:t>
            </a:r>
            <a:r>
              <a:rPr lang="es-ES" sz="1100" baseline="30000" dirty="0" smtClean="0">
                <a:solidFill>
                  <a:srgbClr val="000000"/>
                </a:solidFill>
                <a:ea typeface="MS PGothic" pitchFamily="34" charset="-128"/>
              </a:rPr>
              <a:t>1,2</a:t>
            </a:r>
            <a:r>
              <a:rPr lang="es-ES" sz="1100" dirty="0" smtClean="0">
                <a:solidFill>
                  <a:srgbClr val="000000"/>
                </a:solidFill>
                <a:ea typeface="MS PGothic" pitchFamily="34" charset="-128"/>
              </a:rPr>
              <a:t> Al considerar qué agentes se deben combinar, la ESH sugiere que los fármacos tengan mecanismos de acción complementarios. Además, existen pruebas de que la reducción de la PA con el tratamiento combinado es mayor que la de cada componente individual solo.</a:t>
            </a:r>
            <a:r>
              <a:rPr lang="es-ES" sz="1100" baseline="30000" dirty="0" smtClean="0">
                <a:solidFill>
                  <a:srgbClr val="000000"/>
                </a:solidFill>
                <a:ea typeface="MS PGothic" pitchFamily="34" charset="-128"/>
              </a:rPr>
              <a:t>2</a:t>
            </a:r>
          </a:p>
          <a:p>
            <a:pPr marL="228600" indent="-228600">
              <a:lnSpc>
                <a:spcPct val="85000"/>
              </a:lnSpc>
            </a:pPr>
            <a:endParaRPr lang="es-ES" sz="1100" baseline="30000" dirty="0" smtClean="0">
              <a:solidFill>
                <a:srgbClr val="000000"/>
              </a:solidFill>
              <a:ea typeface="MS PGothic" pitchFamily="34" charset="-128"/>
            </a:endParaRPr>
          </a:p>
          <a:p>
            <a:pPr marL="228600" indent="-228600">
              <a:lnSpc>
                <a:spcPct val="85000"/>
              </a:lnSpc>
            </a:pPr>
            <a:r>
              <a:rPr lang="es-ES" sz="1100" b="1" dirty="0" smtClean="0">
                <a:solidFill>
                  <a:srgbClr val="000000"/>
                </a:solidFill>
                <a:ea typeface="MS PGothic" pitchFamily="34" charset="-128"/>
              </a:rPr>
              <a:t>Bibliografía</a:t>
            </a:r>
          </a:p>
          <a:p>
            <a:pPr marL="228600" indent="-228600">
              <a:lnSpc>
                <a:spcPct val="85000"/>
              </a:lnSpc>
              <a:buFontTx/>
              <a:buAutoNum type="arabicPeriod"/>
            </a:pPr>
            <a:r>
              <a:rPr lang="es-ES" sz="1100" dirty="0" err="1" smtClean="0">
                <a:solidFill>
                  <a:srgbClr val="000000"/>
                </a:solidFill>
                <a:ea typeface="MS PGothic" pitchFamily="34" charset="-128"/>
              </a:rPr>
              <a:t>Chobanian</a:t>
            </a:r>
            <a:r>
              <a:rPr lang="es-ES" sz="1100" dirty="0" smtClean="0">
                <a:solidFill>
                  <a:srgbClr val="000000"/>
                </a:solidFill>
                <a:ea typeface="MS PGothic" pitchFamily="34" charset="-128"/>
              </a:rPr>
              <a:t> AV, </a:t>
            </a:r>
            <a:r>
              <a:rPr lang="es-ES" sz="1100" dirty="0" err="1" smtClean="0">
                <a:solidFill>
                  <a:srgbClr val="000000"/>
                </a:solidFill>
                <a:ea typeface="MS PGothic" pitchFamily="34" charset="-128"/>
              </a:rPr>
              <a:t>Bakris</a:t>
            </a:r>
            <a:r>
              <a:rPr lang="es-ES" sz="1100" dirty="0" smtClean="0">
                <a:solidFill>
                  <a:srgbClr val="000000"/>
                </a:solidFill>
                <a:ea typeface="MS PGothic" pitchFamily="34" charset="-128"/>
              </a:rPr>
              <a:t> GL, Black HR, et al. </a:t>
            </a:r>
            <a:r>
              <a:rPr lang="es-ES" sz="1100" dirty="0" err="1" smtClean="0">
                <a:solidFill>
                  <a:srgbClr val="000000"/>
                </a:solidFill>
                <a:ea typeface="MS PGothic" pitchFamily="34" charset="-128"/>
              </a:rPr>
              <a:t>Seventh</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report</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Joint</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National</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Committee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Prevention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Detection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Evaluation</a:t>
            </a:r>
            <a:r>
              <a:rPr lang="es-ES" sz="1100" dirty="0" smtClean="0">
                <a:solidFill>
                  <a:srgbClr val="000000"/>
                </a:solidFill>
                <a:ea typeface="MS PGothic" pitchFamily="34" charset="-128"/>
              </a:rPr>
              <a:t>, and </a:t>
            </a:r>
            <a:r>
              <a:rPr lang="es-ES" sz="1100" dirty="0" err="1" smtClean="0">
                <a:solidFill>
                  <a:srgbClr val="000000"/>
                </a:solidFill>
                <a:ea typeface="MS PGothic" pitchFamily="34" charset="-128"/>
              </a:rPr>
              <a:t>Treatment</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High</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Blood</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Pressure</a:t>
            </a:r>
            <a:r>
              <a:rPr lang="es-ES" sz="1100" dirty="0" smtClean="0">
                <a:solidFill>
                  <a:srgbClr val="000000"/>
                </a:solidFill>
                <a:ea typeface="MS PGothic" pitchFamily="34" charset="-128"/>
              </a:rPr>
              <a:t>. </a:t>
            </a:r>
            <a:r>
              <a:rPr lang="es-ES" sz="1100" i="1" dirty="0" err="1" smtClean="0">
                <a:solidFill>
                  <a:srgbClr val="000000"/>
                </a:solidFill>
                <a:ea typeface="MS PGothic" pitchFamily="34" charset="-128"/>
              </a:rPr>
              <a:t>Hypertension</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2003;42:1206</a:t>
            </a:r>
            <a:r>
              <a:rPr lang="es-ES" sz="1100" dirty="0" smtClean="0">
                <a:solidFill>
                  <a:srgbClr val="000000"/>
                </a:solidFill>
                <a:ea typeface="MS PGothic" pitchFamily="34" charset="-128"/>
                <a:cs typeface="Arial" charset="0"/>
              </a:rPr>
              <a:t>–</a:t>
            </a:r>
            <a:r>
              <a:rPr lang="es-ES" sz="1100" dirty="0" smtClean="0">
                <a:solidFill>
                  <a:srgbClr val="000000"/>
                </a:solidFill>
                <a:ea typeface="MS PGothic" pitchFamily="34" charset="-128"/>
              </a:rPr>
              <a:t>1052.</a:t>
            </a:r>
          </a:p>
          <a:p>
            <a:pPr marL="228600" indent="-228600">
              <a:lnSpc>
                <a:spcPct val="85000"/>
              </a:lnSpc>
              <a:buFontTx/>
              <a:buAutoNum type="arabicPeriod"/>
            </a:pPr>
            <a:r>
              <a:rPr lang="es-ES" sz="1100" dirty="0" err="1" smtClean="0">
                <a:solidFill>
                  <a:srgbClr val="000000"/>
                </a:solidFill>
                <a:ea typeface="MS PGothic" pitchFamily="34" charset="-128"/>
              </a:rPr>
              <a:t>Mancia</a:t>
            </a:r>
            <a:r>
              <a:rPr lang="es-ES" sz="1100" dirty="0" smtClean="0">
                <a:solidFill>
                  <a:srgbClr val="000000"/>
                </a:solidFill>
                <a:ea typeface="MS PGothic" pitchFamily="34" charset="-128"/>
              </a:rPr>
              <a:t> G, De </a:t>
            </a:r>
            <a:r>
              <a:rPr lang="es-ES" sz="1100" dirty="0" err="1" smtClean="0">
                <a:solidFill>
                  <a:srgbClr val="000000"/>
                </a:solidFill>
                <a:ea typeface="MS PGothic" pitchFamily="34" charset="-128"/>
              </a:rPr>
              <a:t>Backer</a:t>
            </a:r>
            <a:r>
              <a:rPr lang="es-ES" sz="1100" dirty="0" smtClean="0">
                <a:solidFill>
                  <a:srgbClr val="000000"/>
                </a:solidFill>
                <a:ea typeface="MS PGothic" pitchFamily="34" charset="-128"/>
              </a:rPr>
              <a:t> G, </a:t>
            </a:r>
            <a:r>
              <a:rPr lang="es-ES" sz="1100" dirty="0" err="1" smtClean="0">
                <a:solidFill>
                  <a:srgbClr val="000000"/>
                </a:solidFill>
                <a:ea typeface="MS PGothic" pitchFamily="34" charset="-128"/>
              </a:rPr>
              <a:t>Dominiczak</a:t>
            </a:r>
            <a:r>
              <a:rPr lang="es-ES" sz="1100" dirty="0" smtClean="0">
                <a:solidFill>
                  <a:srgbClr val="000000"/>
                </a:solidFill>
                <a:ea typeface="MS PGothic" pitchFamily="34" charset="-128"/>
              </a:rPr>
              <a:t> A, et al. 2007 </a:t>
            </a:r>
            <a:r>
              <a:rPr lang="es-ES" sz="1100" dirty="0" err="1" smtClean="0">
                <a:solidFill>
                  <a:srgbClr val="000000"/>
                </a:solidFill>
                <a:ea typeface="MS PGothic" pitchFamily="34" charset="-128"/>
              </a:rPr>
              <a:t>Guidelines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for</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management</a:t>
            </a:r>
            <a:r>
              <a:rPr lang="es-ES" sz="1100" dirty="0" smtClean="0">
                <a:solidFill>
                  <a:srgbClr val="000000"/>
                </a:solidFill>
                <a:ea typeface="MS PGothic" pitchFamily="34" charset="-128"/>
              </a:rPr>
              <a:t> of arterial </a:t>
            </a:r>
            <a:r>
              <a:rPr lang="es-ES" sz="1100" dirty="0" err="1" smtClean="0">
                <a:solidFill>
                  <a:srgbClr val="000000"/>
                </a:solidFill>
                <a:ea typeface="MS PGothic" pitchFamily="34" charset="-128"/>
              </a:rPr>
              <a:t>hypertension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Task</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Force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for</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Management of Arterial </a:t>
            </a:r>
            <a:r>
              <a:rPr lang="es-ES" sz="1100" dirty="0" err="1" smtClean="0">
                <a:solidFill>
                  <a:srgbClr val="000000"/>
                </a:solidFill>
                <a:ea typeface="MS PGothic" pitchFamily="34" charset="-128"/>
              </a:rPr>
              <a:t>Hypertension</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European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Society</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Hypertension</a:t>
            </a:r>
            <a:r>
              <a:rPr lang="es-ES" sz="1100" dirty="0" smtClean="0">
                <a:solidFill>
                  <a:srgbClr val="000000"/>
                </a:solidFill>
                <a:ea typeface="MS PGothic" pitchFamily="34" charset="-128"/>
              </a:rPr>
              <a:t> (ESH) and of </a:t>
            </a:r>
            <a:r>
              <a:rPr lang="es-ES" sz="1100" dirty="0" err="1" smtClean="0">
                <a:solidFill>
                  <a:srgbClr val="000000"/>
                </a:solidFill>
                <a:ea typeface="MS PGothic" pitchFamily="34" charset="-128"/>
              </a:rPr>
              <a:t>the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European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Society</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Cardiology</a:t>
            </a:r>
            <a:r>
              <a:rPr lang="es-ES" sz="1100" dirty="0" smtClean="0">
                <a:solidFill>
                  <a:srgbClr val="000000"/>
                </a:solidFill>
                <a:ea typeface="MS PGothic" pitchFamily="34" charset="-128"/>
              </a:rPr>
              <a:t> (ESC). </a:t>
            </a:r>
            <a:r>
              <a:rPr lang="es-ES" sz="1100" i="1" dirty="0" err="1" smtClean="0">
                <a:solidFill>
                  <a:srgbClr val="000000"/>
                </a:solidFill>
                <a:ea typeface="MS PGothic" pitchFamily="34" charset="-128"/>
              </a:rPr>
              <a:t>Eur</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Heart</a:t>
            </a:r>
            <a:r>
              <a:rPr lang="es-ES" sz="1100" i="1" dirty="0" smtClean="0">
                <a:solidFill>
                  <a:srgbClr val="000000"/>
                </a:solidFill>
                <a:ea typeface="MS PGothic" pitchFamily="34" charset="-128"/>
              </a:rPr>
              <a:t> J.</a:t>
            </a:r>
            <a:r>
              <a:rPr lang="es-ES" sz="1100" dirty="0" smtClean="0">
                <a:solidFill>
                  <a:srgbClr val="000000"/>
                </a:solidFill>
                <a:ea typeface="MS PGothic" pitchFamily="34" charset="-128"/>
              </a:rPr>
              <a:t> 2007;28:1462</a:t>
            </a:r>
            <a:r>
              <a:rPr lang="es-ES" sz="1100" dirty="0" smtClean="0">
                <a:solidFill>
                  <a:srgbClr val="000000"/>
                </a:solidFill>
                <a:ea typeface="MS PGothic" pitchFamily="34" charset="-128"/>
                <a:cs typeface="Arial" charset="0"/>
              </a:rPr>
              <a:t>–</a:t>
            </a:r>
            <a:r>
              <a:rPr lang="es-ES" sz="1100" dirty="0" smtClean="0">
                <a:solidFill>
                  <a:srgbClr val="000000"/>
                </a:solidFill>
                <a:ea typeface="MS PGothic" pitchFamily="34" charset="-128"/>
              </a:rPr>
              <a:t>1536.</a:t>
            </a:r>
          </a:p>
          <a:p>
            <a:pPr marL="228600" indent="-228600">
              <a:lnSpc>
                <a:spcPct val="85000"/>
              </a:lnSpc>
              <a:buFontTx/>
              <a:buAutoNum type="arabicPeriod"/>
            </a:pPr>
            <a:r>
              <a:rPr lang="es-ES" sz="1100" dirty="0" err="1" smtClean="0">
                <a:solidFill>
                  <a:srgbClr val="000000"/>
                </a:solidFill>
                <a:ea typeface="MS PGothic" pitchFamily="34" charset="-128"/>
              </a:rPr>
              <a:t>Tedesco</a:t>
            </a:r>
            <a:r>
              <a:rPr lang="es-ES" sz="1100" dirty="0" smtClean="0">
                <a:solidFill>
                  <a:srgbClr val="000000"/>
                </a:solidFill>
                <a:ea typeface="MS PGothic" pitchFamily="34" charset="-128"/>
              </a:rPr>
              <a:t> MA, et al. </a:t>
            </a:r>
            <a:r>
              <a:rPr lang="es-ES" sz="1100" dirty="0" err="1" smtClean="0">
                <a:solidFill>
                  <a:srgbClr val="000000"/>
                </a:solidFill>
                <a:ea typeface="MS PGothic" pitchFamily="34" charset="-128"/>
              </a:rPr>
              <a:t>Effects</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monotherapy</a:t>
            </a:r>
            <a:r>
              <a:rPr lang="es-ES" sz="1100" dirty="0" smtClean="0">
                <a:solidFill>
                  <a:srgbClr val="000000"/>
                </a:solidFill>
                <a:ea typeface="MS PGothic" pitchFamily="34" charset="-128"/>
              </a:rPr>
              <a:t> and </a:t>
            </a:r>
            <a:r>
              <a:rPr lang="es-ES" sz="1100" dirty="0" err="1" smtClean="0">
                <a:solidFill>
                  <a:srgbClr val="000000"/>
                </a:solidFill>
                <a:ea typeface="MS PGothic" pitchFamily="34" charset="-128"/>
              </a:rPr>
              <a:t>combination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therapy</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blood</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pressure</a:t>
            </a:r>
            <a:r>
              <a:rPr lang="es-ES" sz="1100" dirty="0" smtClean="0">
                <a:solidFill>
                  <a:srgbClr val="000000"/>
                </a:solidFill>
                <a:ea typeface="MS PGothic" pitchFamily="34" charset="-128"/>
              </a:rPr>
              <a:t> control and target </a:t>
            </a:r>
            <a:r>
              <a:rPr lang="es-ES" sz="1100" dirty="0" err="1" smtClean="0">
                <a:solidFill>
                  <a:srgbClr val="000000"/>
                </a:solidFill>
                <a:ea typeface="MS PGothic" pitchFamily="34" charset="-128"/>
              </a:rPr>
              <a:t>organ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damage</a:t>
            </a:r>
            <a:r>
              <a:rPr lang="es-ES" sz="1100" dirty="0" smtClean="0">
                <a:solidFill>
                  <a:srgbClr val="000000"/>
                </a:solidFill>
                <a:ea typeface="MS PGothic" pitchFamily="34" charset="-128"/>
              </a:rPr>
              <a:t>: a </a:t>
            </a:r>
            <a:r>
              <a:rPr lang="es-ES" sz="1100" dirty="0" err="1" smtClean="0">
                <a:solidFill>
                  <a:srgbClr val="000000"/>
                </a:solidFill>
                <a:ea typeface="MS PGothic" pitchFamily="34" charset="-128"/>
              </a:rPr>
              <a:t>randomized</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prospective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intervention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study</a:t>
            </a:r>
            <a:r>
              <a:rPr lang="es-ES" sz="1100" dirty="0" smtClean="0">
                <a:solidFill>
                  <a:srgbClr val="000000"/>
                </a:solidFill>
                <a:ea typeface="MS PGothic" pitchFamily="34" charset="-128"/>
              </a:rPr>
              <a:t> in a </a:t>
            </a:r>
            <a:r>
              <a:rPr lang="es-ES" sz="1100" dirty="0" err="1" smtClean="0">
                <a:solidFill>
                  <a:srgbClr val="000000"/>
                </a:solidFill>
                <a:ea typeface="MS PGothic" pitchFamily="34" charset="-128"/>
              </a:rPr>
              <a:t>large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population</a:t>
            </a:r>
            <a:r>
              <a:rPr lang="es-ES" sz="1100" dirty="0" smtClean="0">
                <a:solidFill>
                  <a:srgbClr val="000000"/>
                </a:solidFill>
                <a:ea typeface="MS PGothic" pitchFamily="34" charset="-128"/>
              </a:rPr>
              <a:t> of </a:t>
            </a:r>
            <a:r>
              <a:rPr lang="es-ES" sz="1100" dirty="0" err="1" smtClean="0">
                <a:solidFill>
                  <a:srgbClr val="000000"/>
                </a:solidFill>
                <a:ea typeface="MS PGothic" pitchFamily="34" charset="-128"/>
              </a:rPr>
              <a:t>hypertensive</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patients</a:t>
            </a:r>
            <a:r>
              <a:rPr lang="es-ES" sz="1100" dirty="0" smtClean="0">
                <a:solidFill>
                  <a:srgbClr val="000000"/>
                </a:solidFill>
                <a:ea typeface="MS PGothic" pitchFamily="34" charset="-128"/>
              </a:rPr>
              <a:t>. </a:t>
            </a:r>
            <a:r>
              <a:rPr lang="es-ES" sz="1100" i="1" dirty="0" smtClean="0">
                <a:solidFill>
                  <a:srgbClr val="000000"/>
                </a:solidFill>
                <a:ea typeface="MS PGothic" pitchFamily="34" charset="-128"/>
              </a:rPr>
              <a:t>J </a:t>
            </a:r>
            <a:r>
              <a:rPr lang="es-ES" sz="1100" i="1" dirty="0" err="1" smtClean="0">
                <a:solidFill>
                  <a:srgbClr val="000000"/>
                </a:solidFill>
                <a:ea typeface="MS PGothic" pitchFamily="34" charset="-128"/>
              </a:rPr>
              <a:t>Clin</a:t>
            </a:r>
            <a:r>
              <a:rPr lang="es-ES" sz="1100" i="1" dirty="0" smtClean="0">
                <a:solidFill>
                  <a:srgbClr val="000000"/>
                </a:solidFill>
                <a:ea typeface="MS PGothic" pitchFamily="34" charset="-128"/>
              </a:rPr>
              <a:t> </a:t>
            </a:r>
            <a:r>
              <a:rPr lang="es-ES" sz="1100" i="1" dirty="0" err="1" smtClean="0">
                <a:solidFill>
                  <a:srgbClr val="000000"/>
                </a:solidFill>
                <a:ea typeface="MS PGothic" pitchFamily="34" charset="-128"/>
              </a:rPr>
              <a:t>Hypertens</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2006;8:634-641.</a:t>
            </a:r>
          </a:p>
          <a:p>
            <a:pPr marL="228600" indent="-228600">
              <a:lnSpc>
                <a:spcPct val="85000"/>
              </a:lnSpc>
              <a:buFontTx/>
              <a:buAutoNum type="arabicPeriod"/>
            </a:pPr>
            <a:r>
              <a:rPr lang="es-ES" sz="1100" dirty="0" err="1" smtClean="0">
                <a:solidFill>
                  <a:srgbClr val="000000"/>
                </a:solidFill>
                <a:ea typeface="MS PGothic" pitchFamily="34" charset="-128"/>
              </a:rPr>
              <a:t>Wald</a:t>
            </a:r>
            <a:r>
              <a:rPr lang="es-ES" sz="1100" dirty="0" smtClean="0">
                <a:solidFill>
                  <a:srgbClr val="000000"/>
                </a:solidFill>
                <a:ea typeface="MS PGothic" pitchFamily="34" charset="-128"/>
              </a:rPr>
              <a:t> DS, et al. </a:t>
            </a:r>
            <a:r>
              <a:rPr lang="es-ES" sz="1100" dirty="0" err="1" smtClean="0">
                <a:solidFill>
                  <a:srgbClr val="000000"/>
                </a:solidFill>
                <a:ea typeface="MS PGothic" pitchFamily="34" charset="-128"/>
              </a:rPr>
              <a:t>Combination</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therapy</a:t>
            </a:r>
            <a:r>
              <a:rPr lang="es-ES" sz="1100" dirty="0" smtClean="0">
                <a:solidFill>
                  <a:srgbClr val="000000"/>
                </a:solidFill>
                <a:ea typeface="MS PGothic" pitchFamily="34" charset="-128"/>
              </a:rPr>
              <a:t> versus </a:t>
            </a:r>
            <a:r>
              <a:rPr lang="es-ES" sz="1100" dirty="0" err="1" smtClean="0">
                <a:solidFill>
                  <a:srgbClr val="000000"/>
                </a:solidFill>
                <a:ea typeface="MS PGothic" pitchFamily="34" charset="-128"/>
              </a:rPr>
              <a:t>monotherapy</a:t>
            </a:r>
            <a:r>
              <a:rPr lang="es-ES" sz="1100" dirty="0" smtClean="0">
                <a:solidFill>
                  <a:srgbClr val="000000"/>
                </a:solidFill>
                <a:ea typeface="MS PGothic" pitchFamily="34" charset="-128"/>
              </a:rPr>
              <a:t> in </a:t>
            </a:r>
            <a:r>
              <a:rPr lang="es-ES" sz="1100" dirty="0" err="1" smtClean="0">
                <a:solidFill>
                  <a:srgbClr val="000000"/>
                </a:solidFill>
                <a:ea typeface="MS PGothic" pitchFamily="34" charset="-128"/>
              </a:rPr>
              <a:t>reducing</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blood</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pressure</a:t>
            </a:r>
            <a:r>
              <a:rPr lang="es-ES" sz="1100" dirty="0" smtClean="0">
                <a:solidFill>
                  <a:srgbClr val="000000"/>
                </a:solidFill>
                <a:ea typeface="MS PGothic" pitchFamily="34" charset="-128"/>
              </a:rPr>
              <a:t>: meta-</a:t>
            </a:r>
            <a:r>
              <a:rPr lang="es-ES" sz="1100" dirty="0" err="1" smtClean="0">
                <a:solidFill>
                  <a:srgbClr val="000000"/>
                </a:solidFill>
                <a:ea typeface="MS PGothic" pitchFamily="34" charset="-128"/>
              </a:rPr>
              <a:t>analysis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on</a:t>
            </a:r>
            <a:r>
              <a:rPr lang="es-ES" sz="1100" dirty="0" smtClean="0">
                <a:solidFill>
                  <a:srgbClr val="000000"/>
                </a:solidFill>
                <a:ea typeface="MS PGothic" pitchFamily="34" charset="-128"/>
              </a:rPr>
              <a:t> 11,000 </a:t>
            </a:r>
            <a:r>
              <a:rPr lang="es-ES" sz="1100" dirty="0" err="1" smtClean="0">
                <a:solidFill>
                  <a:srgbClr val="000000"/>
                </a:solidFill>
                <a:ea typeface="MS PGothic" pitchFamily="34" charset="-128"/>
              </a:rPr>
              <a:t>participants</a:t>
            </a:r>
            <a:r>
              <a:rPr lang="es-ES" sz="1100" dirty="0" smtClean="0">
                <a:solidFill>
                  <a:srgbClr val="000000"/>
                </a:solidFill>
                <a:ea typeface="MS PGothic" pitchFamily="34" charset="-128"/>
              </a:rPr>
              <a:t> </a:t>
            </a:r>
            <a:r>
              <a:rPr lang="es-ES" sz="1100" dirty="0" err="1" smtClean="0">
                <a:solidFill>
                  <a:srgbClr val="000000"/>
                </a:solidFill>
                <a:ea typeface="MS PGothic" pitchFamily="34" charset="-128"/>
              </a:rPr>
              <a:t>from</a:t>
            </a:r>
            <a:r>
              <a:rPr lang="es-ES" sz="1100" dirty="0" smtClean="0">
                <a:solidFill>
                  <a:srgbClr val="000000"/>
                </a:solidFill>
                <a:ea typeface="MS PGothic" pitchFamily="34" charset="-128"/>
              </a:rPr>
              <a:t> 42 </a:t>
            </a:r>
            <a:r>
              <a:rPr lang="es-ES" sz="1100" dirty="0" err="1" smtClean="0">
                <a:solidFill>
                  <a:srgbClr val="000000"/>
                </a:solidFill>
                <a:ea typeface="MS PGothic" pitchFamily="34" charset="-128"/>
              </a:rPr>
              <a:t>trials</a:t>
            </a:r>
            <a:r>
              <a:rPr lang="es-ES" sz="1100" dirty="0" smtClean="0">
                <a:solidFill>
                  <a:srgbClr val="000000"/>
                </a:solidFill>
                <a:ea typeface="MS PGothic" pitchFamily="34" charset="-128"/>
              </a:rPr>
              <a:t>. </a:t>
            </a:r>
            <a:r>
              <a:rPr lang="es-ES" sz="1100" i="1" dirty="0" smtClean="0">
                <a:solidFill>
                  <a:srgbClr val="000000"/>
                </a:solidFill>
                <a:ea typeface="MS PGothic" pitchFamily="34" charset="-128"/>
              </a:rPr>
              <a:t>Am J </a:t>
            </a:r>
            <a:r>
              <a:rPr lang="es-ES" sz="1100" i="1" dirty="0" err="1" smtClean="0">
                <a:solidFill>
                  <a:srgbClr val="000000"/>
                </a:solidFill>
                <a:ea typeface="MS PGothic" pitchFamily="34" charset="-128"/>
              </a:rPr>
              <a:t>Med</a:t>
            </a:r>
            <a:r>
              <a:rPr lang="es-ES" sz="1100" i="1" dirty="0" smtClean="0">
                <a:solidFill>
                  <a:srgbClr val="000000"/>
                </a:solidFill>
                <a:ea typeface="MS PGothic" pitchFamily="34" charset="-128"/>
              </a:rPr>
              <a:t>.</a:t>
            </a:r>
            <a:r>
              <a:rPr lang="es-ES" sz="1100" dirty="0" smtClean="0">
                <a:solidFill>
                  <a:srgbClr val="000000"/>
                </a:solidFill>
                <a:ea typeface="MS PGothic" pitchFamily="34" charset="-128"/>
              </a:rPr>
              <a:t> 2009;122:290</a:t>
            </a:r>
            <a:r>
              <a:rPr lang="es-ES" sz="1100" dirty="0" smtClean="0">
                <a:solidFill>
                  <a:srgbClr val="000000"/>
                </a:solidFill>
                <a:ea typeface="MS PGothic" pitchFamily="34" charset="-128"/>
                <a:cs typeface="Arial" charset="0"/>
              </a:rPr>
              <a:t>–</a:t>
            </a:r>
            <a:r>
              <a:rPr lang="es-ES" sz="1100" dirty="0" smtClean="0">
                <a:solidFill>
                  <a:srgbClr val="000000"/>
                </a:solidFill>
                <a:ea typeface="MS PGothic" pitchFamily="34" charset="-128"/>
              </a:rPr>
              <a:t>300.</a:t>
            </a:r>
          </a:p>
          <a:p>
            <a:pPr marL="228600" indent="-228600">
              <a:lnSpc>
                <a:spcPct val="85000"/>
              </a:lnSpc>
            </a:pPr>
            <a:r>
              <a:rPr lang="es-ES" sz="1100" dirty="0" smtClean="0">
                <a:solidFill>
                  <a:srgbClr val="000000"/>
                </a:solidFill>
                <a:ea typeface="MS PGothic"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1"/>
          <p:cNvPicPr>
            <a:picLocks noChangeAspect="1" noChangeArrowheads="1"/>
          </p:cNvPicPr>
          <p:nvPr userDrawn="1"/>
        </p:nvPicPr>
        <p:blipFill>
          <a:blip r:embed="rId2">
            <a:clrChange>
              <a:clrFrom>
                <a:srgbClr val="FFFFFF"/>
              </a:clrFrom>
              <a:clrTo>
                <a:srgbClr val="FFFFFF">
                  <a:alpha val="0"/>
                </a:srgbClr>
              </a:clrTo>
            </a:clrChange>
          </a:blip>
          <a:srcRect l="98659" t="992"/>
          <a:stretch>
            <a:fillRect/>
          </a:stretch>
        </p:blipFill>
        <p:spPr bwMode="auto">
          <a:xfrm>
            <a:off x="8907463" y="1519238"/>
            <a:ext cx="117475" cy="4119562"/>
          </a:xfrm>
          <a:prstGeom prst="rect">
            <a:avLst/>
          </a:prstGeom>
          <a:noFill/>
          <a:ln w="9525">
            <a:noFill/>
            <a:miter lim="800000"/>
            <a:headEnd/>
            <a:tailEnd/>
          </a:ln>
        </p:spPr>
      </p:pic>
      <p:pic>
        <p:nvPicPr>
          <p:cNvPr id="5" name="Picture 8" descr="Title1"/>
          <p:cNvPicPr>
            <a:picLocks noChangeArrowheads="1"/>
          </p:cNvPicPr>
          <p:nvPr userDrawn="1"/>
        </p:nvPicPr>
        <p:blipFill>
          <a:blip r:embed="rId2">
            <a:clrChange>
              <a:clrFrom>
                <a:srgbClr val="FFFFFF"/>
              </a:clrFrom>
              <a:clrTo>
                <a:srgbClr val="FFFFFF">
                  <a:alpha val="0"/>
                </a:srgbClr>
              </a:clrTo>
            </a:clrChange>
          </a:blip>
          <a:srcRect b="98230"/>
          <a:stretch>
            <a:fillRect/>
          </a:stretch>
        </p:blipFill>
        <p:spPr bwMode="auto">
          <a:xfrm>
            <a:off x="131763" y="1406525"/>
            <a:ext cx="8870950" cy="73025"/>
          </a:xfrm>
          <a:prstGeom prst="rect">
            <a:avLst/>
          </a:prstGeom>
          <a:noFill/>
          <a:ln w="9525">
            <a:noFill/>
            <a:miter lim="800000"/>
            <a:headEnd/>
            <a:tailEnd/>
          </a:ln>
        </p:spPr>
      </p:pic>
      <p:pic>
        <p:nvPicPr>
          <p:cNvPr id="6" name="Picture 5" descr="Title1"/>
          <p:cNvPicPr>
            <a:picLocks noChangeAspect="1" noChangeArrowheads="1"/>
          </p:cNvPicPr>
          <p:nvPr userDrawn="1"/>
        </p:nvPicPr>
        <p:blipFill>
          <a:blip r:embed="rId2">
            <a:clrChange>
              <a:clrFrom>
                <a:srgbClr val="FFFFFF"/>
              </a:clrFrom>
              <a:clrTo>
                <a:srgbClr val="FFFFFF">
                  <a:alpha val="0"/>
                </a:srgbClr>
              </a:clrTo>
            </a:clrChange>
          </a:blip>
          <a:srcRect r="99149" b="725"/>
          <a:stretch>
            <a:fillRect/>
          </a:stretch>
        </p:blipFill>
        <p:spPr bwMode="auto">
          <a:xfrm>
            <a:off x="130175" y="1412875"/>
            <a:ext cx="74613" cy="4130675"/>
          </a:xfrm>
          <a:prstGeom prst="rect">
            <a:avLst/>
          </a:prstGeom>
          <a:noFill/>
          <a:ln w="9525">
            <a:noFill/>
            <a:miter lim="800000"/>
            <a:headEnd/>
            <a:tailEnd/>
          </a:ln>
        </p:spPr>
      </p:pic>
      <p:pic>
        <p:nvPicPr>
          <p:cNvPr id="7" name="Picture 6" descr="Title1"/>
          <p:cNvPicPr>
            <a:picLocks noChangeArrowheads="1"/>
          </p:cNvPicPr>
          <p:nvPr userDrawn="1"/>
        </p:nvPicPr>
        <p:blipFill>
          <a:blip r:embed="rId2">
            <a:clrChange>
              <a:clrFrom>
                <a:srgbClr val="FFFFFF"/>
              </a:clrFrom>
              <a:clrTo>
                <a:srgbClr val="FFFFFF">
                  <a:alpha val="0"/>
                </a:srgbClr>
              </a:clrTo>
            </a:clrChange>
          </a:blip>
          <a:srcRect t="98230"/>
          <a:stretch>
            <a:fillRect/>
          </a:stretch>
        </p:blipFill>
        <p:spPr bwMode="auto">
          <a:xfrm>
            <a:off x="152400" y="5570538"/>
            <a:ext cx="8870950" cy="73025"/>
          </a:xfrm>
          <a:prstGeom prst="rect">
            <a:avLst/>
          </a:prstGeom>
          <a:noFill/>
          <a:ln w="9525">
            <a:noFill/>
            <a:miter lim="800000"/>
            <a:headEnd/>
            <a:tailEnd/>
          </a:ln>
        </p:spPr>
      </p:pic>
      <p:sp>
        <p:nvSpPr>
          <p:cNvPr id="3075" name="Rectangle 3"/>
          <p:cNvSpPr>
            <a:spLocks noGrp="1" noChangeArrowheads="1"/>
          </p:cNvSpPr>
          <p:nvPr>
            <p:ph type="ctrTitle"/>
          </p:nvPr>
        </p:nvSpPr>
        <p:spPr>
          <a:xfrm>
            <a:off x="685800" y="1905000"/>
            <a:ext cx="7772400" cy="1143000"/>
          </a:xfrm>
        </p:spPr>
        <p:txBody>
          <a:bodyPr/>
          <a:lstStyle>
            <a:lvl1pPr algn="ctr">
              <a:defRPr/>
            </a:lvl1pPr>
          </a:lstStyle>
          <a:p>
            <a:r>
              <a:rPr lang="en-GB"/>
              <a:t>Click to edit Master title style</a:t>
            </a:r>
          </a:p>
        </p:txBody>
      </p:sp>
      <p:sp>
        <p:nvSpPr>
          <p:cNvPr id="3076" name="Rectangle 4"/>
          <p:cNvSpPr>
            <a:spLocks noGrp="1" noChangeArrowheads="1"/>
          </p:cNvSpPr>
          <p:nvPr>
            <p:ph type="subTitle" idx="1"/>
          </p:nvPr>
        </p:nvSpPr>
        <p:spPr>
          <a:xfrm>
            <a:off x="1371600" y="3352800"/>
            <a:ext cx="6400800" cy="1752600"/>
          </a:xfrm>
        </p:spPr>
        <p:txBody>
          <a:bodyPr/>
          <a:lstStyle>
            <a:lvl1pPr marL="0" indent="0" algn="ctr">
              <a:buFont typeface="Times" charset="0"/>
              <a:buNone/>
              <a:defRPr sz="1800">
                <a:solidFill>
                  <a:srgbClr val="FF0000"/>
                </a:solidFill>
              </a:defRPr>
            </a:lvl1pPr>
          </a:lstStyle>
          <a:p>
            <a:r>
              <a:rPr lang="en-GB"/>
              <a:t>Click to edit Master subtitle style</a:t>
            </a:r>
          </a:p>
        </p:txBody>
      </p:sp>
      <p:sp>
        <p:nvSpPr>
          <p:cNvPr id="10" name="Rectangle 5"/>
          <p:cNvSpPr>
            <a:spLocks noGrp="1" noChangeArrowheads="1"/>
          </p:cNvSpPr>
          <p:nvPr>
            <p:ph type="sldNum" sz="quarter" idx="10"/>
          </p:nvPr>
        </p:nvSpPr>
        <p:spPr>
          <a:xfrm>
            <a:off x="76200" y="6448425"/>
            <a:ext cx="457200" cy="304800"/>
          </a:xfrm>
        </p:spPr>
        <p:txBody>
          <a:bodyPr/>
          <a:lstStyle>
            <a:lvl1pPr>
              <a:defRPr sz="1400"/>
            </a:lvl1pPr>
          </a:lstStyle>
          <a:p>
            <a:pPr>
              <a:defRPr/>
            </a:pPr>
            <a:fld id="{A04070D2-2B2E-4BEE-832E-DDD8D5689146}" type="slidenum">
              <a:rPr lang="en-GB"/>
              <a:pPr>
                <a:defRPr/>
              </a:pPr>
              <a:t>‹Nº›</a:t>
            </a:fld>
            <a:endParaRPr lang="en-GB"/>
          </a:p>
        </p:txBody>
      </p:sp>
      <p:sp>
        <p:nvSpPr>
          <p:cNvPr id="13" name="Text Box 7"/>
          <p:cNvSpPr txBox="1">
            <a:spLocks noChangeArrowheads="1"/>
          </p:cNvSpPr>
          <p:nvPr userDrawn="1"/>
        </p:nvSpPr>
        <p:spPr bwMode="auto">
          <a:xfrm>
            <a:off x="514350" y="6597650"/>
            <a:ext cx="6732588" cy="228600"/>
          </a:xfrm>
          <a:prstGeom prst="rect">
            <a:avLst/>
          </a:prstGeom>
          <a:noFill/>
          <a:ln w="9525">
            <a:noFill/>
            <a:miter lim="800000"/>
            <a:headEnd/>
            <a:tailEnd/>
          </a:ln>
          <a:effectLst/>
        </p:spPr>
        <p:txBody>
          <a:bodyPr>
            <a:spAutoFit/>
          </a:bodyPr>
          <a:lstStyle/>
          <a:p>
            <a:pPr>
              <a:spcBef>
                <a:spcPct val="50000"/>
              </a:spcBef>
              <a:buSzPct val="100000"/>
              <a:defRPr/>
            </a:pPr>
            <a:r>
              <a:rPr lang="es-ES" sz="900" dirty="0">
                <a:solidFill>
                  <a:srgbClr val="808080"/>
                </a:solidFill>
                <a:ea typeface="Arial Unicode MS" pitchFamily="34" charset="-128"/>
                <a:cs typeface="Tahoma" pitchFamily="34" charset="0"/>
              </a:rPr>
              <a:t>Presentación con diapositivas para formación </a:t>
            </a:r>
            <a:r>
              <a:rPr lang="es-ES" sz="900" dirty="0" smtClean="0">
                <a:solidFill>
                  <a:srgbClr val="808080"/>
                </a:solidFill>
                <a:ea typeface="Arial Unicode MS" pitchFamily="34" charset="-128"/>
                <a:cs typeface="Tahoma" pitchFamily="34" charset="0"/>
              </a:rPr>
              <a:t>médica</a:t>
            </a:r>
            <a:r>
              <a:rPr lang="es-ES" sz="900" baseline="0" dirty="0" smtClean="0">
                <a:solidFill>
                  <a:srgbClr val="808080"/>
                </a:solidFill>
                <a:ea typeface="Arial Unicode MS" pitchFamily="34" charset="-128"/>
                <a:cs typeface="Tahoma" pitchFamily="34" charset="0"/>
              </a:rPr>
              <a:t> – Speaker Training México -  Agosto 2011</a:t>
            </a:r>
            <a:endParaRPr lang="es-ES" sz="900" dirty="0">
              <a:solidFill>
                <a:srgbClr val="808080"/>
              </a:solidFill>
              <a:ea typeface="Arial Unicode MS" pitchFamily="34" charset="-128"/>
              <a:cs typeface="Tahoma" pitchFamily="34" charset="0"/>
            </a:endParaRPr>
          </a:p>
        </p:txBody>
      </p:sp>
      <p:pic>
        <p:nvPicPr>
          <p:cNvPr id="15" name="Picture 14" descr="MICARDIS_DUO_LOGO.jpg"/>
          <p:cNvPicPr>
            <a:picLocks noChangeAspect="1"/>
          </p:cNvPicPr>
          <p:nvPr userDrawn="1"/>
        </p:nvPicPr>
        <p:blipFill>
          <a:blip r:embed="rId3" cstate="print"/>
          <a:stretch>
            <a:fillRect/>
          </a:stretch>
        </p:blipFill>
        <p:spPr>
          <a:xfrm>
            <a:off x="6064389" y="6268452"/>
            <a:ext cx="3079611" cy="433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75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0773AD1F-DD68-4917-A7BF-E8BDC655E7CB}" type="slidenum">
              <a:rPr lang="en-GB"/>
              <a:pPr>
                <a:defRPr/>
              </a:pPr>
              <a:t>‹Nº›</a:t>
            </a:fld>
            <a:endParaRPr lang="en-GB"/>
          </a:p>
        </p:txBody>
      </p:sp>
      <p:pic>
        <p:nvPicPr>
          <p:cNvPr id="6" name="Picture 5" descr="MICARDIS_DUO_LOGO.jpg"/>
          <p:cNvPicPr>
            <a:picLocks noChangeAspect="1"/>
          </p:cNvPicPr>
          <p:nvPr userDrawn="1"/>
        </p:nvPicPr>
        <p:blipFill>
          <a:blip r:embed="rId2" cstate="print"/>
          <a:stretch>
            <a:fillRect/>
          </a:stretch>
        </p:blipFill>
        <p:spPr>
          <a:xfrm>
            <a:off x="6064389" y="6268452"/>
            <a:ext cx="3079611" cy="4331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1104900"/>
            <a:ext cx="4343400" cy="4838700"/>
          </a:xfrm>
        </p:spPr>
        <p:txBody>
          <a:bodyPr/>
          <a:lstStyle>
            <a:lvl1pPr>
              <a:defRPr sz="22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Content Placeholder 3"/>
          <p:cNvSpPr>
            <a:spLocks noGrp="1"/>
          </p:cNvSpPr>
          <p:nvPr>
            <p:ph sz="half" idx="2"/>
          </p:nvPr>
        </p:nvSpPr>
        <p:spPr>
          <a:xfrm>
            <a:off x="4648200" y="1104900"/>
            <a:ext cx="4343400" cy="4838700"/>
          </a:xfrm>
        </p:spPr>
        <p:txBody>
          <a:bodyPr/>
          <a:lstStyle>
            <a:lvl1pPr>
              <a:defRPr sz="22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p:txBody>
      </p:sp>
      <p:sp>
        <p:nvSpPr>
          <p:cNvPr id="5" name="Rectangle 6"/>
          <p:cNvSpPr>
            <a:spLocks noGrp="1" noChangeArrowheads="1"/>
          </p:cNvSpPr>
          <p:nvPr>
            <p:ph type="sldNum" sz="quarter" idx="10"/>
          </p:nvPr>
        </p:nvSpPr>
        <p:spPr>
          <a:ln/>
        </p:spPr>
        <p:txBody>
          <a:bodyPr/>
          <a:lstStyle>
            <a:lvl1pPr>
              <a:defRPr/>
            </a:lvl1pPr>
          </a:lstStyle>
          <a:p>
            <a:pPr>
              <a:defRPr/>
            </a:pPr>
            <a:fld id="{B1B8C2C2-F850-442A-B78D-D6C19857AAC0}" type="slidenum">
              <a:rPr lang="en-GB"/>
              <a:pPr>
                <a:defRPr/>
              </a:pPr>
              <a:t>‹Nº›</a:t>
            </a:fld>
            <a:endParaRPr lang="en-GB"/>
          </a:p>
        </p:txBody>
      </p:sp>
      <p:pic>
        <p:nvPicPr>
          <p:cNvPr id="7" name="Picture 6" descr="MICARDIS_DUO_LOGO.jpg"/>
          <p:cNvPicPr>
            <a:picLocks noChangeAspect="1"/>
          </p:cNvPicPr>
          <p:nvPr userDrawn="1"/>
        </p:nvPicPr>
        <p:blipFill>
          <a:blip r:embed="rId2" cstate="print"/>
          <a:stretch>
            <a:fillRect/>
          </a:stretch>
        </p:blipFill>
        <p:spPr>
          <a:xfrm>
            <a:off x="6064389" y="6268452"/>
            <a:ext cx="3079611" cy="4331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BA56688-3EF3-4D72-8C7D-2DA767CC9FF5}" type="slidenum">
              <a:rPr lang="en-GB"/>
              <a:pPr>
                <a:defRPr/>
              </a:pPr>
              <a:t>‹Nº›</a:t>
            </a:fld>
            <a:endParaRPr lang="en-GB"/>
          </a:p>
        </p:txBody>
      </p:sp>
      <p:pic>
        <p:nvPicPr>
          <p:cNvPr id="5" name="Picture 4" descr="MICARDIS_DUO_LOGO.jpg"/>
          <p:cNvPicPr>
            <a:picLocks noChangeAspect="1"/>
          </p:cNvPicPr>
          <p:nvPr userDrawn="1"/>
        </p:nvPicPr>
        <p:blipFill>
          <a:blip r:embed="rId2" cstate="print"/>
          <a:stretch>
            <a:fillRect/>
          </a:stretch>
        </p:blipFill>
        <p:spPr>
          <a:xfrm>
            <a:off x="6064389" y="6292516"/>
            <a:ext cx="3079611" cy="4331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111D6C-026D-4D53-8888-78B85A548B1A}" type="slidenum">
              <a:rPr lang="en-GB"/>
              <a:pPr>
                <a:defRPr/>
              </a:pPr>
              <a:t>‹Nº›</a:t>
            </a:fld>
            <a:endParaRPr lang="en-GB"/>
          </a:p>
        </p:txBody>
      </p:sp>
      <p:pic>
        <p:nvPicPr>
          <p:cNvPr id="4" name="Picture 3" descr="MICARDIS_DUO_LOGO.jpg"/>
          <p:cNvPicPr>
            <a:picLocks noChangeAspect="1"/>
          </p:cNvPicPr>
          <p:nvPr userDrawn="1"/>
        </p:nvPicPr>
        <p:blipFill>
          <a:blip r:embed="rId2" cstate="print"/>
          <a:stretch>
            <a:fillRect/>
          </a:stretch>
        </p:blipFill>
        <p:spPr>
          <a:xfrm>
            <a:off x="6064389" y="6280484"/>
            <a:ext cx="3079611" cy="4331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34963" y="152400"/>
            <a:ext cx="7688262" cy="762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52400" y="1104900"/>
            <a:ext cx="8839200" cy="4838700"/>
          </a:xfrm>
        </p:spPr>
        <p:txBody>
          <a:bodyPr/>
          <a:lstStyle/>
          <a:p>
            <a:pPr lvl="0"/>
            <a:endParaRPr lang="de-DE" noProof="0"/>
          </a:p>
        </p:txBody>
      </p:sp>
      <p:sp>
        <p:nvSpPr>
          <p:cNvPr id="4" name="Rectangle 6"/>
          <p:cNvSpPr>
            <a:spLocks noGrp="1" noChangeArrowheads="1"/>
          </p:cNvSpPr>
          <p:nvPr>
            <p:ph type="sldNum" sz="quarter" idx="10"/>
          </p:nvPr>
        </p:nvSpPr>
        <p:spPr>
          <a:ln/>
        </p:spPr>
        <p:txBody>
          <a:bodyPr/>
          <a:lstStyle>
            <a:lvl1pPr>
              <a:defRPr/>
            </a:lvl1pPr>
          </a:lstStyle>
          <a:p>
            <a:pPr>
              <a:defRPr/>
            </a:pPr>
            <a:fld id="{275FDF4D-17D3-4412-A404-42AB47B60EE2}" type="slidenum">
              <a:rPr lang="en-GB"/>
              <a:pPr>
                <a:defRPr/>
              </a:pPr>
              <a:t>‹Nº›</a:t>
            </a:fld>
            <a:endParaRPr lang="en-GB"/>
          </a:p>
        </p:txBody>
      </p:sp>
      <p:pic>
        <p:nvPicPr>
          <p:cNvPr id="5" name="Picture 4" descr="MICARDIS_DUO_LOGO.jpg"/>
          <p:cNvPicPr>
            <a:picLocks noChangeAspect="1"/>
          </p:cNvPicPr>
          <p:nvPr userDrawn="1"/>
        </p:nvPicPr>
        <p:blipFill>
          <a:blip r:embed="rId2"/>
          <a:stretch>
            <a:fillRect/>
          </a:stretch>
        </p:blipFill>
        <p:spPr>
          <a:xfrm>
            <a:off x="6184232" y="6393590"/>
            <a:ext cx="2959768" cy="41628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with 1 pop-up tab">
    <p:spTree>
      <p:nvGrpSpPr>
        <p:cNvPr id="1" name=""/>
        <p:cNvGrpSpPr/>
        <p:nvPr/>
      </p:nvGrpSpPr>
      <p:grpSpPr>
        <a:xfrm>
          <a:off x="0" y="0"/>
          <a:ext cx="0" cy="0"/>
          <a:chOff x="0" y="0"/>
          <a:chExt cx="0" cy="0"/>
        </a:xfrm>
      </p:grpSpPr>
      <p:pic>
        <p:nvPicPr>
          <p:cNvPr id="6" name="Picture 24" descr="borderMaintop"/>
          <p:cNvPicPr>
            <a:picLocks noChangeAspect="1" noChangeArrowheads="1"/>
          </p:cNvPicPr>
          <p:nvPr userDrawn="1">
            <p:custDataLst>
              <p:tags r:id="rId1"/>
            </p:custDataLst>
          </p:nvPr>
        </p:nvPicPr>
        <p:blipFill>
          <a:blip r:embed="rId6" cstate="print"/>
          <a:srcRect l="65894"/>
          <a:stretch>
            <a:fillRect/>
          </a:stretch>
        </p:blipFill>
        <p:spPr bwMode="auto">
          <a:xfrm>
            <a:off x="5719763" y="1492250"/>
            <a:ext cx="2957512" cy="4332288"/>
          </a:xfrm>
          <a:prstGeom prst="rect">
            <a:avLst/>
          </a:prstGeom>
          <a:noFill/>
          <a:ln w="9525">
            <a:noFill/>
            <a:miter lim="800000"/>
            <a:headEnd/>
            <a:tailEnd/>
          </a:ln>
        </p:spPr>
      </p:pic>
      <p:pic>
        <p:nvPicPr>
          <p:cNvPr id="7" name="Picture 23" descr="borderMainbot"/>
          <p:cNvPicPr>
            <a:picLocks noChangeAspect="1" noChangeArrowheads="1"/>
          </p:cNvPicPr>
          <p:nvPr userDrawn="1">
            <p:custDataLst>
              <p:tags r:id="rId2"/>
            </p:custDataLst>
          </p:nvPr>
        </p:nvPicPr>
        <p:blipFill>
          <a:blip r:embed="rId7" cstate="print"/>
          <a:srcRect/>
          <a:stretch>
            <a:fillRect/>
          </a:stretch>
        </p:blipFill>
        <p:spPr bwMode="auto">
          <a:xfrm>
            <a:off x="322263" y="1487488"/>
            <a:ext cx="8570912" cy="5037137"/>
          </a:xfrm>
          <a:prstGeom prst="rect">
            <a:avLst/>
          </a:prstGeom>
          <a:noFill/>
          <a:ln w="9525">
            <a:noFill/>
            <a:miter lim="800000"/>
            <a:headEnd/>
            <a:tailEnd/>
          </a:ln>
        </p:spPr>
      </p:pic>
      <p:pic>
        <p:nvPicPr>
          <p:cNvPr id="8" name="Picture 24" descr="borderMaintop"/>
          <p:cNvPicPr>
            <a:picLocks noChangeAspect="1" noChangeArrowheads="1"/>
          </p:cNvPicPr>
          <p:nvPr userDrawn="1">
            <p:custDataLst>
              <p:tags r:id="rId3"/>
            </p:custDataLst>
          </p:nvPr>
        </p:nvPicPr>
        <p:blipFill>
          <a:blip r:embed="rId6" cstate="print"/>
          <a:srcRect/>
          <a:stretch>
            <a:fillRect/>
          </a:stretch>
        </p:blipFill>
        <p:spPr bwMode="auto">
          <a:xfrm>
            <a:off x="250825" y="2168525"/>
            <a:ext cx="8453438" cy="4332288"/>
          </a:xfrm>
          <a:prstGeom prst="rect">
            <a:avLst/>
          </a:prstGeom>
          <a:noFill/>
          <a:ln w="9525">
            <a:noFill/>
            <a:miter lim="800000"/>
            <a:headEnd/>
            <a:tailEnd/>
          </a:ln>
        </p:spPr>
      </p:pic>
      <p:pic>
        <p:nvPicPr>
          <p:cNvPr id="9" name="Picture 24" descr="borderMaintop"/>
          <p:cNvPicPr>
            <a:picLocks noChangeAspect="1" noChangeArrowheads="1"/>
          </p:cNvPicPr>
          <p:nvPr userDrawn="1">
            <p:custDataLst>
              <p:tags r:id="rId4"/>
            </p:custDataLst>
          </p:nvPr>
        </p:nvPicPr>
        <p:blipFill>
          <a:blip r:embed="rId6" cstate="print"/>
          <a:srcRect l="-552" t="1872" r="98886" b="81779"/>
          <a:stretch>
            <a:fillRect/>
          </a:stretch>
        </p:blipFill>
        <p:spPr bwMode="auto">
          <a:xfrm>
            <a:off x="5656263" y="1497013"/>
            <a:ext cx="107950" cy="708025"/>
          </a:xfrm>
          <a:prstGeom prst="rect">
            <a:avLst/>
          </a:prstGeom>
          <a:noFill/>
          <a:ln w="9525">
            <a:noFill/>
            <a:miter lim="800000"/>
            <a:headEnd/>
            <a:tailEnd/>
          </a:ln>
        </p:spPr>
      </p:pic>
      <p:sp>
        <p:nvSpPr>
          <p:cNvPr id="3" name="Content Placeholder 2"/>
          <p:cNvSpPr>
            <a:spLocks noGrp="1"/>
          </p:cNvSpPr>
          <p:nvPr>
            <p:ph idx="1"/>
          </p:nvPr>
        </p:nvSpPr>
        <p:spPr>
          <a:xfrm>
            <a:off x="328496" y="2232837"/>
            <a:ext cx="8229600" cy="4156305"/>
          </a:xfrm>
        </p:spPr>
        <p:txBody>
          <a:bodyPr/>
          <a:lstStyle>
            <a:lvl1pPr>
              <a:lnSpc>
                <a:spcPct val="100000"/>
              </a:lnSpc>
              <a:buClr>
                <a:srgbClr val="EF4135"/>
              </a:buClr>
              <a:defRPr b="0">
                <a:solidFill>
                  <a:srgbClr val="7C7C7C"/>
                </a:solidFill>
                <a:latin typeface="Helvetica" pitchFamily="34" charset="0"/>
              </a:defRPr>
            </a:lvl1pPr>
            <a:lvl2pPr>
              <a:lnSpc>
                <a:spcPct val="100000"/>
              </a:lnSpc>
              <a:buClr>
                <a:srgbClr val="EF4135"/>
              </a:buClr>
              <a:defRPr b="0">
                <a:solidFill>
                  <a:srgbClr val="7C7C7C"/>
                </a:solidFill>
                <a:latin typeface="Helvetica" pitchFamily="34" charset="0"/>
              </a:defRPr>
            </a:lvl2pPr>
            <a:lvl3pPr>
              <a:lnSpc>
                <a:spcPct val="100000"/>
              </a:lnSpc>
              <a:buClr>
                <a:srgbClr val="EF4135"/>
              </a:buClr>
              <a:defRPr b="0">
                <a:solidFill>
                  <a:srgbClr val="7C7C7C"/>
                </a:solidFill>
                <a:latin typeface="Helvetica" pitchFamily="34" charset="0"/>
              </a:defRPr>
            </a:lvl3pPr>
            <a:lvl4pPr>
              <a:lnSpc>
                <a:spcPct val="100000"/>
              </a:lnSpc>
              <a:buClr>
                <a:srgbClr val="EF4135"/>
              </a:buClr>
              <a:defRPr b="0">
                <a:solidFill>
                  <a:srgbClr val="7C7C7C"/>
                </a:solidFill>
                <a:latin typeface="Helvetica" pitchFamily="34" charset="0"/>
              </a:defRPr>
            </a:lvl4pPr>
            <a:lvl5pPr>
              <a:lnSpc>
                <a:spcPct val="100000"/>
              </a:lnSpc>
              <a:buClr>
                <a:srgbClr val="EF4135"/>
              </a:buClr>
              <a:buFont typeface="Helvetica" pitchFamily="34" charset="0"/>
              <a:buChar char="–"/>
              <a:defRPr sz="1000" b="0">
                <a:solidFill>
                  <a:srgbClr val="7C7C7C"/>
                </a:solidFill>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lvl1pPr>
              <a:defRPr>
                <a:solidFill>
                  <a:srgbClr val="7C7C7C"/>
                </a:solidFill>
                <a:effectLst/>
              </a:defRPr>
            </a:lvl1pPr>
          </a:lstStyle>
          <a:p>
            <a:r>
              <a:rPr lang="en-US" dirty="0" smtClean="0"/>
              <a:t>Click to edit Master title style</a:t>
            </a:r>
            <a:endParaRPr lang="en-GB" dirty="0"/>
          </a:p>
        </p:txBody>
      </p:sp>
      <p:sp>
        <p:nvSpPr>
          <p:cNvPr id="23" name="Content Placeholder 22"/>
          <p:cNvSpPr>
            <a:spLocks noGrp="1"/>
          </p:cNvSpPr>
          <p:nvPr>
            <p:ph sz="quarter" idx="12"/>
          </p:nvPr>
        </p:nvSpPr>
        <p:spPr>
          <a:xfrm>
            <a:off x="3125972" y="6570663"/>
            <a:ext cx="6018028" cy="287337"/>
          </a:xfrm>
        </p:spPr>
        <p:txBody>
          <a:bodyPr/>
          <a:lstStyle>
            <a:lvl1pPr algn="r">
              <a:buNone/>
              <a:defRPr sz="1000"/>
            </a:lvl1pPr>
          </a:lstStyle>
          <a:p>
            <a:pPr lvl="0"/>
            <a:r>
              <a:rPr lang="en-US" dirty="0" smtClean="0"/>
              <a:t>Click to edit Master text styles</a:t>
            </a:r>
          </a:p>
        </p:txBody>
      </p:sp>
      <p:sp>
        <p:nvSpPr>
          <p:cNvPr id="30" name="Content Placeholder 29"/>
          <p:cNvSpPr>
            <a:spLocks noGrp="1"/>
          </p:cNvSpPr>
          <p:nvPr>
            <p:ph sz="quarter" idx="14"/>
          </p:nvPr>
        </p:nvSpPr>
        <p:spPr>
          <a:xfrm>
            <a:off x="6372200" y="1584176"/>
            <a:ext cx="2417629" cy="520700"/>
          </a:xfrm>
        </p:spPr>
        <p:txBody>
          <a:bodyPr/>
          <a:lstStyle>
            <a:lvl1pPr marL="0" indent="0">
              <a:buNone/>
              <a:defRPr sz="1100">
                <a:solidFill>
                  <a:srgbClr val="00B25A"/>
                </a:solidFill>
              </a:defRPr>
            </a:lvl1pPr>
          </a:lstStyle>
          <a:p>
            <a:pPr lvl="0"/>
            <a:r>
              <a:rPr lang="en-US" dirty="0" smtClean="0"/>
              <a:t>Click to edit Master text styles</a:t>
            </a:r>
          </a:p>
        </p:txBody>
      </p:sp>
      <p:pic>
        <p:nvPicPr>
          <p:cNvPr id="10" name="Picture 9" descr="MICARDIS_DUO_LOGO.jpg"/>
          <p:cNvPicPr>
            <a:picLocks noChangeAspect="1"/>
          </p:cNvPicPr>
          <p:nvPr userDrawn="1"/>
        </p:nvPicPr>
        <p:blipFill>
          <a:blip r:embed="rId8" cstate="print"/>
          <a:stretch>
            <a:fillRect/>
          </a:stretch>
        </p:blipFill>
        <p:spPr>
          <a:xfrm>
            <a:off x="7151426" y="6554294"/>
            <a:ext cx="1965278" cy="2764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7"/>
          <p:cNvPicPr>
            <a:picLocks noChangeAspect="1" noChangeArrowheads="1"/>
          </p:cNvPicPr>
          <p:nvPr userDrawn="1"/>
        </p:nvPicPr>
        <p:blipFill>
          <a:blip r:embed="rId9"/>
          <a:srcRect/>
          <a:stretch>
            <a:fillRect/>
          </a:stretch>
        </p:blipFill>
        <p:spPr bwMode="auto">
          <a:xfrm>
            <a:off x="107950" y="1047750"/>
            <a:ext cx="8928100" cy="5200650"/>
          </a:xfrm>
          <a:prstGeom prst="rect">
            <a:avLst/>
          </a:prstGeom>
          <a:noFill/>
          <a:ln w="9525">
            <a:noFill/>
            <a:miter lim="800000"/>
            <a:headEnd/>
            <a:tailEnd/>
          </a:ln>
        </p:spPr>
      </p:pic>
      <p:sp>
        <p:nvSpPr>
          <p:cNvPr id="36867" name="Rectangle 2"/>
          <p:cNvSpPr>
            <a:spLocks noGrp="1" noChangeArrowheads="1"/>
          </p:cNvSpPr>
          <p:nvPr>
            <p:ph type="title"/>
          </p:nvPr>
        </p:nvSpPr>
        <p:spPr bwMode="black">
          <a:xfrm>
            <a:off x="334963" y="152400"/>
            <a:ext cx="7688262"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6868" name="Rectangle 3"/>
          <p:cNvSpPr>
            <a:spLocks noGrp="1" noChangeArrowheads="1"/>
          </p:cNvSpPr>
          <p:nvPr>
            <p:ph type="body" idx="1"/>
          </p:nvPr>
        </p:nvSpPr>
        <p:spPr bwMode="auto">
          <a:xfrm>
            <a:off x="152400" y="1104900"/>
            <a:ext cx="88392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53975" y="6459538"/>
            <a:ext cx="53975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fld id="{C3BD1FA0-25A5-436F-9BEC-C32AB8A80AE2}" type="slidenum">
              <a:rPr lang="en-GB"/>
              <a:pPr>
                <a:defRPr/>
              </a:pPr>
              <a:t>‹Nº›</a:t>
            </a:fld>
            <a:endParaRPr lang="en-GB"/>
          </a:p>
        </p:txBody>
      </p:sp>
      <p:sp>
        <p:nvSpPr>
          <p:cNvPr id="8" name="Text Box 7"/>
          <p:cNvSpPr txBox="1">
            <a:spLocks noChangeArrowheads="1"/>
          </p:cNvSpPr>
          <p:nvPr userDrawn="1"/>
        </p:nvSpPr>
        <p:spPr bwMode="auto">
          <a:xfrm>
            <a:off x="514350" y="6597650"/>
            <a:ext cx="6732588" cy="228600"/>
          </a:xfrm>
          <a:prstGeom prst="rect">
            <a:avLst/>
          </a:prstGeom>
          <a:noFill/>
          <a:ln w="9525">
            <a:noFill/>
            <a:miter lim="800000"/>
            <a:headEnd/>
            <a:tailEnd/>
          </a:ln>
          <a:effectLst/>
        </p:spPr>
        <p:txBody>
          <a:bodyPr>
            <a:spAutoFit/>
          </a:bodyPr>
          <a:lstStyle/>
          <a:p>
            <a:pPr>
              <a:spcBef>
                <a:spcPct val="50000"/>
              </a:spcBef>
              <a:buSzPct val="100000"/>
              <a:defRPr/>
            </a:pPr>
            <a:r>
              <a:rPr lang="es-ES" sz="900" dirty="0">
                <a:solidFill>
                  <a:srgbClr val="808080"/>
                </a:solidFill>
                <a:ea typeface="Arial Unicode MS" pitchFamily="34" charset="-128"/>
                <a:cs typeface="Tahoma" pitchFamily="34" charset="0"/>
              </a:rPr>
              <a:t>Presentación con diapositivas para formación </a:t>
            </a:r>
            <a:r>
              <a:rPr lang="es-ES" sz="900" dirty="0" smtClean="0">
                <a:solidFill>
                  <a:srgbClr val="808080"/>
                </a:solidFill>
                <a:ea typeface="Arial Unicode MS" pitchFamily="34" charset="-128"/>
                <a:cs typeface="Tahoma" pitchFamily="34" charset="0"/>
              </a:rPr>
              <a:t>médica</a:t>
            </a:r>
            <a:r>
              <a:rPr lang="es-ES" sz="900" baseline="0" dirty="0" smtClean="0">
                <a:solidFill>
                  <a:srgbClr val="808080"/>
                </a:solidFill>
                <a:ea typeface="Arial Unicode MS" pitchFamily="34" charset="-128"/>
                <a:cs typeface="Tahoma" pitchFamily="34" charset="0"/>
              </a:rPr>
              <a:t> – Speaker Training México -  Agosto 2011</a:t>
            </a:r>
            <a:endParaRPr lang="es-ES" sz="900" dirty="0">
              <a:solidFill>
                <a:srgbClr val="808080"/>
              </a:solidFill>
              <a:ea typeface="Arial Unicode MS" pitchFamily="34" charset="-128"/>
              <a:cs typeface="Tahoma"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 id="2147483750" r:id="rId2"/>
    <p:sldLayoutId id="2147483751" r:id="rId3"/>
    <p:sldLayoutId id="2147483752" r:id="rId4"/>
    <p:sldLayoutId id="2147483753" r:id="rId5"/>
    <p:sldLayoutId id="2147483760" r:id="rId6"/>
    <p:sldLayoutId id="2147483761" r:id="rId7"/>
  </p:sldLayoutIdLst>
  <p:hf hdr="0" ftr="0" dt="0"/>
  <p:txStyles>
    <p:titleStyle>
      <a:lvl1pPr algn="l" rtl="0" eaLnBrk="0" fontAlgn="base" hangingPunct="0">
        <a:spcBef>
          <a:spcPct val="0"/>
        </a:spcBef>
        <a:spcAft>
          <a:spcPct val="0"/>
        </a:spcAft>
        <a:defRPr sz="3200" b="1">
          <a:solidFill>
            <a:srgbClr val="999999"/>
          </a:solidFill>
          <a:latin typeface="+mj-lt"/>
          <a:ea typeface="MS PGothic"/>
          <a:cs typeface="MS PGothic"/>
        </a:defRPr>
      </a:lvl1pPr>
      <a:lvl2pPr algn="l" rtl="0" eaLnBrk="0" fontAlgn="base" hangingPunct="0">
        <a:spcBef>
          <a:spcPct val="0"/>
        </a:spcBef>
        <a:spcAft>
          <a:spcPct val="0"/>
        </a:spcAft>
        <a:defRPr sz="3200" b="1">
          <a:solidFill>
            <a:srgbClr val="999999"/>
          </a:solidFill>
          <a:latin typeface="Arial" charset="0"/>
          <a:ea typeface="MS PGothic"/>
          <a:cs typeface="MS PGothic"/>
        </a:defRPr>
      </a:lvl2pPr>
      <a:lvl3pPr algn="l" rtl="0" eaLnBrk="0" fontAlgn="base" hangingPunct="0">
        <a:spcBef>
          <a:spcPct val="0"/>
        </a:spcBef>
        <a:spcAft>
          <a:spcPct val="0"/>
        </a:spcAft>
        <a:defRPr sz="3200" b="1">
          <a:solidFill>
            <a:srgbClr val="999999"/>
          </a:solidFill>
          <a:latin typeface="Arial" charset="0"/>
          <a:ea typeface="MS PGothic"/>
          <a:cs typeface="MS PGothic"/>
        </a:defRPr>
      </a:lvl3pPr>
      <a:lvl4pPr algn="l" rtl="0" eaLnBrk="0" fontAlgn="base" hangingPunct="0">
        <a:spcBef>
          <a:spcPct val="0"/>
        </a:spcBef>
        <a:spcAft>
          <a:spcPct val="0"/>
        </a:spcAft>
        <a:defRPr sz="3200" b="1">
          <a:solidFill>
            <a:srgbClr val="999999"/>
          </a:solidFill>
          <a:latin typeface="Arial" charset="0"/>
          <a:ea typeface="MS PGothic"/>
          <a:cs typeface="MS PGothic"/>
        </a:defRPr>
      </a:lvl4pPr>
      <a:lvl5pPr algn="l" rtl="0" eaLnBrk="0" fontAlgn="base" hangingPunct="0">
        <a:spcBef>
          <a:spcPct val="0"/>
        </a:spcBef>
        <a:spcAft>
          <a:spcPct val="0"/>
        </a:spcAft>
        <a:defRPr sz="3200" b="1">
          <a:solidFill>
            <a:srgbClr val="999999"/>
          </a:solidFill>
          <a:latin typeface="Arial" charset="0"/>
          <a:ea typeface="MS PGothic"/>
          <a:cs typeface="MS PGothic"/>
        </a:defRPr>
      </a:lvl5pPr>
      <a:lvl6pPr marL="457200" algn="l" rtl="0" fontAlgn="base">
        <a:spcBef>
          <a:spcPct val="0"/>
        </a:spcBef>
        <a:spcAft>
          <a:spcPct val="0"/>
        </a:spcAft>
        <a:defRPr sz="3200" b="1">
          <a:solidFill>
            <a:srgbClr val="999999"/>
          </a:solidFill>
          <a:latin typeface="Arial" charset="0"/>
          <a:ea typeface="ＭＳ Ｐゴシック" charset="-128"/>
          <a:cs typeface="ＭＳ Ｐゴシック" charset="-128"/>
        </a:defRPr>
      </a:lvl6pPr>
      <a:lvl7pPr marL="914400" algn="l" rtl="0" fontAlgn="base">
        <a:spcBef>
          <a:spcPct val="0"/>
        </a:spcBef>
        <a:spcAft>
          <a:spcPct val="0"/>
        </a:spcAft>
        <a:defRPr sz="3200" b="1">
          <a:solidFill>
            <a:srgbClr val="999999"/>
          </a:solidFill>
          <a:latin typeface="Arial" charset="0"/>
          <a:ea typeface="ＭＳ Ｐゴシック" charset="-128"/>
          <a:cs typeface="ＭＳ Ｐゴシック" charset="-128"/>
        </a:defRPr>
      </a:lvl7pPr>
      <a:lvl8pPr marL="1371600" algn="l" rtl="0" fontAlgn="base">
        <a:spcBef>
          <a:spcPct val="0"/>
        </a:spcBef>
        <a:spcAft>
          <a:spcPct val="0"/>
        </a:spcAft>
        <a:defRPr sz="3200" b="1">
          <a:solidFill>
            <a:srgbClr val="999999"/>
          </a:solidFill>
          <a:latin typeface="Arial" charset="0"/>
          <a:ea typeface="ＭＳ Ｐゴシック" charset="-128"/>
          <a:cs typeface="ＭＳ Ｐゴシック" charset="-128"/>
        </a:defRPr>
      </a:lvl8pPr>
      <a:lvl9pPr marL="1828800" algn="l" rtl="0" fontAlgn="base">
        <a:spcBef>
          <a:spcPct val="0"/>
        </a:spcBef>
        <a:spcAft>
          <a:spcPct val="0"/>
        </a:spcAft>
        <a:defRPr sz="3200" b="1">
          <a:solidFill>
            <a:srgbClr val="999999"/>
          </a:solidFill>
          <a:latin typeface="Arial" charset="0"/>
          <a:ea typeface="ＭＳ Ｐゴシック" charset="-128"/>
          <a:cs typeface="ＭＳ Ｐゴシック" charset="-128"/>
        </a:defRPr>
      </a:lvl9pPr>
    </p:titleStyle>
    <p:bodyStyle>
      <a:lvl1pPr marL="190500" indent="-190500" algn="l" rtl="0" eaLnBrk="0" fontAlgn="base" hangingPunct="0">
        <a:lnSpc>
          <a:spcPct val="115000"/>
        </a:lnSpc>
        <a:spcBef>
          <a:spcPts val="900"/>
        </a:spcBef>
        <a:spcAft>
          <a:spcPct val="0"/>
        </a:spcAft>
        <a:buClr>
          <a:srgbClr val="FF0000"/>
        </a:buClr>
        <a:buFont typeface="Times" charset="0"/>
        <a:buChar char="•"/>
        <a:defRPr sz="2400">
          <a:solidFill>
            <a:srgbClr val="999999"/>
          </a:solidFill>
          <a:latin typeface="+mn-lt"/>
          <a:ea typeface="MS PGothic"/>
          <a:cs typeface="MS PGothic"/>
        </a:defRPr>
      </a:lvl1pPr>
      <a:lvl2pPr marL="571500" indent="-190500" algn="l" rtl="0" eaLnBrk="0" fontAlgn="base" hangingPunct="0">
        <a:lnSpc>
          <a:spcPct val="115000"/>
        </a:lnSpc>
        <a:spcBef>
          <a:spcPts val="300"/>
        </a:spcBef>
        <a:spcAft>
          <a:spcPct val="0"/>
        </a:spcAft>
        <a:buClr>
          <a:srgbClr val="FF0000"/>
        </a:buClr>
        <a:buChar char="–"/>
        <a:defRPr sz="2000">
          <a:solidFill>
            <a:schemeClr val="tx1"/>
          </a:solidFill>
          <a:latin typeface="+mn-lt"/>
          <a:ea typeface="MS PGothic"/>
          <a:cs typeface="MS PGothic"/>
        </a:defRPr>
      </a:lvl2pPr>
      <a:lvl3pPr marL="1047750" indent="-190500" algn="l" rtl="0" eaLnBrk="0" fontAlgn="base" hangingPunct="0">
        <a:lnSpc>
          <a:spcPct val="115000"/>
        </a:lnSpc>
        <a:spcBef>
          <a:spcPts val="200"/>
        </a:spcBef>
        <a:spcAft>
          <a:spcPct val="0"/>
        </a:spcAft>
        <a:buChar char="•"/>
        <a:defRPr sz="1600" i="1">
          <a:solidFill>
            <a:schemeClr val="tx1"/>
          </a:solidFill>
          <a:latin typeface="+mn-lt"/>
          <a:ea typeface="MS PGothic"/>
          <a:cs typeface="MS PGothic"/>
        </a:defRPr>
      </a:lvl3pPr>
      <a:lvl4pPr marL="1695450" indent="-228600" algn="l" rtl="0" eaLnBrk="0" fontAlgn="base" hangingPunct="0">
        <a:spcBef>
          <a:spcPct val="20000"/>
        </a:spcBef>
        <a:spcAft>
          <a:spcPct val="0"/>
        </a:spcAft>
        <a:defRPr sz="2000">
          <a:solidFill>
            <a:schemeClr val="tx1"/>
          </a:solidFill>
          <a:latin typeface="+mn-lt"/>
          <a:ea typeface="MS PGothic"/>
          <a:cs typeface="MS PGothic"/>
        </a:defRPr>
      </a:lvl4pPr>
      <a:lvl5pPr marL="2114550" indent="-228600" algn="l" rtl="0" eaLnBrk="0" fontAlgn="base" hangingPunct="0">
        <a:spcBef>
          <a:spcPct val="20000"/>
        </a:spcBef>
        <a:spcAft>
          <a:spcPct val="0"/>
        </a:spcAft>
        <a:buChar char="»"/>
        <a:defRPr sz="2000">
          <a:solidFill>
            <a:schemeClr val="tx1"/>
          </a:solidFill>
          <a:latin typeface="+mn-lt"/>
          <a:ea typeface="MS PGothic"/>
          <a:cs typeface="MS PGothic"/>
        </a:defRPr>
      </a:lvl5pPr>
      <a:lvl6pPr marL="2571750" indent="-228600" algn="l" rtl="0" fontAlgn="base">
        <a:spcBef>
          <a:spcPct val="20000"/>
        </a:spcBef>
        <a:spcAft>
          <a:spcPct val="0"/>
        </a:spcAft>
        <a:buChar char="»"/>
        <a:defRPr sz="2000">
          <a:solidFill>
            <a:schemeClr val="tx1"/>
          </a:solidFill>
          <a:latin typeface="+mn-lt"/>
          <a:ea typeface="+mn-ea"/>
        </a:defRPr>
      </a:lvl6pPr>
      <a:lvl7pPr marL="3028950" indent="-228600" algn="l" rtl="0" fontAlgn="base">
        <a:spcBef>
          <a:spcPct val="20000"/>
        </a:spcBef>
        <a:spcAft>
          <a:spcPct val="0"/>
        </a:spcAft>
        <a:buChar char="»"/>
        <a:defRPr sz="2000">
          <a:solidFill>
            <a:schemeClr val="tx1"/>
          </a:solidFill>
          <a:latin typeface="+mn-lt"/>
          <a:ea typeface="+mn-ea"/>
        </a:defRPr>
      </a:lvl7pPr>
      <a:lvl8pPr marL="3486150" indent="-228600" algn="l" rtl="0" fontAlgn="base">
        <a:spcBef>
          <a:spcPct val="20000"/>
        </a:spcBef>
        <a:spcAft>
          <a:spcPct val="0"/>
        </a:spcAft>
        <a:buChar char="»"/>
        <a:defRPr sz="2000">
          <a:solidFill>
            <a:schemeClr val="tx1"/>
          </a:solidFill>
          <a:latin typeface="+mn-lt"/>
          <a:ea typeface="+mn-ea"/>
        </a:defRPr>
      </a:lvl8pPr>
      <a:lvl9pPr marL="39433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ontarget-micardis.com/" TargetMode="External"/><Relationship Id="rId3" Type="http://schemas.openxmlformats.org/officeDocument/2006/relationships/notesSlide" Target="../notesSlides/notesSlide14.xml"/><Relationship Id="rId7" Type="http://schemas.openxmlformats.org/officeDocument/2006/relationships/hyperlink" Target="http://www.novartis.com/" TargetMode="Externa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hyperlink" Target="http://www.atacand.com/" TargetMode="External"/><Relationship Id="rId5" Type="http://schemas.openxmlformats.org/officeDocument/2006/relationships/hyperlink" Target="http://www.roadmapstudy.org/resident.aspx" TargetMode="Externa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3" Type="http://schemas.openxmlformats.org/officeDocument/2006/relationships/tags" Target="../tags/tag9.xml"/><Relationship Id="rId7" Type="http://schemas.openxmlformats.org/officeDocument/2006/relationships/notesSlide" Target="../notesSlides/notesSlide16.xml"/><Relationship Id="rId12" Type="http://schemas.openxmlformats.org/officeDocument/2006/relationships/slide" Target="slide16.xml"/><Relationship Id="rId2" Type="http://schemas.openxmlformats.org/officeDocument/2006/relationships/tags" Target="../tags/tag8.xml"/><Relationship Id="rId16" Type="http://schemas.openxmlformats.org/officeDocument/2006/relationships/image" Target="../media/image15.png"/><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slide" Target="slide15.xml"/><Relationship Id="rId5" Type="http://schemas.openxmlformats.org/officeDocument/2006/relationships/tags" Target="../tags/tag11.xml"/><Relationship Id="rId15" Type="http://schemas.openxmlformats.org/officeDocument/2006/relationships/slide" Target="slide19.xml"/><Relationship Id="rId10" Type="http://schemas.openxmlformats.org/officeDocument/2006/relationships/slide" Target="slide13.xml"/><Relationship Id="rId4" Type="http://schemas.openxmlformats.org/officeDocument/2006/relationships/tags" Target="../tags/tag10.xml"/><Relationship Id="rId9" Type="http://schemas.openxmlformats.org/officeDocument/2006/relationships/slide" Target="slide14.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6.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5.png"/><Relationship Id="rId17" Type="http://schemas.openxmlformats.org/officeDocument/2006/relationships/chart" Target="../charts/chart1.xml"/><Relationship Id="rId2" Type="http://schemas.openxmlformats.org/officeDocument/2006/relationships/tags" Target="../tags/tag13.xml"/><Relationship Id="rId16" Type="http://schemas.openxmlformats.org/officeDocument/2006/relationships/image" Target="../media/image18.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17.xml"/><Relationship Id="rId5" Type="http://schemas.openxmlformats.org/officeDocument/2006/relationships/tags" Target="../tags/tag16.xml"/><Relationship Id="rId15" Type="http://schemas.openxmlformats.org/officeDocument/2006/relationships/image" Target="../media/image17.png"/><Relationship Id="rId10" Type="http://schemas.openxmlformats.org/officeDocument/2006/relationships/slideLayout" Target="../slideLayouts/slideLayout7.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 Target="slide11.xml"/></Relationships>
</file>

<file path=ppt/slides/_rels/slide19.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notesSlide" Target="../notesSlides/notesSlide18.xml"/><Relationship Id="rId18" Type="http://schemas.openxmlformats.org/officeDocument/2006/relationships/slide" Target="slide11.xml"/><Relationship Id="rId3" Type="http://schemas.openxmlformats.org/officeDocument/2006/relationships/tags" Target="../tags/tag23.xml"/><Relationship Id="rId21" Type="http://schemas.openxmlformats.org/officeDocument/2006/relationships/chart" Target="../charts/chart2.xml"/><Relationship Id="rId7" Type="http://schemas.openxmlformats.org/officeDocument/2006/relationships/tags" Target="../tags/tag27.xml"/><Relationship Id="rId12" Type="http://schemas.openxmlformats.org/officeDocument/2006/relationships/slideLayout" Target="../slideLayouts/slideLayout7.xml"/><Relationship Id="rId17" Type="http://schemas.openxmlformats.org/officeDocument/2006/relationships/image" Target="../media/image16.png"/><Relationship Id="rId2" Type="http://schemas.openxmlformats.org/officeDocument/2006/relationships/tags" Target="../tags/tag22.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19.png"/><Relationship Id="rId10" Type="http://schemas.openxmlformats.org/officeDocument/2006/relationships/tags" Target="../tags/tag30.xml"/><Relationship Id="rId19" Type="http://schemas.openxmlformats.org/officeDocument/2006/relationships/image" Target="../media/image17.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notesSlide" Target="../notesSlides/notesSlide19.xml"/><Relationship Id="rId18" Type="http://schemas.openxmlformats.org/officeDocument/2006/relationships/slide" Target="slide11.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7.xml"/><Relationship Id="rId17" Type="http://schemas.openxmlformats.org/officeDocument/2006/relationships/image" Target="../media/image16.png"/><Relationship Id="rId2" Type="http://schemas.openxmlformats.org/officeDocument/2006/relationships/tags" Target="../tags/tag33.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19.png"/><Relationship Id="rId10" Type="http://schemas.openxmlformats.org/officeDocument/2006/relationships/tags" Target="../tags/tag41.xml"/><Relationship Id="rId19" Type="http://schemas.openxmlformats.org/officeDocument/2006/relationships/image" Target="../media/image17.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15.png"/><Relationship Id="rId3" Type="http://schemas.openxmlformats.org/officeDocument/2006/relationships/tags" Target="../tags/tag45.xml"/><Relationship Id="rId21" Type="http://schemas.openxmlformats.org/officeDocument/2006/relationships/chart" Target="../charts/chart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19.png"/><Relationship Id="rId2" Type="http://schemas.openxmlformats.org/officeDocument/2006/relationships/tags" Target="../tags/tag44.xml"/><Relationship Id="rId16" Type="http://schemas.openxmlformats.org/officeDocument/2006/relationships/slide" Target="slide23.xml"/><Relationship Id="rId20" Type="http://schemas.openxmlformats.org/officeDocument/2006/relationships/image" Target="../media/image18.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notesSlide" Target="../notesSlides/notesSlide20.xml"/><Relationship Id="rId10" Type="http://schemas.openxmlformats.org/officeDocument/2006/relationships/tags" Target="../tags/tag52.xml"/><Relationship Id="rId19" Type="http://schemas.openxmlformats.org/officeDocument/2006/relationships/image" Target="../media/image16.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notesSlide" Target="../notesSlides/notesSlide21.xml"/><Relationship Id="rId18" Type="http://schemas.openxmlformats.org/officeDocument/2006/relationships/slide" Target="slide11.xml"/><Relationship Id="rId3" Type="http://schemas.openxmlformats.org/officeDocument/2006/relationships/tags" Target="../tags/tag58.xml"/><Relationship Id="rId21" Type="http://schemas.openxmlformats.org/officeDocument/2006/relationships/chart" Target="../charts/chart4.xml"/><Relationship Id="rId7" Type="http://schemas.openxmlformats.org/officeDocument/2006/relationships/tags" Target="../tags/tag62.xml"/><Relationship Id="rId12" Type="http://schemas.openxmlformats.org/officeDocument/2006/relationships/slideLayout" Target="../slideLayouts/slideLayout7.xml"/><Relationship Id="rId17" Type="http://schemas.openxmlformats.org/officeDocument/2006/relationships/image" Target="../media/image16.png"/><Relationship Id="rId2" Type="http://schemas.openxmlformats.org/officeDocument/2006/relationships/tags" Target="../tags/tag57.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19.png"/><Relationship Id="rId10" Type="http://schemas.openxmlformats.org/officeDocument/2006/relationships/tags" Target="../tags/tag65.xml"/><Relationship Id="rId19" Type="http://schemas.openxmlformats.org/officeDocument/2006/relationships/image" Target="../media/image17.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22.xml"/><Relationship Id="rId18" Type="http://schemas.openxmlformats.org/officeDocument/2006/relationships/slide" Target="slide11.xml"/><Relationship Id="rId3" Type="http://schemas.openxmlformats.org/officeDocument/2006/relationships/tags" Target="../tags/tag69.xml"/><Relationship Id="rId21" Type="http://schemas.openxmlformats.org/officeDocument/2006/relationships/chart" Target="../charts/chart5.xml"/><Relationship Id="rId7" Type="http://schemas.openxmlformats.org/officeDocument/2006/relationships/tags" Target="../tags/tag73.xml"/><Relationship Id="rId12" Type="http://schemas.openxmlformats.org/officeDocument/2006/relationships/slideLayout" Target="../slideLayouts/slideLayout7.xml"/><Relationship Id="rId17" Type="http://schemas.openxmlformats.org/officeDocument/2006/relationships/image" Target="../media/image16.png"/><Relationship Id="rId2" Type="http://schemas.openxmlformats.org/officeDocument/2006/relationships/tags" Target="../tags/tag68.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9.png"/><Relationship Id="rId10" Type="http://schemas.openxmlformats.org/officeDocument/2006/relationships/tags" Target="../tags/tag76.xml"/><Relationship Id="rId19" Type="http://schemas.openxmlformats.org/officeDocument/2006/relationships/image" Target="../media/image17.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notesSlide" Target="../notesSlides/notesSlide23.xml"/><Relationship Id="rId18" Type="http://schemas.openxmlformats.org/officeDocument/2006/relationships/slide" Target="slide11.xml"/><Relationship Id="rId3" Type="http://schemas.openxmlformats.org/officeDocument/2006/relationships/tags" Target="../tags/tag80.xml"/><Relationship Id="rId21" Type="http://schemas.openxmlformats.org/officeDocument/2006/relationships/chart" Target="../charts/chart6.xml"/><Relationship Id="rId7" Type="http://schemas.openxmlformats.org/officeDocument/2006/relationships/tags" Target="../tags/tag84.xml"/><Relationship Id="rId12" Type="http://schemas.openxmlformats.org/officeDocument/2006/relationships/slideLayout" Target="../slideLayouts/slideLayout7.xml"/><Relationship Id="rId17" Type="http://schemas.openxmlformats.org/officeDocument/2006/relationships/image" Target="../media/image16.png"/><Relationship Id="rId2" Type="http://schemas.openxmlformats.org/officeDocument/2006/relationships/tags" Target="../tags/tag79.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19.png"/><Relationship Id="rId10" Type="http://schemas.openxmlformats.org/officeDocument/2006/relationships/tags" Target="../tags/tag87.xml"/><Relationship Id="rId19" Type="http://schemas.openxmlformats.org/officeDocument/2006/relationships/image" Target="../media/image17.png"/><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notesSlide" Target="../notesSlides/notesSlide24.xml"/><Relationship Id="rId18" Type="http://schemas.openxmlformats.org/officeDocument/2006/relationships/slide" Target="slide13.xml"/><Relationship Id="rId26" Type="http://schemas.openxmlformats.org/officeDocument/2006/relationships/image" Target="../media/image17.png"/><Relationship Id="rId3" Type="http://schemas.openxmlformats.org/officeDocument/2006/relationships/tags" Target="../tags/tag91.xml"/><Relationship Id="rId21" Type="http://schemas.openxmlformats.org/officeDocument/2006/relationships/slide" Target="slide17.xml"/><Relationship Id="rId7" Type="http://schemas.openxmlformats.org/officeDocument/2006/relationships/tags" Target="../tags/tag95.xml"/><Relationship Id="rId12" Type="http://schemas.openxmlformats.org/officeDocument/2006/relationships/slideLayout" Target="../slideLayouts/slideLayout7.xml"/><Relationship Id="rId17" Type="http://schemas.openxmlformats.org/officeDocument/2006/relationships/slide" Target="slide14.xml"/><Relationship Id="rId25" Type="http://schemas.openxmlformats.org/officeDocument/2006/relationships/slide" Target="slide11.xml"/><Relationship Id="rId2" Type="http://schemas.openxmlformats.org/officeDocument/2006/relationships/tags" Target="../tags/tag90.xml"/><Relationship Id="rId16" Type="http://schemas.openxmlformats.org/officeDocument/2006/relationships/slide" Target="slide12.xml"/><Relationship Id="rId20" Type="http://schemas.openxmlformats.org/officeDocument/2006/relationships/slide" Target="slide16.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image" Target="../media/image16.png"/><Relationship Id="rId5" Type="http://schemas.openxmlformats.org/officeDocument/2006/relationships/tags" Target="../tags/tag93.xml"/><Relationship Id="rId15" Type="http://schemas.openxmlformats.org/officeDocument/2006/relationships/image" Target="../media/image19.png"/><Relationship Id="rId23" Type="http://schemas.openxmlformats.org/officeDocument/2006/relationships/image" Target="../media/image15.png"/><Relationship Id="rId28" Type="http://schemas.openxmlformats.org/officeDocument/2006/relationships/chart" Target="../charts/chart7.xml"/><Relationship Id="rId10" Type="http://schemas.openxmlformats.org/officeDocument/2006/relationships/tags" Target="../tags/tag98.xml"/><Relationship Id="rId19" Type="http://schemas.openxmlformats.org/officeDocument/2006/relationships/slide" Target="slide15.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slide" Target="slide23.xml"/><Relationship Id="rId22" Type="http://schemas.openxmlformats.org/officeDocument/2006/relationships/slide" Target="slide18.xml"/><Relationship Id="rId27"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15.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ingvipprod.eu.boehringer.com/intranet/intranet/funcnet/rdmnet/ourproducts/prescription/micardis/twynsta/twyn-clin-tria/teamsta5/index.jsp"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CARDIS_DUO_LOGO.jpg"/>
          <p:cNvPicPr>
            <a:picLocks noChangeAspect="1"/>
          </p:cNvPicPr>
          <p:nvPr/>
        </p:nvPicPr>
        <p:blipFill>
          <a:blip r:embed="rId4" cstate="print"/>
          <a:stretch>
            <a:fillRect/>
          </a:stretch>
        </p:blipFill>
        <p:spPr>
          <a:xfrm>
            <a:off x="0" y="2552651"/>
            <a:ext cx="9144000" cy="128607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0"/>
          </p:nvPr>
        </p:nvSpPr>
        <p:spPr>
          <a:noFill/>
        </p:spPr>
        <p:txBody>
          <a:bodyPr/>
          <a:lstStyle/>
          <a:p>
            <a:pPr>
              <a:buSzPct val="100000"/>
            </a:pPr>
            <a:fld id="{4CCA7D61-F230-41B9-BD55-75F5F49E0ADA}" type="slidenum">
              <a:rPr lang="es-ES" smtClean="0">
                <a:solidFill>
                  <a:srgbClr val="000000"/>
                </a:solidFill>
                <a:ea typeface="MS PGothic" pitchFamily="34" charset="-128"/>
              </a:rPr>
              <a:pPr>
                <a:buSzPct val="100000"/>
              </a:pPr>
              <a:t>10</a:t>
            </a:fld>
            <a:endParaRPr lang="es-ES" smtClean="0">
              <a:solidFill>
                <a:srgbClr val="000000"/>
              </a:solidFill>
              <a:ea typeface="MS PGothic" pitchFamily="34" charset="-128"/>
            </a:endParaRPr>
          </a:p>
        </p:txBody>
      </p:sp>
      <p:sp>
        <p:nvSpPr>
          <p:cNvPr id="56323" name="Rectangle 2"/>
          <p:cNvSpPr>
            <a:spLocks noGrp="1" noChangeArrowheads="1"/>
          </p:cNvSpPr>
          <p:nvPr>
            <p:ph type="title"/>
          </p:nvPr>
        </p:nvSpPr>
        <p:spPr bwMode="auto">
          <a:xfrm>
            <a:off x="334963" y="152400"/>
            <a:ext cx="8809037" cy="762000"/>
          </a:xfrm>
        </p:spPr>
        <p:txBody>
          <a:bodyPr/>
          <a:lstStyle/>
          <a:p>
            <a:r>
              <a:rPr lang="es-ES" sz="2800" dirty="0" smtClean="0">
                <a:solidFill>
                  <a:srgbClr val="FF0000"/>
                </a:solidFill>
                <a:ea typeface="MS PGothic" pitchFamily="34" charset="-128"/>
              </a:rPr>
              <a:t>Ventajas y consideraciones del tratamiento combinado (SPC)</a:t>
            </a:r>
          </a:p>
        </p:txBody>
      </p:sp>
      <p:sp>
        <p:nvSpPr>
          <p:cNvPr id="593923" name="AutoShape 3"/>
          <p:cNvSpPr>
            <a:spLocks noChangeArrowheads="1"/>
          </p:cNvSpPr>
          <p:nvPr/>
        </p:nvSpPr>
        <p:spPr bwMode="gray">
          <a:xfrm>
            <a:off x="2051050" y="1296988"/>
            <a:ext cx="6842125" cy="2179637"/>
          </a:xfrm>
          <a:prstGeom prst="roundRect">
            <a:avLst>
              <a:gd name="adj" fmla="val 5245"/>
            </a:avLst>
          </a:prstGeom>
          <a:solidFill>
            <a:schemeClr val="bg1"/>
          </a:solidFill>
          <a:ln w="9525">
            <a:solidFill>
              <a:srgbClr val="0081C6"/>
            </a:solidFill>
            <a:round/>
            <a:headEnd/>
            <a:tailEnd/>
          </a:ln>
        </p:spPr>
        <p:txBody>
          <a:bodyPr anchor="ctr"/>
          <a:lstStyle/>
          <a:p>
            <a:pPr marL="174625" indent="-174625">
              <a:buClr>
                <a:srgbClr val="FF0000"/>
              </a:buClr>
              <a:buFont typeface="Times" charset="0"/>
              <a:buChar char="•"/>
            </a:pPr>
            <a:r>
              <a:rPr lang="es-ES" sz="1400" dirty="0">
                <a:solidFill>
                  <a:srgbClr val="000000"/>
                </a:solidFill>
              </a:rPr>
              <a:t>El objetivo de PA se puede lograr con mayor rapidez que con la monoterapia</a:t>
            </a:r>
            <a:r>
              <a:rPr lang="es-ES" sz="1400" baseline="30000" dirty="0">
                <a:solidFill>
                  <a:srgbClr val="000000"/>
                </a:solidFill>
              </a:rPr>
              <a:t>1-4</a:t>
            </a:r>
          </a:p>
          <a:p>
            <a:pPr marL="174625" indent="-174625">
              <a:buClr>
                <a:srgbClr val="FF0000"/>
              </a:buClr>
              <a:buFont typeface="Times" charset="0"/>
              <a:buChar char="•"/>
            </a:pPr>
            <a:r>
              <a:rPr lang="es-ES" sz="1400" dirty="0">
                <a:solidFill>
                  <a:srgbClr val="000000"/>
                </a:solidFill>
              </a:rPr>
              <a:t>Mayor reducción de la PA</a:t>
            </a:r>
            <a:r>
              <a:rPr lang="es-ES" sz="1400" baseline="30000" dirty="0">
                <a:solidFill>
                  <a:srgbClr val="000000"/>
                </a:solidFill>
              </a:rPr>
              <a:t>1,2</a:t>
            </a:r>
            <a:r>
              <a:rPr lang="es-ES" sz="1400" dirty="0">
                <a:solidFill>
                  <a:srgbClr val="000000"/>
                </a:solidFill>
              </a:rPr>
              <a:t> y mayor respuesta de la PA y de los porcentajes de control</a:t>
            </a:r>
            <a:r>
              <a:rPr lang="es-ES" sz="1400" baseline="30000" dirty="0">
                <a:solidFill>
                  <a:srgbClr val="000000"/>
                </a:solidFill>
              </a:rPr>
              <a:t>3,4</a:t>
            </a:r>
            <a:r>
              <a:rPr lang="es-ES" sz="1400" dirty="0">
                <a:solidFill>
                  <a:srgbClr val="000000"/>
                </a:solidFill>
              </a:rPr>
              <a:t> en comparación con la </a:t>
            </a:r>
            <a:r>
              <a:rPr lang="es-ES" sz="1400" dirty="0" err="1">
                <a:solidFill>
                  <a:srgbClr val="000000"/>
                </a:solidFill>
              </a:rPr>
              <a:t>monoterapia</a:t>
            </a:r>
            <a:endParaRPr lang="es-ES" sz="1400" dirty="0">
              <a:solidFill>
                <a:srgbClr val="000000"/>
              </a:solidFill>
            </a:endParaRPr>
          </a:p>
          <a:p>
            <a:pPr marL="174625" indent="-174625">
              <a:buClr>
                <a:srgbClr val="FF0000"/>
              </a:buClr>
              <a:buFont typeface="Times" charset="0"/>
              <a:buChar char="•"/>
            </a:pPr>
            <a:r>
              <a:rPr lang="es-ES" sz="1400" dirty="0">
                <a:solidFill>
                  <a:srgbClr val="000000"/>
                </a:solidFill>
              </a:rPr>
              <a:t>Menor número de </a:t>
            </a:r>
            <a:r>
              <a:rPr lang="es-ES" sz="1400" dirty="0" smtClean="0">
                <a:solidFill>
                  <a:srgbClr val="000000"/>
                </a:solidFill>
              </a:rPr>
              <a:t>EA </a:t>
            </a:r>
            <a:r>
              <a:rPr lang="es-ES" sz="1400" dirty="0">
                <a:solidFill>
                  <a:srgbClr val="000000"/>
                </a:solidFill>
              </a:rPr>
              <a:t>debido a la menor dosis de los agentes individuales (menores dosis eficaces debido al modo de acción complementario)</a:t>
            </a:r>
            <a:r>
              <a:rPr lang="es-ES" sz="1400" baseline="30000" dirty="0">
                <a:solidFill>
                  <a:srgbClr val="000000"/>
                </a:solidFill>
              </a:rPr>
              <a:t>3,4</a:t>
            </a:r>
          </a:p>
          <a:p>
            <a:pPr marL="174625" indent="-174625">
              <a:buClr>
                <a:srgbClr val="FF0000"/>
              </a:buClr>
              <a:buFont typeface="Times" charset="0"/>
              <a:buChar char="•"/>
            </a:pPr>
            <a:r>
              <a:rPr lang="es-ES" sz="1400" dirty="0">
                <a:solidFill>
                  <a:srgbClr val="000000"/>
                </a:solidFill>
              </a:rPr>
              <a:t>Las combinaciones de dosis fija, en un solo comprimido, reducen la carga de comprimidos, </a:t>
            </a:r>
            <a:r>
              <a:rPr lang="es-ES" sz="1400" baseline="30000" dirty="0">
                <a:solidFill>
                  <a:srgbClr val="000000"/>
                </a:solidFill>
              </a:rPr>
              <a:t>1,2</a:t>
            </a:r>
            <a:r>
              <a:rPr lang="es-ES" sz="1400" dirty="0">
                <a:solidFill>
                  <a:srgbClr val="000000"/>
                </a:solidFill>
              </a:rPr>
              <a:t> consiguen un mejor cumplimiento y adherencia al tratamiento, </a:t>
            </a:r>
            <a:r>
              <a:rPr lang="es-ES" sz="1400" baseline="30000" dirty="0">
                <a:solidFill>
                  <a:srgbClr val="000000"/>
                </a:solidFill>
              </a:rPr>
              <a:t>3,4</a:t>
            </a:r>
            <a:r>
              <a:rPr lang="es-ES" sz="1400" dirty="0">
                <a:solidFill>
                  <a:srgbClr val="000000"/>
                </a:solidFill>
              </a:rPr>
              <a:t> y pueden costar menos que los componentes individuales recetados</a:t>
            </a:r>
          </a:p>
        </p:txBody>
      </p:sp>
      <p:sp>
        <p:nvSpPr>
          <p:cNvPr id="56325" name="AutoShape 4"/>
          <p:cNvSpPr>
            <a:spLocks noChangeArrowheads="1"/>
          </p:cNvSpPr>
          <p:nvPr/>
        </p:nvSpPr>
        <p:spPr bwMode="gray">
          <a:xfrm>
            <a:off x="250825" y="1296988"/>
            <a:ext cx="1728788" cy="2179637"/>
          </a:xfrm>
          <a:prstGeom prst="roundRect">
            <a:avLst>
              <a:gd name="adj" fmla="val 6889"/>
            </a:avLst>
          </a:prstGeom>
          <a:solidFill>
            <a:srgbClr val="0081C6"/>
          </a:solidFill>
          <a:ln w="12700">
            <a:solidFill>
              <a:srgbClr val="0081C6"/>
            </a:solidFill>
            <a:round/>
            <a:headEnd/>
            <a:tailEnd/>
          </a:ln>
        </p:spPr>
        <p:txBody>
          <a:bodyPr wrap="none" anchor="ctr"/>
          <a:lstStyle/>
          <a:p>
            <a:pPr>
              <a:buSzPct val="100000"/>
            </a:pPr>
            <a:r>
              <a:rPr lang="es-ES" sz="1800" b="1">
                <a:solidFill>
                  <a:srgbClr val="FFFFFF"/>
                </a:solidFill>
              </a:rPr>
              <a:t>Beneficios</a:t>
            </a:r>
          </a:p>
        </p:txBody>
      </p:sp>
      <p:sp>
        <p:nvSpPr>
          <p:cNvPr id="593925" name="AutoShape 5"/>
          <p:cNvSpPr>
            <a:spLocks noChangeArrowheads="1"/>
          </p:cNvSpPr>
          <p:nvPr/>
        </p:nvSpPr>
        <p:spPr bwMode="gray">
          <a:xfrm>
            <a:off x="2052638" y="5473700"/>
            <a:ext cx="6840537" cy="504825"/>
          </a:xfrm>
          <a:prstGeom prst="roundRect">
            <a:avLst>
              <a:gd name="adj" fmla="val 16667"/>
            </a:avLst>
          </a:prstGeom>
          <a:solidFill>
            <a:schemeClr val="bg1"/>
          </a:solidFill>
          <a:ln w="9525">
            <a:solidFill>
              <a:srgbClr val="0081C6"/>
            </a:solidFill>
            <a:round/>
            <a:headEnd/>
            <a:tailEnd/>
          </a:ln>
        </p:spPr>
        <p:txBody>
          <a:bodyPr wrap="none" anchor="ctr"/>
          <a:lstStyle/>
          <a:p>
            <a:pPr marL="174625" indent="-174625">
              <a:buClr>
                <a:srgbClr val="FF0000"/>
              </a:buClr>
              <a:buFont typeface="Times" charset="0"/>
              <a:buChar char="•"/>
            </a:pPr>
            <a:r>
              <a:rPr lang="es-ES" sz="1600">
                <a:solidFill>
                  <a:srgbClr val="000000"/>
                </a:solidFill>
              </a:rPr>
              <a:t>Pérdida de flexibilidad con combinaciones de un único comprimido</a:t>
            </a:r>
            <a:r>
              <a:rPr lang="es-ES" sz="1600" baseline="30000">
                <a:solidFill>
                  <a:srgbClr val="000000"/>
                </a:solidFill>
              </a:rPr>
              <a:t> 2</a:t>
            </a:r>
          </a:p>
        </p:txBody>
      </p:sp>
      <p:sp>
        <p:nvSpPr>
          <p:cNvPr id="56327" name="AutoShape 6"/>
          <p:cNvSpPr>
            <a:spLocks noChangeArrowheads="1"/>
          </p:cNvSpPr>
          <p:nvPr/>
        </p:nvSpPr>
        <p:spPr bwMode="gray">
          <a:xfrm>
            <a:off x="250825" y="5473700"/>
            <a:ext cx="1728788" cy="504825"/>
          </a:xfrm>
          <a:prstGeom prst="roundRect">
            <a:avLst>
              <a:gd name="adj" fmla="val 16667"/>
            </a:avLst>
          </a:prstGeom>
          <a:solidFill>
            <a:srgbClr val="0081C6"/>
          </a:solidFill>
          <a:ln w="12700">
            <a:solidFill>
              <a:srgbClr val="0081C6"/>
            </a:solidFill>
            <a:round/>
            <a:headEnd/>
            <a:tailEnd/>
          </a:ln>
        </p:spPr>
        <p:txBody>
          <a:bodyPr wrap="none" anchor="ctr"/>
          <a:lstStyle/>
          <a:p>
            <a:pPr>
              <a:buSzPct val="100000"/>
            </a:pPr>
            <a:r>
              <a:rPr lang="es-ES" sz="1800" b="1">
                <a:solidFill>
                  <a:srgbClr val="FFFFFF"/>
                </a:solidFill>
              </a:rPr>
              <a:t>Limitaciones</a:t>
            </a:r>
          </a:p>
        </p:txBody>
      </p:sp>
      <p:sp>
        <p:nvSpPr>
          <p:cNvPr id="593927" name="AutoShape 7"/>
          <p:cNvSpPr>
            <a:spLocks noChangeArrowheads="1"/>
          </p:cNvSpPr>
          <p:nvPr/>
        </p:nvSpPr>
        <p:spPr bwMode="gray">
          <a:xfrm>
            <a:off x="2052638" y="3586163"/>
            <a:ext cx="6840537" cy="733425"/>
          </a:xfrm>
          <a:prstGeom prst="roundRect">
            <a:avLst>
              <a:gd name="adj" fmla="val 16667"/>
            </a:avLst>
          </a:prstGeom>
          <a:solidFill>
            <a:schemeClr val="bg1"/>
          </a:solidFill>
          <a:ln w="9525">
            <a:solidFill>
              <a:srgbClr val="0081C6"/>
            </a:solidFill>
            <a:round/>
            <a:headEnd/>
            <a:tailEnd/>
          </a:ln>
        </p:spPr>
        <p:txBody>
          <a:bodyPr anchor="ctr"/>
          <a:lstStyle/>
          <a:p>
            <a:pPr marL="174625" indent="-174625">
              <a:buClr>
                <a:srgbClr val="FF0000"/>
              </a:buClr>
              <a:buFont typeface="Times" charset="0"/>
              <a:buChar char="•"/>
            </a:pPr>
            <a:r>
              <a:rPr lang="es-ES" sz="1600">
                <a:solidFill>
                  <a:srgbClr val="000000"/>
                </a:solidFill>
              </a:rPr>
              <a:t>La mayoría de los pacientes hipertensos requerirán dos o más agentes para conseguir la PA objetivo</a:t>
            </a:r>
            <a:r>
              <a:rPr lang="es-ES" sz="1600" baseline="30000">
                <a:solidFill>
                  <a:srgbClr val="000000"/>
                </a:solidFill>
              </a:rPr>
              <a:t>1,2</a:t>
            </a:r>
          </a:p>
        </p:txBody>
      </p:sp>
      <p:sp>
        <p:nvSpPr>
          <p:cNvPr id="56329" name="AutoShape 8"/>
          <p:cNvSpPr>
            <a:spLocks noChangeArrowheads="1"/>
          </p:cNvSpPr>
          <p:nvPr/>
        </p:nvSpPr>
        <p:spPr bwMode="gray">
          <a:xfrm>
            <a:off x="250825" y="3586163"/>
            <a:ext cx="1728788" cy="733425"/>
          </a:xfrm>
          <a:prstGeom prst="roundRect">
            <a:avLst>
              <a:gd name="adj" fmla="val 16667"/>
            </a:avLst>
          </a:prstGeom>
          <a:solidFill>
            <a:srgbClr val="0081C6"/>
          </a:solidFill>
          <a:ln w="12700">
            <a:solidFill>
              <a:srgbClr val="0081C6"/>
            </a:solidFill>
            <a:round/>
            <a:headEnd/>
            <a:tailEnd/>
          </a:ln>
        </p:spPr>
        <p:txBody>
          <a:bodyPr wrap="none" anchor="ctr"/>
          <a:lstStyle/>
          <a:p>
            <a:pPr>
              <a:buSzPct val="100000"/>
            </a:pPr>
            <a:r>
              <a:rPr lang="es-ES" sz="1800" b="1">
                <a:solidFill>
                  <a:srgbClr val="FFFFFF"/>
                </a:solidFill>
              </a:rPr>
              <a:t>Pacientes</a:t>
            </a:r>
          </a:p>
        </p:txBody>
      </p:sp>
      <p:sp>
        <p:nvSpPr>
          <p:cNvPr id="593929" name="AutoShape 9"/>
          <p:cNvSpPr>
            <a:spLocks noChangeArrowheads="1"/>
          </p:cNvSpPr>
          <p:nvPr/>
        </p:nvSpPr>
        <p:spPr bwMode="gray">
          <a:xfrm>
            <a:off x="2052638" y="4429125"/>
            <a:ext cx="6840537" cy="935038"/>
          </a:xfrm>
          <a:prstGeom prst="roundRect">
            <a:avLst>
              <a:gd name="adj" fmla="val 11884"/>
            </a:avLst>
          </a:prstGeom>
          <a:solidFill>
            <a:schemeClr val="bg1"/>
          </a:solidFill>
          <a:ln w="9525">
            <a:solidFill>
              <a:srgbClr val="0081C6"/>
            </a:solidFill>
            <a:round/>
            <a:headEnd/>
            <a:tailEnd/>
          </a:ln>
        </p:spPr>
        <p:txBody>
          <a:bodyPr anchor="ctr"/>
          <a:lstStyle/>
          <a:p>
            <a:pPr marL="174625" indent="-174625">
              <a:buClr>
                <a:srgbClr val="FF0000"/>
              </a:buClr>
              <a:buFont typeface="Times" charset="0"/>
              <a:buChar char="•"/>
            </a:pPr>
            <a:r>
              <a:rPr lang="es-ES" sz="1600">
                <a:solidFill>
                  <a:srgbClr val="000000"/>
                </a:solidFill>
              </a:rPr>
              <a:t>Los fármacos deben presentar un mecanismo de acción complementario</a:t>
            </a:r>
            <a:r>
              <a:rPr lang="es-ES" sz="1600" baseline="30000">
                <a:solidFill>
                  <a:srgbClr val="000000"/>
                </a:solidFill>
              </a:rPr>
              <a:t> 2</a:t>
            </a:r>
          </a:p>
          <a:p>
            <a:pPr marL="174625" indent="-174625">
              <a:buClr>
                <a:srgbClr val="FF0000"/>
              </a:buClr>
              <a:buFont typeface="Times" charset="0"/>
              <a:buChar char="•"/>
            </a:pPr>
            <a:r>
              <a:rPr lang="es-ES" sz="1600">
                <a:solidFill>
                  <a:srgbClr val="000000"/>
                </a:solidFill>
              </a:rPr>
              <a:t>Existen pruebas de que la reducción de la PA con el tratamiento combinado es mayor que la de cada componente individual solo</a:t>
            </a:r>
            <a:r>
              <a:rPr lang="es-ES" sz="1600" baseline="30000">
                <a:solidFill>
                  <a:srgbClr val="000000"/>
                </a:solidFill>
              </a:rPr>
              <a:t> 2</a:t>
            </a:r>
          </a:p>
        </p:txBody>
      </p:sp>
      <p:sp>
        <p:nvSpPr>
          <p:cNvPr id="56331" name="AutoShape 10"/>
          <p:cNvSpPr>
            <a:spLocks noChangeArrowheads="1"/>
          </p:cNvSpPr>
          <p:nvPr/>
        </p:nvSpPr>
        <p:spPr bwMode="gray">
          <a:xfrm>
            <a:off x="250825" y="4429125"/>
            <a:ext cx="1728788" cy="935038"/>
          </a:xfrm>
          <a:prstGeom prst="roundRect">
            <a:avLst>
              <a:gd name="adj" fmla="val 8148"/>
            </a:avLst>
          </a:prstGeom>
          <a:solidFill>
            <a:srgbClr val="0081C6"/>
          </a:solidFill>
          <a:ln w="12700">
            <a:solidFill>
              <a:srgbClr val="0081C6"/>
            </a:solidFill>
            <a:round/>
            <a:headEnd/>
            <a:tailEnd/>
          </a:ln>
        </p:spPr>
        <p:txBody>
          <a:bodyPr wrap="none" anchor="ctr"/>
          <a:lstStyle/>
          <a:p>
            <a:pPr>
              <a:buSzPct val="100000"/>
            </a:pPr>
            <a:r>
              <a:rPr lang="es-ES" sz="1800" b="1">
                <a:solidFill>
                  <a:srgbClr val="FFFFFF"/>
                </a:solidFill>
              </a:rPr>
              <a:t>Combinaciones</a:t>
            </a:r>
          </a:p>
        </p:txBody>
      </p:sp>
      <p:sp>
        <p:nvSpPr>
          <p:cNvPr id="56332" name="TextBox 6"/>
          <p:cNvSpPr txBox="1">
            <a:spLocks noChangeArrowheads="1"/>
          </p:cNvSpPr>
          <p:nvPr/>
        </p:nvSpPr>
        <p:spPr bwMode="gray">
          <a:xfrm>
            <a:off x="365125" y="6330950"/>
            <a:ext cx="8407400" cy="396875"/>
          </a:xfrm>
          <a:prstGeom prst="rect">
            <a:avLst/>
          </a:prstGeom>
          <a:noFill/>
          <a:ln w="9525">
            <a:noFill/>
            <a:miter lim="800000"/>
            <a:headEnd/>
            <a:tailEnd/>
          </a:ln>
        </p:spPr>
        <p:txBody>
          <a:bodyPr>
            <a:spAutoFit/>
          </a:bodyPr>
          <a:lstStyle/>
          <a:p>
            <a:pPr>
              <a:buSzPct val="100000"/>
            </a:pPr>
            <a:r>
              <a:rPr lang="es-ES" sz="1000">
                <a:solidFill>
                  <a:srgbClr val="000000"/>
                </a:solidFill>
              </a:rPr>
              <a:t>1. Chobanian et al. </a:t>
            </a:r>
            <a:r>
              <a:rPr lang="es-ES" sz="1000" i="1">
                <a:solidFill>
                  <a:srgbClr val="000000"/>
                </a:solidFill>
              </a:rPr>
              <a:t>Hypertension.</a:t>
            </a:r>
            <a:r>
              <a:rPr lang="es-ES" sz="1000">
                <a:solidFill>
                  <a:srgbClr val="000000"/>
                </a:solidFill>
              </a:rPr>
              <a:t> 2003;42:1206</a:t>
            </a:r>
            <a:r>
              <a:rPr lang="es-ES" sz="1000">
                <a:solidFill>
                  <a:srgbClr val="000000"/>
                </a:solidFill>
                <a:cs typeface="Arial" charset="0"/>
              </a:rPr>
              <a:t>–</a:t>
            </a:r>
            <a:r>
              <a:rPr lang="es-ES" sz="1000">
                <a:solidFill>
                  <a:srgbClr val="000000"/>
                </a:solidFill>
              </a:rPr>
              <a:t>1252; 2. Mancia et al. </a:t>
            </a:r>
            <a:r>
              <a:rPr lang="es-ES" sz="1000" i="1">
                <a:solidFill>
                  <a:srgbClr val="000000"/>
                </a:solidFill>
              </a:rPr>
              <a:t>Eur Heart J.</a:t>
            </a:r>
            <a:r>
              <a:rPr lang="es-ES" sz="1000">
                <a:solidFill>
                  <a:srgbClr val="000000"/>
                </a:solidFill>
              </a:rPr>
              <a:t> 2007:28:1462</a:t>
            </a:r>
            <a:r>
              <a:rPr lang="es-ES" sz="1000">
                <a:solidFill>
                  <a:srgbClr val="000000"/>
                </a:solidFill>
                <a:cs typeface="Arial" charset="0"/>
              </a:rPr>
              <a:t>–</a:t>
            </a:r>
            <a:r>
              <a:rPr lang="es-ES" sz="1000">
                <a:solidFill>
                  <a:srgbClr val="000000"/>
                </a:solidFill>
              </a:rPr>
              <a:t>1536;</a:t>
            </a:r>
            <a:br>
              <a:rPr lang="es-ES" sz="1000">
                <a:solidFill>
                  <a:srgbClr val="000000"/>
                </a:solidFill>
              </a:rPr>
            </a:br>
            <a:r>
              <a:rPr lang="es-ES" sz="1000">
                <a:solidFill>
                  <a:srgbClr val="000000"/>
                </a:solidFill>
              </a:rPr>
              <a:t>3. Tedesco et al. </a:t>
            </a:r>
            <a:r>
              <a:rPr lang="es-ES" sz="1000" i="1">
                <a:solidFill>
                  <a:srgbClr val="000000"/>
                </a:solidFill>
              </a:rPr>
              <a:t>J Clin Hypertens.</a:t>
            </a:r>
            <a:r>
              <a:rPr lang="es-ES" sz="1000">
                <a:solidFill>
                  <a:srgbClr val="000000"/>
                </a:solidFill>
              </a:rPr>
              <a:t> 2006;8:634–641; 4. Wald et al. </a:t>
            </a:r>
            <a:r>
              <a:rPr lang="es-ES" sz="1000" i="1">
                <a:solidFill>
                  <a:srgbClr val="000000"/>
                </a:solidFill>
              </a:rPr>
              <a:t>Am J Med.</a:t>
            </a:r>
            <a:r>
              <a:rPr lang="es-ES" sz="1000">
                <a:solidFill>
                  <a:srgbClr val="000000"/>
                </a:solidFill>
              </a:rPr>
              <a:t> 2009;122:290-300.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23"/>
                                        </p:tgtEl>
                                        <p:attrNameLst>
                                          <p:attrName>style.visibility</p:attrName>
                                        </p:attrNameLst>
                                      </p:cBhvr>
                                      <p:to>
                                        <p:strVal val="visible"/>
                                      </p:to>
                                    </p:set>
                                    <p:animEffect transition="in" filter="wipe(left)">
                                      <p:cBhvr>
                                        <p:cTn id="7" dur="500"/>
                                        <p:tgtEl>
                                          <p:spTgt spid="5939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27"/>
                                        </p:tgtEl>
                                        <p:attrNameLst>
                                          <p:attrName>style.visibility</p:attrName>
                                        </p:attrNameLst>
                                      </p:cBhvr>
                                      <p:to>
                                        <p:strVal val="visible"/>
                                      </p:to>
                                    </p:set>
                                    <p:animEffect transition="in" filter="wipe(left)">
                                      <p:cBhvr>
                                        <p:cTn id="12" dur="500"/>
                                        <p:tgtEl>
                                          <p:spTgt spid="5939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29"/>
                                        </p:tgtEl>
                                        <p:attrNameLst>
                                          <p:attrName>style.visibility</p:attrName>
                                        </p:attrNameLst>
                                      </p:cBhvr>
                                      <p:to>
                                        <p:strVal val="visible"/>
                                      </p:to>
                                    </p:set>
                                    <p:animEffect transition="in" filter="wipe(left)">
                                      <p:cBhvr>
                                        <p:cTn id="17" dur="500"/>
                                        <p:tgtEl>
                                          <p:spTgt spid="5939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25"/>
                                        </p:tgtEl>
                                        <p:attrNameLst>
                                          <p:attrName>style.visibility</p:attrName>
                                        </p:attrNameLst>
                                      </p:cBhvr>
                                      <p:to>
                                        <p:strVal val="visible"/>
                                      </p:to>
                                    </p:set>
                                    <p:animEffect transition="in" filter="wipe(left)">
                                      <p:cBhvr>
                                        <p:cTn id="22" dur="500"/>
                                        <p:tgtEl>
                                          <p:spTgt spid="593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3" grpId="0" animBg="1"/>
      <p:bldP spid="593925" grpId="0" animBg="1"/>
      <p:bldP spid="593927" grpId="0" animBg="1"/>
      <p:bldP spid="5939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sldNum" sz="quarter" idx="10"/>
          </p:nvPr>
        </p:nvSpPr>
        <p:spPr>
          <a:noFill/>
        </p:spPr>
        <p:txBody>
          <a:bodyPr/>
          <a:lstStyle/>
          <a:p>
            <a:pPr>
              <a:buSzPct val="100000"/>
            </a:pPr>
            <a:fld id="{8C915D99-86A0-4295-8D9C-7CA97C5FADAF}" type="slidenum">
              <a:rPr lang="es-ES" smtClean="0">
                <a:solidFill>
                  <a:srgbClr val="000000"/>
                </a:solidFill>
                <a:ea typeface="MS PGothic" pitchFamily="34" charset="-128"/>
              </a:rPr>
              <a:pPr>
                <a:buSzPct val="100000"/>
              </a:pPr>
              <a:t>11</a:t>
            </a:fld>
            <a:endParaRPr lang="es-ES" smtClean="0">
              <a:solidFill>
                <a:srgbClr val="000000"/>
              </a:solidFill>
              <a:ea typeface="MS PGothic" pitchFamily="34" charset="-128"/>
            </a:endParaRPr>
          </a:p>
        </p:txBody>
      </p:sp>
      <p:sp>
        <p:nvSpPr>
          <p:cNvPr id="11268" name="Rectangle 2"/>
          <p:cNvSpPr>
            <a:spLocks noGrp="1" noChangeArrowheads="1"/>
          </p:cNvSpPr>
          <p:nvPr>
            <p:ph type="title" idx="4294967295"/>
          </p:nvPr>
        </p:nvSpPr>
        <p:spPr bwMode="auto"/>
        <p:txBody>
          <a:bodyPr/>
          <a:lstStyle/>
          <a:p>
            <a:r>
              <a:rPr lang="es-ES" sz="2800" dirty="0" smtClean="0">
                <a:solidFill>
                  <a:srgbClr val="FF0000"/>
                </a:solidFill>
                <a:ea typeface="MS PGothic" pitchFamily="34" charset="-128"/>
              </a:rPr>
              <a:t>Las combinaciones en un solo comprimido reducen el uso de recursos</a:t>
            </a:r>
          </a:p>
        </p:txBody>
      </p:sp>
      <p:graphicFrame>
        <p:nvGraphicFramePr>
          <p:cNvPr id="11266" name="Object 3"/>
          <p:cNvGraphicFramePr>
            <a:graphicFrameLocks noChangeAspect="1"/>
          </p:cNvGraphicFramePr>
          <p:nvPr>
            <p:ph idx="4294967295"/>
          </p:nvPr>
        </p:nvGraphicFramePr>
        <p:xfrm>
          <a:off x="-20638" y="1570038"/>
          <a:ext cx="8435976" cy="4246562"/>
        </p:xfrm>
        <a:graphic>
          <a:graphicData uri="http://schemas.openxmlformats.org/presentationml/2006/ole">
            <p:oleObj spid="_x0000_s11266" name="Chart" r:id="rId4" imgW="8420100" imgH="4238549" progId="MSGraph.Chart.8">
              <p:embed followColorScheme="full"/>
            </p:oleObj>
          </a:graphicData>
        </a:graphic>
      </p:graphicFrame>
      <p:sp>
        <p:nvSpPr>
          <p:cNvPr id="11269" name="Rectangle 4"/>
          <p:cNvSpPr>
            <a:spLocks noChangeArrowheads="1"/>
          </p:cNvSpPr>
          <p:nvPr/>
        </p:nvSpPr>
        <p:spPr bwMode="gray">
          <a:xfrm>
            <a:off x="342900" y="6505575"/>
            <a:ext cx="3527425" cy="260350"/>
          </a:xfrm>
          <a:prstGeom prst="rect">
            <a:avLst/>
          </a:prstGeom>
          <a:noFill/>
          <a:ln w="9525" algn="ctr">
            <a:noFill/>
            <a:miter lim="800000"/>
            <a:headEnd/>
            <a:tailEnd/>
          </a:ln>
        </p:spPr>
        <p:txBody>
          <a:bodyPr wrap="none" lIns="108000" tIns="0" rIns="0" bIns="108000" anchor="b">
            <a:spAutoFit/>
          </a:bodyPr>
          <a:lstStyle/>
          <a:p>
            <a:pPr>
              <a:buSzPct val="100000"/>
            </a:pPr>
            <a:r>
              <a:rPr lang="es-ES" sz="1000">
                <a:solidFill>
                  <a:srgbClr val="000000"/>
                </a:solidFill>
                <a:cs typeface="Arial" charset="0"/>
              </a:rPr>
              <a:t>Dickson, Plauschinat. </a:t>
            </a:r>
            <a:r>
              <a:rPr lang="es-ES" sz="1000" i="1">
                <a:solidFill>
                  <a:srgbClr val="000000"/>
                </a:solidFill>
                <a:cs typeface="Arial" charset="0"/>
              </a:rPr>
              <a:t>Am J Cardiovasc Drugs.</a:t>
            </a:r>
            <a:r>
              <a:rPr lang="es-ES" sz="1000">
                <a:solidFill>
                  <a:srgbClr val="000000"/>
                </a:solidFill>
                <a:cs typeface="Arial" charset="0"/>
              </a:rPr>
              <a:t> 2008;8:45-50.</a:t>
            </a:r>
          </a:p>
        </p:txBody>
      </p:sp>
      <p:sp>
        <p:nvSpPr>
          <p:cNvPr id="11270" name="Text Box 10"/>
          <p:cNvSpPr txBox="1">
            <a:spLocks noChangeArrowheads="1"/>
          </p:cNvSpPr>
          <p:nvPr/>
        </p:nvSpPr>
        <p:spPr bwMode="gray">
          <a:xfrm>
            <a:off x="144463" y="5876925"/>
            <a:ext cx="3059112" cy="304800"/>
          </a:xfrm>
          <a:prstGeom prst="rect">
            <a:avLst/>
          </a:prstGeom>
          <a:noFill/>
          <a:ln w="9525" algn="ctr">
            <a:noFill/>
            <a:miter lim="800000"/>
            <a:headEnd/>
            <a:tailEnd/>
          </a:ln>
        </p:spPr>
        <p:txBody>
          <a:bodyPr>
            <a:spAutoFit/>
          </a:bodyPr>
          <a:lstStyle/>
          <a:p>
            <a:pPr>
              <a:spcBef>
                <a:spcPct val="50000"/>
              </a:spcBef>
              <a:buSzPct val="100000"/>
            </a:pPr>
            <a:r>
              <a:rPr lang="es-ES" sz="1400">
                <a:solidFill>
                  <a:srgbClr val="000000"/>
                </a:solidFill>
                <a:cs typeface="Arial" charset="0"/>
              </a:rPr>
              <a:t>NS = no significativo</a:t>
            </a:r>
          </a:p>
        </p:txBody>
      </p:sp>
      <p:sp>
        <p:nvSpPr>
          <p:cNvPr id="11271" name="Text Box 6"/>
          <p:cNvSpPr txBox="1">
            <a:spLocks noChangeArrowheads="1"/>
          </p:cNvSpPr>
          <p:nvPr/>
        </p:nvSpPr>
        <p:spPr bwMode="gray">
          <a:xfrm>
            <a:off x="1754188" y="5530850"/>
            <a:ext cx="82550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Hospital</a:t>
            </a:r>
          </a:p>
        </p:txBody>
      </p:sp>
      <p:sp>
        <p:nvSpPr>
          <p:cNvPr id="11272" name="Rectangle 7"/>
          <p:cNvSpPr>
            <a:spLocks noChangeArrowheads="1"/>
          </p:cNvSpPr>
          <p:nvPr/>
        </p:nvSpPr>
        <p:spPr bwMode="gray">
          <a:xfrm>
            <a:off x="1873250" y="1931988"/>
            <a:ext cx="157163" cy="171450"/>
          </a:xfrm>
          <a:prstGeom prst="rect">
            <a:avLst/>
          </a:prstGeom>
          <a:solidFill>
            <a:srgbClr val="0081C6"/>
          </a:solidFill>
          <a:ln w="9525">
            <a:solidFill>
              <a:schemeClr val="bg1"/>
            </a:solidFill>
            <a:miter lim="800000"/>
            <a:headEnd/>
            <a:tailEnd/>
          </a:ln>
        </p:spPr>
        <p:txBody>
          <a:bodyPr wrap="none" anchor="ctr"/>
          <a:lstStyle/>
          <a:p>
            <a:endParaRPr lang="es-ES" sz="2800"/>
          </a:p>
        </p:txBody>
      </p:sp>
      <p:sp>
        <p:nvSpPr>
          <p:cNvPr id="11273" name="Rectangle 8"/>
          <p:cNvSpPr>
            <a:spLocks noChangeArrowheads="1"/>
          </p:cNvSpPr>
          <p:nvPr/>
        </p:nvSpPr>
        <p:spPr bwMode="gray">
          <a:xfrm>
            <a:off x="1873250" y="2198688"/>
            <a:ext cx="157163" cy="171450"/>
          </a:xfrm>
          <a:prstGeom prst="rect">
            <a:avLst/>
          </a:prstGeom>
          <a:solidFill>
            <a:srgbClr val="00B25A"/>
          </a:solidFill>
          <a:ln w="9525">
            <a:solidFill>
              <a:schemeClr val="bg1"/>
            </a:solidFill>
            <a:miter lim="800000"/>
            <a:headEnd/>
            <a:tailEnd/>
          </a:ln>
        </p:spPr>
        <p:txBody>
          <a:bodyPr wrap="none" anchor="ctr"/>
          <a:lstStyle/>
          <a:p>
            <a:endParaRPr lang="es-ES" sz="2800"/>
          </a:p>
        </p:txBody>
      </p:sp>
      <p:sp>
        <p:nvSpPr>
          <p:cNvPr id="11274" name="Text Box 9"/>
          <p:cNvSpPr txBox="1">
            <a:spLocks noChangeArrowheads="1"/>
          </p:cNvSpPr>
          <p:nvPr/>
        </p:nvSpPr>
        <p:spPr bwMode="gray">
          <a:xfrm>
            <a:off x="2132013" y="1808163"/>
            <a:ext cx="5111750" cy="346075"/>
          </a:xfrm>
          <a:prstGeom prst="rect">
            <a:avLst/>
          </a:prstGeom>
          <a:noFill/>
          <a:ln w="9525" algn="ctr">
            <a:noFill/>
            <a:miter lim="800000"/>
            <a:headEnd/>
            <a:tailEnd/>
          </a:ln>
        </p:spPr>
        <p:txBody>
          <a:bodyPr wrap="none" lIns="0" tIns="72000" rIns="0" bIns="0" anchor="b">
            <a:spAutoFit/>
          </a:bodyPr>
          <a:lstStyle/>
          <a:p>
            <a:pPr>
              <a:buSzPct val="100000"/>
            </a:pPr>
            <a:r>
              <a:rPr lang="es-ES" sz="1800">
                <a:solidFill>
                  <a:srgbClr val="000000"/>
                </a:solidFill>
                <a:cs typeface="Arial" charset="0"/>
              </a:rPr>
              <a:t>Combinaciones en un solo comprimido (n = 2.336)</a:t>
            </a:r>
          </a:p>
        </p:txBody>
      </p:sp>
      <p:sp>
        <p:nvSpPr>
          <p:cNvPr id="11275" name="Text Box 10"/>
          <p:cNvSpPr txBox="1">
            <a:spLocks noChangeArrowheads="1"/>
          </p:cNvSpPr>
          <p:nvPr/>
        </p:nvSpPr>
        <p:spPr bwMode="gray">
          <a:xfrm>
            <a:off x="2104304" y="2102014"/>
            <a:ext cx="5375254" cy="318924"/>
          </a:xfrm>
          <a:prstGeom prst="rect">
            <a:avLst/>
          </a:prstGeom>
          <a:noFill/>
          <a:ln w="9525" algn="ctr">
            <a:noFill/>
            <a:miter lim="800000"/>
            <a:headEnd/>
            <a:tailEnd/>
          </a:ln>
        </p:spPr>
        <p:txBody>
          <a:bodyPr wrap="none" lIns="0" tIns="72000" rIns="0" bIns="0" anchor="b">
            <a:spAutoFit/>
          </a:bodyPr>
          <a:lstStyle/>
          <a:p>
            <a:pPr>
              <a:buSzPct val="100000"/>
            </a:pPr>
            <a:r>
              <a:rPr lang="es-ES" sz="1600" dirty="0">
                <a:solidFill>
                  <a:srgbClr val="000000"/>
                </a:solidFill>
                <a:cs typeface="Arial" charset="0"/>
              </a:rPr>
              <a:t>Tratamiento </a:t>
            </a:r>
            <a:r>
              <a:rPr lang="es-ES" sz="1600" dirty="0" smtClean="0">
                <a:solidFill>
                  <a:srgbClr val="000000"/>
                </a:solidFill>
                <a:cs typeface="Arial" charset="0"/>
              </a:rPr>
              <a:t>con ambos fármacos por separado </a:t>
            </a:r>
            <a:r>
              <a:rPr lang="es-ES" sz="1600" dirty="0">
                <a:solidFill>
                  <a:srgbClr val="000000"/>
                </a:solidFill>
                <a:cs typeface="Arial" charset="0"/>
              </a:rPr>
              <a:t>(n = 3.368)</a:t>
            </a:r>
          </a:p>
        </p:txBody>
      </p:sp>
      <p:sp>
        <p:nvSpPr>
          <p:cNvPr id="11276" name="Text Box 11"/>
          <p:cNvSpPr txBox="1">
            <a:spLocks noChangeArrowheads="1"/>
          </p:cNvSpPr>
          <p:nvPr/>
        </p:nvSpPr>
        <p:spPr bwMode="gray">
          <a:xfrm rot="-5400000">
            <a:off x="-929481" y="3328194"/>
            <a:ext cx="3168650" cy="490538"/>
          </a:xfrm>
          <a:prstGeom prst="rect">
            <a:avLst/>
          </a:prstGeom>
          <a:noFill/>
          <a:ln w="12700" algn="ctr">
            <a:noFill/>
            <a:miter lim="800000"/>
            <a:headEnd/>
            <a:tailEnd/>
          </a:ln>
        </p:spPr>
        <p:txBody>
          <a:bodyPr lIns="0" tIns="0" rIns="0" bIns="216000" anchor="b">
            <a:spAutoFit/>
          </a:bodyPr>
          <a:lstStyle/>
          <a:p>
            <a:pPr algn="ctr">
              <a:buSzPct val="100000"/>
            </a:pPr>
            <a:r>
              <a:rPr lang="es-ES" sz="1800" b="1">
                <a:solidFill>
                  <a:srgbClr val="000000"/>
                </a:solidFill>
                <a:cs typeface="Arial" charset="0"/>
              </a:rPr>
              <a:t>Coste sanitario (en USD)</a:t>
            </a:r>
          </a:p>
        </p:txBody>
      </p:sp>
      <p:sp>
        <p:nvSpPr>
          <p:cNvPr id="11277" name="Text Box 12"/>
          <p:cNvSpPr txBox="1">
            <a:spLocks noChangeArrowheads="1"/>
          </p:cNvSpPr>
          <p:nvPr/>
        </p:nvSpPr>
        <p:spPr bwMode="gray">
          <a:xfrm>
            <a:off x="3282950" y="5530850"/>
            <a:ext cx="55880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Otros</a:t>
            </a:r>
          </a:p>
        </p:txBody>
      </p:sp>
      <p:sp>
        <p:nvSpPr>
          <p:cNvPr id="11278" name="Text Box 13"/>
          <p:cNvSpPr txBox="1">
            <a:spLocks noChangeArrowheads="1"/>
          </p:cNvSpPr>
          <p:nvPr/>
        </p:nvSpPr>
        <p:spPr bwMode="gray">
          <a:xfrm>
            <a:off x="4324350" y="5530850"/>
            <a:ext cx="121920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Ambulatorio</a:t>
            </a:r>
          </a:p>
        </p:txBody>
      </p:sp>
      <p:sp>
        <p:nvSpPr>
          <p:cNvPr id="11279" name="Text Box 14"/>
          <p:cNvSpPr txBox="1">
            <a:spLocks noChangeArrowheads="1"/>
          </p:cNvSpPr>
          <p:nvPr/>
        </p:nvSpPr>
        <p:spPr bwMode="gray">
          <a:xfrm>
            <a:off x="5808663" y="5530850"/>
            <a:ext cx="90170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Fármaco</a:t>
            </a:r>
          </a:p>
        </p:txBody>
      </p:sp>
      <p:sp>
        <p:nvSpPr>
          <p:cNvPr id="11280" name="Text Box 15"/>
          <p:cNvSpPr txBox="1">
            <a:spLocks noChangeArrowheads="1"/>
          </p:cNvSpPr>
          <p:nvPr/>
        </p:nvSpPr>
        <p:spPr bwMode="gray">
          <a:xfrm>
            <a:off x="7207250" y="5530850"/>
            <a:ext cx="820738" cy="346075"/>
          </a:xfrm>
          <a:prstGeom prst="rect">
            <a:avLst/>
          </a:prstGeom>
          <a:noFill/>
          <a:ln w="9525" algn="ctr">
            <a:noFill/>
            <a:miter lim="800000"/>
            <a:headEnd/>
            <a:tailEnd/>
          </a:ln>
        </p:spPr>
        <p:txBody>
          <a:bodyPr lIns="0" tIns="72000" rIns="0" bIns="0" anchor="b">
            <a:spAutoFit/>
          </a:bodyPr>
          <a:lstStyle/>
          <a:p>
            <a:pPr algn="ctr">
              <a:buSzPct val="100000"/>
            </a:pPr>
            <a:r>
              <a:rPr lang="es-ES" sz="1800">
                <a:solidFill>
                  <a:srgbClr val="000000"/>
                </a:solidFill>
                <a:cs typeface="Arial" charset="0"/>
              </a:rPr>
              <a:t>Total</a:t>
            </a:r>
          </a:p>
        </p:txBody>
      </p:sp>
      <p:grpSp>
        <p:nvGrpSpPr>
          <p:cNvPr id="11281" name="Group 15"/>
          <p:cNvGrpSpPr>
            <a:grpSpLocks/>
          </p:cNvGrpSpPr>
          <p:nvPr/>
        </p:nvGrpSpPr>
        <p:grpSpPr bwMode="auto">
          <a:xfrm>
            <a:off x="7112000" y="1412875"/>
            <a:ext cx="989013" cy="1354138"/>
            <a:chOff x="1123" y="1250"/>
            <a:chExt cx="623" cy="853"/>
          </a:xfrm>
        </p:grpSpPr>
        <p:sp>
          <p:nvSpPr>
            <p:cNvPr id="11298" name="Text Box 5"/>
            <p:cNvSpPr txBox="1">
              <a:spLocks noChangeArrowheads="1"/>
            </p:cNvSpPr>
            <p:nvPr/>
          </p:nvSpPr>
          <p:spPr bwMode="gray">
            <a:xfrm>
              <a:off x="1123" y="1250"/>
              <a:ext cx="623" cy="173"/>
            </a:xfrm>
            <a:prstGeom prst="rect">
              <a:avLst/>
            </a:prstGeom>
            <a:noFill/>
            <a:ln w="9525" algn="ctr">
              <a:noFill/>
              <a:miter lim="800000"/>
              <a:headEnd/>
              <a:tailEnd/>
            </a:ln>
          </p:spPr>
          <p:txBody>
            <a:bodyPr>
              <a:spAutoFit/>
            </a:bodyPr>
            <a:lstStyle/>
            <a:p>
              <a:pPr algn="ctr">
                <a:spcBef>
                  <a:spcPct val="50000"/>
                </a:spcBef>
                <a:buSzPct val="100000"/>
              </a:pPr>
              <a:r>
                <a:rPr lang="es-ES" sz="1200">
                  <a:solidFill>
                    <a:srgbClr val="000000"/>
                  </a:solidFill>
                  <a:cs typeface="Arial" charset="0"/>
                </a:rPr>
                <a:t>p &lt; 0,0001</a:t>
              </a:r>
            </a:p>
          </p:txBody>
        </p:sp>
        <p:sp>
          <p:nvSpPr>
            <p:cNvPr id="11299" name="Line 12"/>
            <p:cNvSpPr>
              <a:spLocks noChangeShapeType="1"/>
            </p:cNvSpPr>
            <p:nvPr/>
          </p:nvSpPr>
          <p:spPr bwMode="gray">
            <a:xfrm flipV="1">
              <a:off x="1292" y="1423"/>
              <a:ext cx="0" cy="680"/>
            </a:xfrm>
            <a:prstGeom prst="line">
              <a:avLst/>
            </a:prstGeom>
            <a:noFill/>
            <a:ln w="9525">
              <a:solidFill>
                <a:schemeClr val="tx1"/>
              </a:solidFill>
              <a:round/>
              <a:headEnd/>
              <a:tailEnd/>
            </a:ln>
          </p:spPr>
          <p:txBody>
            <a:bodyPr wrap="none" anchor="ctr"/>
            <a:lstStyle/>
            <a:p>
              <a:endParaRPr lang="en-US"/>
            </a:p>
          </p:txBody>
        </p:sp>
        <p:sp>
          <p:nvSpPr>
            <p:cNvPr id="11300" name="Line 13"/>
            <p:cNvSpPr>
              <a:spLocks noChangeShapeType="1"/>
            </p:cNvSpPr>
            <p:nvPr/>
          </p:nvSpPr>
          <p:spPr bwMode="gray">
            <a:xfrm>
              <a:off x="1292" y="1423"/>
              <a:ext cx="284" cy="0"/>
            </a:xfrm>
            <a:prstGeom prst="line">
              <a:avLst/>
            </a:prstGeom>
            <a:noFill/>
            <a:ln w="9525">
              <a:solidFill>
                <a:schemeClr val="tx1"/>
              </a:solidFill>
              <a:round/>
              <a:headEnd/>
              <a:tailEnd/>
            </a:ln>
          </p:spPr>
          <p:txBody>
            <a:bodyPr wrap="none" anchor="ctr"/>
            <a:lstStyle/>
            <a:p>
              <a:endParaRPr lang="en-US"/>
            </a:p>
          </p:txBody>
        </p:sp>
        <p:sp>
          <p:nvSpPr>
            <p:cNvPr id="11301" name="Line 14"/>
            <p:cNvSpPr>
              <a:spLocks noChangeShapeType="1"/>
            </p:cNvSpPr>
            <p:nvPr/>
          </p:nvSpPr>
          <p:spPr bwMode="gray">
            <a:xfrm>
              <a:off x="1576" y="1423"/>
              <a:ext cx="0" cy="170"/>
            </a:xfrm>
            <a:prstGeom prst="line">
              <a:avLst/>
            </a:prstGeom>
            <a:noFill/>
            <a:ln w="9525">
              <a:solidFill>
                <a:schemeClr val="tx1"/>
              </a:solidFill>
              <a:round/>
              <a:headEnd/>
              <a:tailEnd/>
            </a:ln>
          </p:spPr>
          <p:txBody>
            <a:bodyPr wrap="none" anchor="ctr"/>
            <a:lstStyle/>
            <a:p>
              <a:endParaRPr lang="en-US"/>
            </a:p>
          </p:txBody>
        </p:sp>
      </p:grpSp>
      <p:sp>
        <p:nvSpPr>
          <p:cNvPr id="11282" name="Text Box 21"/>
          <p:cNvSpPr txBox="1">
            <a:spLocks noChangeArrowheads="1"/>
          </p:cNvSpPr>
          <p:nvPr/>
        </p:nvSpPr>
        <p:spPr bwMode="gray">
          <a:xfrm>
            <a:off x="5795963" y="3573463"/>
            <a:ext cx="989012" cy="274637"/>
          </a:xfrm>
          <a:prstGeom prst="rect">
            <a:avLst/>
          </a:prstGeom>
          <a:noFill/>
          <a:ln w="9525" algn="ctr">
            <a:noFill/>
            <a:miter lim="800000"/>
            <a:headEnd/>
            <a:tailEnd/>
          </a:ln>
        </p:spPr>
        <p:txBody>
          <a:bodyPr>
            <a:spAutoFit/>
          </a:bodyPr>
          <a:lstStyle/>
          <a:p>
            <a:pPr algn="ctr">
              <a:spcBef>
                <a:spcPct val="50000"/>
              </a:spcBef>
              <a:buSzPct val="100000"/>
            </a:pPr>
            <a:r>
              <a:rPr lang="es-ES" sz="1200">
                <a:solidFill>
                  <a:srgbClr val="000000"/>
                </a:solidFill>
              </a:rPr>
              <a:t>p &lt; 0,0001</a:t>
            </a:r>
          </a:p>
        </p:txBody>
      </p:sp>
      <p:sp>
        <p:nvSpPr>
          <p:cNvPr id="11283" name="Line 22"/>
          <p:cNvSpPr>
            <a:spLocks noChangeShapeType="1"/>
          </p:cNvSpPr>
          <p:nvPr/>
        </p:nvSpPr>
        <p:spPr bwMode="gray">
          <a:xfrm flipV="1">
            <a:off x="6064250" y="3840163"/>
            <a:ext cx="0" cy="361950"/>
          </a:xfrm>
          <a:prstGeom prst="line">
            <a:avLst/>
          </a:prstGeom>
          <a:noFill/>
          <a:ln w="9525">
            <a:solidFill>
              <a:schemeClr val="tx1"/>
            </a:solidFill>
            <a:round/>
            <a:headEnd/>
            <a:tailEnd/>
          </a:ln>
        </p:spPr>
        <p:txBody>
          <a:bodyPr wrap="none" anchor="ctr"/>
          <a:lstStyle/>
          <a:p>
            <a:endParaRPr lang="en-US"/>
          </a:p>
        </p:txBody>
      </p:sp>
      <p:sp>
        <p:nvSpPr>
          <p:cNvPr id="11284" name="Line 23"/>
          <p:cNvSpPr>
            <a:spLocks noChangeShapeType="1"/>
          </p:cNvSpPr>
          <p:nvPr/>
        </p:nvSpPr>
        <p:spPr bwMode="gray">
          <a:xfrm>
            <a:off x="6064250" y="3840163"/>
            <a:ext cx="450850" cy="0"/>
          </a:xfrm>
          <a:prstGeom prst="line">
            <a:avLst/>
          </a:prstGeom>
          <a:noFill/>
          <a:ln w="9525">
            <a:solidFill>
              <a:schemeClr val="tx1"/>
            </a:solidFill>
            <a:round/>
            <a:headEnd/>
            <a:tailEnd/>
          </a:ln>
        </p:spPr>
        <p:txBody>
          <a:bodyPr wrap="none" anchor="ctr"/>
          <a:lstStyle/>
          <a:p>
            <a:endParaRPr lang="en-US"/>
          </a:p>
        </p:txBody>
      </p:sp>
      <p:sp>
        <p:nvSpPr>
          <p:cNvPr id="11285" name="Line 24"/>
          <p:cNvSpPr>
            <a:spLocks noChangeShapeType="1"/>
          </p:cNvSpPr>
          <p:nvPr/>
        </p:nvSpPr>
        <p:spPr bwMode="gray">
          <a:xfrm>
            <a:off x="6515100" y="3840163"/>
            <a:ext cx="0" cy="125412"/>
          </a:xfrm>
          <a:prstGeom prst="line">
            <a:avLst/>
          </a:prstGeom>
          <a:noFill/>
          <a:ln w="9525">
            <a:solidFill>
              <a:schemeClr val="tx1"/>
            </a:solidFill>
            <a:round/>
            <a:headEnd/>
            <a:tailEnd/>
          </a:ln>
        </p:spPr>
        <p:txBody>
          <a:bodyPr wrap="none" anchor="ctr"/>
          <a:lstStyle/>
          <a:p>
            <a:endParaRPr lang="en-US"/>
          </a:p>
        </p:txBody>
      </p:sp>
      <p:sp>
        <p:nvSpPr>
          <p:cNvPr id="11286" name="Text Box 17"/>
          <p:cNvSpPr txBox="1">
            <a:spLocks noChangeArrowheads="1"/>
          </p:cNvSpPr>
          <p:nvPr/>
        </p:nvSpPr>
        <p:spPr bwMode="gray">
          <a:xfrm>
            <a:off x="4375150" y="3716338"/>
            <a:ext cx="989013" cy="274637"/>
          </a:xfrm>
          <a:prstGeom prst="rect">
            <a:avLst/>
          </a:prstGeom>
          <a:noFill/>
          <a:ln w="9525" algn="ctr">
            <a:noFill/>
            <a:miter lim="800000"/>
            <a:headEnd/>
            <a:tailEnd/>
          </a:ln>
        </p:spPr>
        <p:txBody>
          <a:bodyPr>
            <a:spAutoFit/>
          </a:bodyPr>
          <a:lstStyle/>
          <a:p>
            <a:pPr algn="ctr">
              <a:spcBef>
                <a:spcPct val="50000"/>
              </a:spcBef>
              <a:buSzPct val="100000"/>
            </a:pPr>
            <a:r>
              <a:rPr lang="es-ES" sz="1200">
                <a:solidFill>
                  <a:srgbClr val="000000"/>
                </a:solidFill>
              </a:rPr>
              <a:t>p &lt; 0,0001</a:t>
            </a:r>
          </a:p>
        </p:txBody>
      </p:sp>
      <p:sp>
        <p:nvSpPr>
          <p:cNvPr id="11287" name="Line 18"/>
          <p:cNvSpPr>
            <a:spLocks noChangeShapeType="1"/>
          </p:cNvSpPr>
          <p:nvPr/>
        </p:nvSpPr>
        <p:spPr bwMode="gray">
          <a:xfrm flipV="1">
            <a:off x="4643438" y="3983038"/>
            <a:ext cx="0" cy="361950"/>
          </a:xfrm>
          <a:prstGeom prst="line">
            <a:avLst/>
          </a:prstGeom>
          <a:noFill/>
          <a:ln w="9525">
            <a:solidFill>
              <a:schemeClr val="tx1"/>
            </a:solidFill>
            <a:round/>
            <a:headEnd/>
            <a:tailEnd/>
          </a:ln>
        </p:spPr>
        <p:txBody>
          <a:bodyPr wrap="none" anchor="ctr"/>
          <a:lstStyle/>
          <a:p>
            <a:endParaRPr lang="en-US"/>
          </a:p>
        </p:txBody>
      </p:sp>
      <p:sp>
        <p:nvSpPr>
          <p:cNvPr id="11288" name="Line 19"/>
          <p:cNvSpPr>
            <a:spLocks noChangeShapeType="1"/>
          </p:cNvSpPr>
          <p:nvPr/>
        </p:nvSpPr>
        <p:spPr bwMode="gray">
          <a:xfrm>
            <a:off x="4643438" y="3983038"/>
            <a:ext cx="450850" cy="0"/>
          </a:xfrm>
          <a:prstGeom prst="line">
            <a:avLst/>
          </a:prstGeom>
          <a:noFill/>
          <a:ln w="9525">
            <a:solidFill>
              <a:schemeClr val="tx1"/>
            </a:solidFill>
            <a:round/>
            <a:headEnd/>
            <a:tailEnd/>
          </a:ln>
        </p:spPr>
        <p:txBody>
          <a:bodyPr wrap="none" anchor="ctr"/>
          <a:lstStyle/>
          <a:p>
            <a:endParaRPr lang="en-US"/>
          </a:p>
        </p:txBody>
      </p:sp>
      <p:sp>
        <p:nvSpPr>
          <p:cNvPr id="11289" name="Line 20"/>
          <p:cNvSpPr>
            <a:spLocks noChangeShapeType="1"/>
          </p:cNvSpPr>
          <p:nvPr/>
        </p:nvSpPr>
        <p:spPr bwMode="gray">
          <a:xfrm>
            <a:off x="5094288" y="3983038"/>
            <a:ext cx="0" cy="161925"/>
          </a:xfrm>
          <a:prstGeom prst="line">
            <a:avLst/>
          </a:prstGeom>
          <a:noFill/>
          <a:ln w="9525">
            <a:solidFill>
              <a:schemeClr val="tx1"/>
            </a:solidFill>
            <a:round/>
            <a:headEnd/>
            <a:tailEnd/>
          </a:ln>
        </p:spPr>
        <p:txBody>
          <a:bodyPr wrap="none" anchor="ctr"/>
          <a:lstStyle/>
          <a:p>
            <a:endParaRPr lang="en-US"/>
          </a:p>
        </p:txBody>
      </p:sp>
      <p:sp>
        <p:nvSpPr>
          <p:cNvPr id="11290" name="Text Box 25"/>
          <p:cNvSpPr txBox="1">
            <a:spLocks noChangeArrowheads="1"/>
          </p:cNvSpPr>
          <p:nvPr/>
        </p:nvSpPr>
        <p:spPr bwMode="gray">
          <a:xfrm>
            <a:off x="2987675" y="3970338"/>
            <a:ext cx="989013" cy="274637"/>
          </a:xfrm>
          <a:prstGeom prst="rect">
            <a:avLst/>
          </a:prstGeom>
          <a:noFill/>
          <a:ln w="9525" algn="ctr">
            <a:noFill/>
            <a:miter lim="800000"/>
            <a:headEnd/>
            <a:tailEnd/>
          </a:ln>
        </p:spPr>
        <p:txBody>
          <a:bodyPr>
            <a:spAutoFit/>
          </a:bodyPr>
          <a:lstStyle/>
          <a:p>
            <a:pPr algn="ctr">
              <a:spcBef>
                <a:spcPct val="50000"/>
              </a:spcBef>
              <a:buSzPct val="100000"/>
            </a:pPr>
            <a:r>
              <a:rPr lang="es-ES" sz="1200">
                <a:solidFill>
                  <a:srgbClr val="000000"/>
                </a:solidFill>
                <a:cs typeface="Arial" charset="0"/>
              </a:rPr>
              <a:t>p &lt; 0,0001</a:t>
            </a:r>
          </a:p>
        </p:txBody>
      </p:sp>
      <p:sp>
        <p:nvSpPr>
          <p:cNvPr id="11291" name="Line 26"/>
          <p:cNvSpPr>
            <a:spLocks noChangeShapeType="1"/>
          </p:cNvSpPr>
          <p:nvPr/>
        </p:nvSpPr>
        <p:spPr bwMode="gray">
          <a:xfrm flipV="1">
            <a:off x="3255963" y="4237038"/>
            <a:ext cx="0" cy="361950"/>
          </a:xfrm>
          <a:prstGeom prst="line">
            <a:avLst/>
          </a:prstGeom>
          <a:noFill/>
          <a:ln w="9525">
            <a:solidFill>
              <a:schemeClr val="tx1"/>
            </a:solidFill>
            <a:round/>
            <a:headEnd/>
            <a:tailEnd/>
          </a:ln>
        </p:spPr>
        <p:txBody>
          <a:bodyPr wrap="none" anchor="ctr"/>
          <a:lstStyle/>
          <a:p>
            <a:endParaRPr lang="en-US"/>
          </a:p>
        </p:txBody>
      </p:sp>
      <p:sp>
        <p:nvSpPr>
          <p:cNvPr id="11292" name="Line 27"/>
          <p:cNvSpPr>
            <a:spLocks noChangeShapeType="1"/>
          </p:cNvSpPr>
          <p:nvPr/>
        </p:nvSpPr>
        <p:spPr bwMode="gray">
          <a:xfrm>
            <a:off x="3255963" y="4237038"/>
            <a:ext cx="450850" cy="0"/>
          </a:xfrm>
          <a:prstGeom prst="line">
            <a:avLst/>
          </a:prstGeom>
          <a:noFill/>
          <a:ln w="9525">
            <a:solidFill>
              <a:schemeClr val="tx1"/>
            </a:solidFill>
            <a:round/>
            <a:headEnd/>
            <a:tailEnd/>
          </a:ln>
        </p:spPr>
        <p:txBody>
          <a:bodyPr wrap="none" anchor="ctr"/>
          <a:lstStyle/>
          <a:p>
            <a:endParaRPr lang="en-US"/>
          </a:p>
        </p:txBody>
      </p:sp>
      <p:sp>
        <p:nvSpPr>
          <p:cNvPr id="11293" name="Line 28"/>
          <p:cNvSpPr>
            <a:spLocks noChangeShapeType="1"/>
          </p:cNvSpPr>
          <p:nvPr/>
        </p:nvSpPr>
        <p:spPr bwMode="gray">
          <a:xfrm>
            <a:off x="3706813" y="4237038"/>
            <a:ext cx="0" cy="161925"/>
          </a:xfrm>
          <a:prstGeom prst="line">
            <a:avLst/>
          </a:prstGeom>
          <a:noFill/>
          <a:ln w="9525">
            <a:solidFill>
              <a:schemeClr val="tx1"/>
            </a:solidFill>
            <a:round/>
            <a:headEnd/>
            <a:tailEnd/>
          </a:ln>
        </p:spPr>
        <p:txBody>
          <a:bodyPr wrap="none" anchor="ctr"/>
          <a:lstStyle/>
          <a:p>
            <a:endParaRPr lang="en-US"/>
          </a:p>
        </p:txBody>
      </p:sp>
      <p:sp>
        <p:nvSpPr>
          <p:cNvPr id="11294" name="Text Box 29"/>
          <p:cNvSpPr txBox="1">
            <a:spLocks noChangeArrowheads="1"/>
          </p:cNvSpPr>
          <p:nvPr/>
        </p:nvSpPr>
        <p:spPr bwMode="gray">
          <a:xfrm>
            <a:off x="1692275" y="4421188"/>
            <a:ext cx="989013" cy="244475"/>
          </a:xfrm>
          <a:prstGeom prst="rect">
            <a:avLst/>
          </a:prstGeom>
          <a:noFill/>
          <a:ln w="9525" algn="ctr">
            <a:noFill/>
            <a:miter lim="800000"/>
            <a:headEnd/>
            <a:tailEnd/>
          </a:ln>
        </p:spPr>
        <p:txBody>
          <a:bodyPr>
            <a:spAutoFit/>
          </a:bodyPr>
          <a:lstStyle/>
          <a:p>
            <a:pPr algn="ctr">
              <a:spcBef>
                <a:spcPct val="50000"/>
              </a:spcBef>
              <a:buSzPct val="100000"/>
            </a:pPr>
            <a:r>
              <a:rPr lang="es-ES" sz="1000">
                <a:solidFill>
                  <a:srgbClr val="000000"/>
                </a:solidFill>
                <a:cs typeface="Arial" charset="0"/>
              </a:rPr>
              <a:t>NS</a:t>
            </a:r>
          </a:p>
        </p:txBody>
      </p:sp>
      <p:sp>
        <p:nvSpPr>
          <p:cNvPr id="11295" name="Line 30"/>
          <p:cNvSpPr>
            <a:spLocks noChangeShapeType="1"/>
          </p:cNvSpPr>
          <p:nvPr/>
        </p:nvSpPr>
        <p:spPr bwMode="gray">
          <a:xfrm flipV="1">
            <a:off x="1960563" y="4687888"/>
            <a:ext cx="0" cy="147637"/>
          </a:xfrm>
          <a:prstGeom prst="line">
            <a:avLst/>
          </a:prstGeom>
          <a:noFill/>
          <a:ln w="9525">
            <a:solidFill>
              <a:schemeClr val="tx1"/>
            </a:solidFill>
            <a:round/>
            <a:headEnd/>
            <a:tailEnd/>
          </a:ln>
        </p:spPr>
        <p:txBody>
          <a:bodyPr wrap="none" anchor="ctr"/>
          <a:lstStyle/>
          <a:p>
            <a:endParaRPr lang="en-US"/>
          </a:p>
        </p:txBody>
      </p:sp>
      <p:sp>
        <p:nvSpPr>
          <p:cNvPr id="11296" name="Line 31"/>
          <p:cNvSpPr>
            <a:spLocks noChangeShapeType="1"/>
          </p:cNvSpPr>
          <p:nvPr/>
        </p:nvSpPr>
        <p:spPr bwMode="gray">
          <a:xfrm>
            <a:off x="1960563" y="4687888"/>
            <a:ext cx="450850" cy="0"/>
          </a:xfrm>
          <a:prstGeom prst="line">
            <a:avLst/>
          </a:prstGeom>
          <a:noFill/>
          <a:ln w="9525">
            <a:solidFill>
              <a:schemeClr val="tx1"/>
            </a:solidFill>
            <a:round/>
            <a:headEnd/>
            <a:tailEnd/>
          </a:ln>
        </p:spPr>
        <p:txBody>
          <a:bodyPr wrap="none" anchor="ctr"/>
          <a:lstStyle/>
          <a:p>
            <a:endParaRPr lang="en-US"/>
          </a:p>
        </p:txBody>
      </p:sp>
      <p:sp>
        <p:nvSpPr>
          <p:cNvPr id="11297" name="Line 32"/>
          <p:cNvSpPr>
            <a:spLocks noChangeShapeType="1"/>
          </p:cNvSpPr>
          <p:nvPr/>
        </p:nvSpPr>
        <p:spPr bwMode="gray">
          <a:xfrm>
            <a:off x="2411413" y="4687888"/>
            <a:ext cx="0" cy="90487"/>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0"/>
          </p:nvPr>
        </p:nvSpPr>
        <p:spPr>
          <a:noFill/>
        </p:spPr>
        <p:txBody>
          <a:bodyPr/>
          <a:lstStyle/>
          <a:p>
            <a:pPr>
              <a:buSzPct val="100000"/>
            </a:pPr>
            <a:fld id="{B04D2AF5-C997-435C-A003-74C6192A7E5C}" type="slidenum">
              <a:rPr lang="es-ES" smtClean="0">
                <a:solidFill>
                  <a:srgbClr val="000000"/>
                </a:solidFill>
                <a:ea typeface="MS PGothic" pitchFamily="34" charset="-128"/>
              </a:rPr>
              <a:pPr>
                <a:buSzPct val="100000"/>
              </a:pPr>
              <a:t>12</a:t>
            </a:fld>
            <a:endParaRPr lang="es-ES" smtClean="0">
              <a:solidFill>
                <a:srgbClr val="000000"/>
              </a:solidFill>
              <a:ea typeface="MS PGothic" pitchFamily="34" charset="-128"/>
            </a:endParaRPr>
          </a:p>
        </p:txBody>
      </p:sp>
      <p:grpSp>
        <p:nvGrpSpPr>
          <p:cNvPr id="2" name="Group 2"/>
          <p:cNvGrpSpPr>
            <a:grpSpLocks/>
          </p:cNvGrpSpPr>
          <p:nvPr/>
        </p:nvGrpSpPr>
        <p:grpSpPr bwMode="auto">
          <a:xfrm>
            <a:off x="5627688" y="1566863"/>
            <a:ext cx="2832100" cy="1924050"/>
            <a:chOff x="3455" y="987"/>
            <a:chExt cx="1784" cy="1212"/>
          </a:xfrm>
        </p:grpSpPr>
        <p:sp>
          <p:nvSpPr>
            <p:cNvPr id="62501" name="Line 3"/>
            <p:cNvSpPr>
              <a:spLocks noChangeShapeType="1"/>
            </p:cNvSpPr>
            <p:nvPr/>
          </p:nvSpPr>
          <p:spPr bwMode="gray">
            <a:xfrm flipV="1">
              <a:off x="4349" y="1748"/>
              <a:ext cx="0" cy="276"/>
            </a:xfrm>
            <a:prstGeom prst="line">
              <a:avLst/>
            </a:prstGeom>
            <a:noFill/>
            <a:ln w="38100">
              <a:solidFill>
                <a:srgbClr val="FF9900"/>
              </a:solidFill>
              <a:round/>
              <a:headEnd/>
              <a:tailEnd type="triangle" w="med" len="med"/>
            </a:ln>
          </p:spPr>
          <p:txBody>
            <a:bodyPr lIns="0" tIns="0" rIns="0" bIns="0"/>
            <a:lstStyle/>
            <a:p>
              <a:endParaRPr lang="en-US"/>
            </a:p>
          </p:txBody>
        </p:sp>
        <p:sp>
          <p:nvSpPr>
            <p:cNvPr id="62502" name="Text Box 4"/>
            <p:cNvSpPr txBox="1">
              <a:spLocks noChangeArrowheads="1"/>
            </p:cNvSpPr>
            <p:nvPr/>
          </p:nvSpPr>
          <p:spPr bwMode="gray">
            <a:xfrm>
              <a:off x="3915" y="2001"/>
              <a:ext cx="1097" cy="198"/>
            </a:xfrm>
            <a:prstGeom prst="rect">
              <a:avLst/>
            </a:prstGeom>
            <a:solidFill>
              <a:srgbClr val="FF9900"/>
            </a:solidFill>
            <a:ln w="9525">
              <a:solidFill>
                <a:srgbClr val="FF9900"/>
              </a:solidFill>
              <a:miter lim="800000"/>
              <a:headEnd/>
              <a:tailEnd/>
            </a:ln>
          </p:spPr>
          <p:txBody>
            <a:bodyPr/>
            <a:lstStyle/>
            <a:p>
              <a:pPr marL="269875" indent="-269875" algn="ctr">
                <a:spcBef>
                  <a:spcPct val="20000"/>
                </a:spcBef>
                <a:buSzPct val="100000"/>
              </a:pPr>
              <a:r>
                <a:rPr lang="es-ES" sz="1600" b="1">
                  <a:solidFill>
                    <a:srgbClr val="000000"/>
                  </a:solidFill>
                  <a:ea typeface="SimSun" pitchFamily="2" charset="-122"/>
                </a:rPr>
                <a:t>Receptor AT</a:t>
              </a:r>
              <a:r>
                <a:rPr lang="es-ES" sz="1600" b="1" baseline="-25000">
                  <a:solidFill>
                    <a:srgbClr val="000000"/>
                  </a:solidFill>
                  <a:ea typeface="SimSun" pitchFamily="2" charset="-122"/>
                </a:rPr>
                <a:t>1</a:t>
              </a:r>
            </a:p>
          </p:txBody>
        </p:sp>
        <p:sp>
          <p:nvSpPr>
            <p:cNvPr id="62503" name="Text Box 5"/>
            <p:cNvSpPr txBox="1">
              <a:spLocks noChangeArrowheads="1"/>
            </p:cNvSpPr>
            <p:nvPr/>
          </p:nvSpPr>
          <p:spPr bwMode="gray">
            <a:xfrm>
              <a:off x="3455" y="987"/>
              <a:ext cx="1784" cy="755"/>
            </a:xfrm>
            <a:prstGeom prst="rect">
              <a:avLst/>
            </a:prstGeom>
            <a:noFill/>
            <a:ln w="31750">
              <a:noFill/>
              <a:miter lim="800000"/>
              <a:headEnd/>
              <a:tailEnd/>
            </a:ln>
          </p:spPr>
          <p:txBody>
            <a:bodyPr/>
            <a:lstStyle/>
            <a:p>
              <a:pPr marL="269875" indent="-269875" algn="ctr">
                <a:spcBef>
                  <a:spcPct val="20000"/>
                </a:spcBef>
                <a:buSzPct val="100000"/>
              </a:pPr>
              <a:r>
                <a:rPr lang="es-ES" sz="1600" b="1">
                  <a:solidFill>
                    <a:srgbClr val="FF9900"/>
                  </a:solidFill>
                  <a:ea typeface="SimSun" pitchFamily="2" charset="-122"/>
                </a:rPr>
                <a:t>Vasoconstricción</a:t>
              </a:r>
            </a:p>
            <a:p>
              <a:pPr marL="269875" indent="-269875" algn="ctr">
                <a:spcBef>
                  <a:spcPct val="20000"/>
                </a:spcBef>
                <a:buSzPct val="100000"/>
              </a:pPr>
              <a:r>
                <a:rPr lang="es-ES" sz="1600" b="1">
                  <a:solidFill>
                    <a:srgbClr val="FF9900"/>
                  </a:solidFill>
                  <a:ea typeface="SimSun" pitchFamily="2" charset="-122"/>
                </a:rPr>
                <a:t>Crecimiento celular</a:t>
              </a:r>
            </a:p>
            <a:p>
              <a:pPr marL="269875" indent="-269875" algn="ctr">
                <a:spcBef>
                  <a:spcPct val="20000"/>
                </a:spcBef>
                <a:buSzPct val="100000"/>
              </a:pPr>
              <a:r>
                <a:rPr lang="es-ES" sz="1600" b="1">
                  <a:solidFill>
                    <a:srgbClr val="FF9900"/>
                  </a:solidFill>
                </a:rPr>
                <a:t>Retención de sodio/agua</a:t>
              </a:r>
            </a:p>
            <a:p>
              <a:pPr marL="269875" indent="-269875" algn="ctr">
                <a:spcBef>
                  <a:spcPct val="20000"/>
                </a:spcBef>
                <a:buSzPct val="100000"/>
              </a:pPr>
              <a:r>
                <a:rPr lang="es-ES" sz="1600" b="1">
                  <a:solidFill>
                    <a:srgbClr val="FF9900"/>
                  </a:solidFill>
                </a:rPr>
                <a:t>Activación simpática</a:t>
              </a:r>
            </a:p>
          </p:txBody>
        </p:sp>
      </p:grpSp>
      <p:sp>
        <p:nvSpPr>
          <p:cNvPr id="62468" name="Title 1"/>
          <p:cNvSpPr>
            <a:spLocks/>
          </p:cNvSpPr>
          <p:nvPr/>
        </p:nvSpPr>
        <p:spPr bwMode="gray">
          <a:xfrm>
            <a:off x="381000" y="368300"/>
            <a:ext cx="8410575" cy="685800"/>
          </a:xfrm>
          <a:prstGeom prst="rect">
            <a:avLst/>
          </a:prstGeom>
          <a:noFill/>
          <a:ln w="9525">
            <a:noFill/>
            <a:miter lim="800000"/>
            <a:headEnd/>
            <a:tailEnd/>
          </a:ln>
        </p:spPr>
        <p:txBody>
          <a:bodyPr lIns="0" tIns="0" rIns="0" bIns="0" anchor="ctr"/>
          <a:lstStyle/>
          <a:p>
            <a:pPr algn="ctr" defTabSz="912813"/>
            <a:endParaRPr lang="es-ES" sz="2800" b="1">
              <a:solidFill>
                <a:srgbClr val="FFFFFF"/>
              </a:solidFill>
            </a:endParaRPr>
          </a:p>
        </p:txBody>
      </p:sp>
      <p:sp>
        <p:nvSpPr>
          <p:cNvPr id="62469" name="Line 7"/>
          <p:cNvSpPr>
            <a:spLocks noChangeShapeType="1"/>
          </p:cNvSpPr>
          <p:nvPr/>
        </p:nvSpPr>
        <p:spPr bwMode="gray">
          <a:xfrm>
            <a:off x="5716588" y="4111625"/>
            <a:ext cx="417512" cy="315913"/>
          </a:xfrm>
          <a:prstGeom prst="line">
            <a:avLst/>
          </a:prstGeom>
          <a:noFill/>
          <a:ln w="25400">
            <a:solidFill>
              <a:srgbClr val="969696"/>
            </a:solidFill>
            <a:round/>
            <a:headEnd/>
            <a:tailEnd type="triangle" w="med" len="med"/>
          </a:ln>
        </p:spPr>
        <p:txBody>
          <a:bodyPr/>
          <a:lstStyle/>
          <a:p>
            <a:endParaRPr lang="en-US"/>
          </a:p>
        </p:txBody>
      </p:sp>
      <p:grpSp>
        <p:nvGrpSpPr>
          <p:cNvPr id="3" name="Group 8"/>
          <p:cNvGrpSpPr>
            <a:grpSpLocks/>
          </p:cNvGrpSpPr>
          <p:nvPr/>
        </p:nvGrpSpPr>
        <p:grpSpPr bwMode="auto">
          <a:xfrm>
            <a:off x="5922963" y="4005263"/>
            <a:ext cx="2393950" cy="1944687"/>
            <a:chOff x="3731" y="2568"/>
            <a:chExt cx="1508" cy="1225"/>
          </a:xfrm>
        </p:grpSpPr>
        <p:sp>
          <p:nvSpPr>
            <p:cNvPr id="62498" name="Line 9"/>
            <p:cNvSpPr>
              <a:spLocks noChangeShapeType="1"/>
            </p:cNvSpPr>
            <p:nvPr/>
          </p:nvSpPr>
          <p:spPr bwMode="gray">
            <a:xfrm>
              <a:off x="4454" y="2717"/>
              <a:ext cx="0" cy="294"/>
            </a:xfrm>
            <a:prstGeom prst="line">
              <a:avLst/>
            </a:prstGeom>
            <a:noFill/>
            <a:ln w="38100">
              <a:solidFill>
                <a:srgbClr val="0081C6"/>
              </a:solidFill>
              <a:round/>
              <a:headEnd/>
              <a:tailEnd type="triangle" w="med" len="med"/>
            </a:ln>
          </p:spPr>
          <p:txBody>
            <a:bodyPr lIns="0" tIns="0" rIns="0" bIns="0"/>
            <a:lstStyle/>
            <a:p>
              <a:endParaRPr lang="en-US"/>
            </a:p>
          </p:txBody>
        </p:sp>
        <p:sp>
          <p:nvSpPr>
            <p:cNvPr id="62499" name="Text Box 10"/>
            <p:cNvSpPr txBox="1">
              <a:spLocks noChangeArrowheads="1"/>
            </p:cNvSpPr>
            <p:nvPr/>
          </p:nvSpPr>
          <p:spPr bwMode="gray">
            <a:xfrm>
              <a:off x="3996" y="2568"/>
              <a:ext cx="1120" cy="189"/>
            </a:xfrm>
            <a:prstGeom prst="rect">
              <a:avLst/>
            </a:prstGeom>
            <a:solidFill>
              <a:srgbClr val="0081C6"/>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FFFFFF"/>
                  </a:solidFill>
                  <a:ea typeface="SimSun" pitchFamily="2" charset="-122"/>
                </a:rPr>
                <a:t>Receptor AT</a:t>
              </a:r>
              <a:r>
                <a:rPr lang="es-ES" sz="1600" b="1" baseline="-25000">
                  <a:solidFill>
                    <a:srgbClr val="FFFFFF"/>
                  </a:solidFill>
                  <a:ea typeface="SimSun" pitchFamily="2" charset="-122"/>
                </a:rPr>
                <a:t>2</a:t>
              </a:r>
              <a:r>
                <a:rPr lang="es-ES" sz="1600" b="1">
                  <a:solidFill>
                    <a:srgbClr val="FFFFFF"/>
                  </a:solidFill>
                  <a:ea typeface="SimSun" pitchFamily="2" charset="-122"/>
                </a:rPr>
                <a:t> </a:t>
              </a:r>
            </a:p>
          </p:txBody>
        </p:sp>
        <p:sp>
          <p:nvSpPr>
            <p:cNvPr id="62500" name="Text Box 11"/>
            <p:cNvSpPr txBox="1">
              <a:spLocks noChangeArrowheads="1"/>
            </p:cNvSpPr>
            <p:nvPr/>
          </p:nvSpPr>
          <p:spPr bwMode="gray">
            <a:xfrm>
              <a:off x="3731" y="3019"/>
              <a:ext cx="1508" cy="774"/>
            </a:xfrm>
            <a:prstGeom prst="rect">
              <a:avLst/>
            </a:prstGeom>
            <a:solidFill>
              <a:schemeClr val="bg1"/>
            </a:solidFill>
            <a:ln w="9525">
              <a:noFill/>
              <a:miter lim="800000"/>
              <a:headEnd/>
              <a:tailEnd/>
            </a:ln>
          </p:spPr>
          <p:txBody>
            <a:bodyPr/>
            <a:lstStyle/>
            <a:p>
              <a:pPr marL="269875" indent="-269875" algn="ctr">
                <a:spcBef>
                  <a:spcPct val="20000"/>
                </a:spcBef>
                <a:buSzPct val="100000"/>
              </a:pPr>
              <a:r>
                <a:rPr lang="es-ES" sz="1600" b="1">
                  <a:solidFill>
                    <a:srgbClr val="0081C6"/>
                  </a:solidFill>
                  <a:ea typeface="SimSun" pitchFamily="2" charset="-122"/>
                </a:rPr>
                <a:t>Vasodilatación</a:t>
              </a:r>
            </a:p>
            <a:p>
              <a:pPr marL="269875" indent="-269875" algn="ctr">
                <a:spcBef>
                  <a:spcPct val="20000"/>
                </a:spcBef>
                <a:buSzPct val="100000"/>
              </a:pPr>
              <a:r>
                <a:rPr lang="es-ES" sz="1600" b="1">
                  <a:solidFill>
                    <a:srgbClr val="0081C6"/>
                  </a:solidFill>
                  <a:ea typeface="SimSun" pitchFamily="2" charset="-122"/>
                </a:rPr>
                <a:t>Antiproliferación</a:t>
              </a:r>
            </a:p>
            <a:p>
              <a:pPr marL="269875" indent="-269875" algn="ctr">
                <a:spcBef>
                  <a:spcPct val="20000"/>
                </a:spcBef>
                <a:buSzPct val="100000"/>
              </a:pPr>
              <a:r>
                <a:rPr lang="es-ES" sz="1600" b="1">
                  <a:solidFill>
                    <a:srgbClr val="0081C6"/>
                  </a:solidFill>
                  <a:ea typeface="SimSun" pitchFamily="2" charset="-122"/>
                </a:rPr>
                <a:t>Regeneración tisular</a:t>
              </a:r>
            </a:p>
            <a:p>
              <a:pPr marL="269875" indent="-269875" algn="ctr">
                <a:spcBef>
                  <a:spcPct val="20000"/>
                </a:spcBef>
                <a:buSzPct val="100000"/>
              </a:pPr>
              <a:r>
                <a:rPr lang="es-ES" sz="1600" b="1">
                  <a:solidFill>
                    <a:srgbClr val="0081C6"/>
                  </a:solidFill>
                  <a:ea typeface="SimSun" pitchFamily="2" charset="-122"/>
                </a:rPr>
                <a:t>Natriuresis</a:t>
              </a:r>
            </a:p>
          </p:txBody>
        </p:sp>
      </p:grpSp>
      <p:sp>
        <p:nvSpPr>
          <p:cNvPr id="62471" name="Text Box 12"/>
          <p:cNvSpPr txBox="1">
            <a:spLocks noChangeArrowheads="1"/>
          </p:cNvSpPr>
          <p:nvPr/>
        </p:nvSpPr>
        <p:spPr bwMode="gray">
          <a:xfrm>
            <a:off x="906463" y="2266950"/>
            <a:ext cx="2046287" cy="336550"/>
          </a:xfrm>
          <a:prstGeom prst="rect">
            <a:avLst/>
          </a:prstGeom>
          <a:solidFill>
            <a:srgbClr val="00B25A"/>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FFFFFF"/>
                </a:solidFill>
                <a:ea typeface="SimSun" pitchFamily="2" charset="-122"/>
              </a:rPr>
              <a:t>Angiotensinógeno</a:t>
            </a:r>
          </a:p>
        </p:txBody>
      </p:sp>
      <p:sp>
        <p:nvSpPr>
          <p:cNvPr id="62472" name="Text Box 13"/>
          <p:cNvSpPr txBox="1">
            <a:spLocks noChangeArrowheads="1"/>
          </p:cNvSpPr>
          <p:nvPr/>
        </p:nvSpPr>
        <p:spPr bwMode="gray">
          <a:xfrm>
            <a:off x="2711450" y="2924175"/>
            <a:ext cx="1728788" cy="368300"/>
          </a:xfrm>
          <a:prstGeom prst="rect">
            <a:avLst/>
          </a:prstGeom>
          <a:solidFill>
            <a:srgbClr val="99CC00"/>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FFFFFF"/>
                </a:solidFill>
                <a:ea typeface="SimSun" pitchFamily="2" charset="-122"/>
              </a:rPr>
              <a:t>Angiotensina I</a:t>
            </a:r>
          </a:p>
        </p:txBody>
      </p:sp>
      <p:sp>
        <p:nvSpPr>
          <p:cNvPr id="62473" name="Text Box 14"/>
          <p:cNvSpPr txBox="1">
            <a:spLocks noChangeArrowheads="1"/>
          </p:cNvSpPr>
          <p:nvPr/>
        </p:nvSpPr>
        <p:spPr bwMode="gray">
          <a:xfrm>
            <a:off x="3984625" y="3859213"/>
            <a:ext cx="1660525" cy="342900"/>
          </a:xfrm>
          <a:prstGeom prst="rect">
            <a:avLst/>
          </a:prstGeom>
          <a:solidFill>
            <a:srgbClr val="CCFFCC"/>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003300"/>
                </a:solidFill>
                <a:ea typeface="SimSun" pitchFamily="2" charset="-122"/>
              </a:rPr>
              <a:t>Angiotensina II</a:t>
            </a:r>
          </a:p>
        </p:txBody>
      </p:sp>
      <p:sp>
        <p:nvSpPr>
          <p:cNvPr id="62474" name="Text Box 15"/>
          <p:cNvSpPr txBox="1">
            <a:spLocks noChangeArrowheads="1"/>
          </p:cNvSpPr>
          <p:nvPr/>
        </p:nvSpPr>
        <p:spPr bwMode="gray">
          <a:xfrm>
            <a:off x="2482850" y="1285875"/>
            <a:ext cx="1946275" cy="1133475"/>
          </a:xfrm>
          <a:prstGeom prst="rect">
            <a:avLst/>
          </a:prstGeom>
          <a:noFill/>
          <a:ln w="9525">
            <a:noFill/>
            <a:miter lim="800000"/>
            <a:headEnd/>
            <a:tailEnd/>
          </a:ln>
        </p:spPr>
        <p:txBody>
          <a:bodyPr/>
          <a:lstStyle/>
          <a:p>
            <a:pPr marL="269875" indent="-269875" algn="ctr">
              <a:spcBef>
                <a:spcPct val="20000"/>
              </a:spcBef>
              <a:buSzPct val="100000"/>
            </a:pPr>
            <a:r>
              <a:rPr lang="es-ES" sz="1600" b="1">
                <a:solidFill>
                  <a:srgbClr val="660066"/>
                </a:solidFill>
                <a:ea typeface="SimSun" pitchFamily="2" charset="-122"/>
              </a:rPr>
              <a:t> Rutas no ECA</a:t>
            </a:r>
          </a:p>
          <a:p>
            <a:pPr marL="269875" indent="-269875" algn="ctr">
              <a:spcBef>
                <a:spcPct val="20000"/>
              </a:spcBef>
              <a:buSzPct val="100000"/>
            </a:pPr>
            <a:r>
              <a:rPr lang="es-ES" sz="1400" b="1">
                <a:solidFill>
                  <a:srgbClr val="660066"/>
                </a:solidFill>
              </a:rPr>
              <a:t>(p. ej., quimasa, tPA, catepsina)</a:t>
            </a:r>
          </a:p>
        </p:txBody>
      </p:sp>
      <p:sp>
        <p:nvSpPr>
          <p:cNvPr id="62475" name="Line 16"/>
          <p:cNvSpPr>
            <a:spLocks noChangeShapeType="1"/>
          </p:cNvSpPr>
          <p:nvPr/>
        </p:nvSpPr>
        <p:spPr bwMode="gray">
          <a:xfrm flipH="1" flipV="1">
            <a:off x="3749675" y="2325688"/>
            <a:ext cx="7938" cy="561975"/>
          </a:xfrm>
          <a:prstGeom prst="line">
            <a:avLst/>
          </a:prstGeom>
          <a:noFill/>
          <a:ln w="25400">
            <a:solidFill>
              <a:srgbClr val="969696"/>
            </a:solidFill>
            <a:round/>
            <a:headEnd/>
            <a:tailEnd type="triangle" w="med" len="med"/>
          </a:ln>
        </p:spPr>
        <p:txBody>
          <a:bodyPr/>
          <a:lstStyle/>
          <a:p>
            <a:endParaRPr lang="en-US"/>
          </a:p>
        </p:txBody>
      </p:sp>
      <p:sp>
        <p:nvSpPr>
          <p:cNvPr id="62476" name="Line 17"/>
          <p:cNvSpPr>
            <a:spLocks noChangeShapeType="1"/>
          </p:cNvSpPr>
          <p:nvPr/>
        </p:nvSpPr>
        <p:spPr bwMode="gray">
          <a:xfrm flipV="1">
            <a:off x="2216150" y="1822450"/>
            <a:ext cx="546100" cy="338138"/>
          </a:xfrm>
          <a:prstGeom prst="line">
            <a:avLst/>
          </a:prstGeom>
          <a:noFill/>
          <a:ln w="25400">
            <a:solidFill>
              <a:srgbClr val="969696"/>
            </a:solidFill>
            <a:round/>
            <a:headEnd/>
            <a:tailEnd type="triangle" w="med" len="med"/>
          </a:ln>
        </p:spPr>
        <p:txBody>
          <a:bodyPr/>
          <a:lstStyle/>
          <a:p>
            <a:endParaRPr lang="en-US"/>
          </a:p>
        </p:txBody>
      </p:sp>
      <p:sp>
        <p:nvSpPr>
          <p:cNvPr id="62477" name="Line 18"/>
          <p:cNvSpPr>
            <a:spLocks noChangeShapeType="1"/>
          </p:cNvSpPr>
          <p:nvPr/>
        </p:nvSpPr>
        <p:spPr bwMode="gray">
          <a:xfrm>
            <a:off x="4900613" y="4381500"/>
            <a:ext cx="0" cy="342900"/>
          </a:xfrm>
          <a:prstGeom prst="line">
            <a:avLst/>
          </a:prstGeom>
          <a:noFill/>
          <a:ln w="25400">
            <a:solidFill>
              <a:srgbClr val="969696"/>
            </a:solidFill>
            <a:round/>
            <a:headEnd/>
            <a:tailEnd type="triangle" w="med" len="med"/>
          </a:ln>
        </p:spPr>
        <p:txBody>
          <a:bodyPr/>
          <a:lstStyle/>
          <a:p>
            <a:endParaRPr lang="en-US"/>
          </a:p>
        </p:txBody>
      </p:sp>
      <p:sp>
        <p:nvSpPr>
          <p:cNvPr id="62478" name="Text Box 19"/>
          <p:cNvSpPr txBox="1">
            <a:spLocks noChangeArrowheads="1"/>
          </p:cNvSpPr>
          <p:nvPr/>
        </p:nvSpPr>
        <p:spPr bwMode="gray">
          <a:xfrm>
            <a:off x="4181475" y="4705350"/>
            <a:ext cx="1439863" cy="342900"/>
          </a:xfrm>
          <a:prstGeom prst="rect">
            <a:avLst/>
          </a:prstGeom>
          <a:noFill/>
          <a:ln w="9525">
            <a:noFill/>
            <a:miter lim="800000"/>
            <a:headEnd/>
            <a:tailEnd/>
          </a:ln>
        </p:spPr>
        <p:txBody>
          <a:bodyPr/>
          <a:lstStyle/>
          <a:p>
            <a:pPr marL="269875" indent="-269875" algn="ctr">
              <a:spcBef>
                <a:spcPct val="20000"/>
              </a:spcBef>
              <a:buSzPct val="100000"/>
            </a:pPr>
            <a:r>
              <a:rPr lang="es-ES" sz="1600" b="1">
                <a:solidFill>
                  <a:srgbClr val="660066"/>
                </a:solidFill>
                <a:ea typeface="SimSun" pitchFamily="2" charset="-122"/>
              </a:rPr>
              <a:t>Aldosterona</a:t>
            </a:r>
          </a:p>
        </p:txBody>
      </p:sp>
      <p:sp>
        <p:nvSpPr>
          <p:cNvPr id="62479" name="Line 20"/>
          <p:cNvSpPr>
            <a:spLocks noChangeShapeType="1"/>
          </p:cNvSpPr>
          <p:nvPr/>
        </p:nvSpPr>
        <p:spPr bwMode="gray">
          <a:xfrm flipH="1">
            <a:off x="4897438" y="5046663"/>
            <a:ext cx="7937" cy="433387"/>
          </a:xfrm>
          <a:prstGeom prst="line">
            <a:avLst/>
          </a:prstGeom>
          <a:noFill/>
          <a:ln w="25400">
            <a:solidFill>
              <a:srgbClr val="969696"/>
            </a:solidFill>
            <a:round/>
            <a:headEnd/>
            <a:tailEnd type="triangle" w="med" len="med"/>
          </a:ln>
        </p:spPr>
        <p:txBody>
          <a:bodyPr/>
          <a:lstStyle/>
          <a:p>
            <a:endParaRPr lang="en-US"/>
          </a:p>
        </p:txBody>
      </p:sp>
      <p:sp>
        <p:nvSpPr>
          <p:cNvPr id="62480" name="Line 21"/>
          <p:cNvSpPr>
            <a:spLocks noChangeShapeType="1"/>
          </p:cNvSpPr>
          <p:nvPr/>
        </p:nvSpPr>
        <p:spPr bwMode="gray">
          <a:xfrm>
            <a:off x="4611688" y="1752600"/>
            <a:ext cx="290512" cy="0"/>
          </a:xfrm>
          <a:prstGeom prst="line">
            <a:avLst/>
          </a:prstGeom>
          <a:noFill/>
          <a:ln w="25400">
            <a:solidFill>
              <a:srgbClr val="969696"/>
            </a:solidFill>
            <a:round/>
            <a:headEnd/>
            <a:tailEnd/>
          </a:ln>
        </p:spPr>
        <p:txBody>
          <a:bodyPr lIns="0" tIns="0" rIns="0" bIns="0"/>
          <a:lstStyle/>
          <a:p>
            <a:endParaRPr lang="en-US"/>
          </a:p>
        </p:txBody>
      </p:sp>
      <p:sp>
        <p:nvSpPr>
          <p:cNvPr id="62481" name="Line 22"/>
          <p:cNvSpPr>
            <a:spLocks noChangeShapeType="1"/>
          </p:cNvSpPr>
          <p:nvPr/>
        </p:nvSpPr>
        <p:spPr bwMode="gray">
          <a:xfrm>
            <a:off x="2119313" y="2708275"/>
            <a:ext cx="496887" cy="395288"/>
          </a:xfrm>
          <a:prstGeom prst="line">
            <a:avLst/>
          </a:prstGeom>
          <a:noFill/>
          <a:ln w="25400">
            <a:solidFill>
              <a:srgbClr val="969696"/>
            </a:solidFill>
            <a:round/>
            <a:headEnd/>
            <a:tailEnd type="triangle" w="med" len="med"/>
          </a:ln>
        </p:spPr>
        <p:txBody>
          <a:bodyPr lIns="0" tIns="0" rIns="0" bIns="0"/>
          <a:lstStyle/>
          <a:p>
            <a:endParaRPr lang="en-US"/>
          </a:p>
        </p:txBody>
      </p:sp>
      <p:sp>
        <p:nvSpPr>
          <p:cNvPr id="62482" name="Line 23"/>
          <p:cNvSpPr>
            <a:spLocks noChangeShapeType="1"/>
          </p:cNvSpPr>
          <p:nvPr/>
        </p:nvSpPr>
        <p:spPr bwMode="gray">
          <a:xfrm>
            <a:off x="4159250" y="3424238"/>
            <a:ext cx="357188" cy="333375"/>
          </a:xfrm>
          <a:prstGeom prst="line">
            <a:avLst/>
          </a:prstGeom>
          <a:noFill/>
          <a:ln w="25400">
            <a:solidFill>
              <a:srgbClr val="969696"/>
            </a:solidFill>
            <a:round/>
            <a:headEnd/>
            <a:tailEnd type="triangle" w="med" len="med"/>
          </a:ln>
        </p:spPr>
        <p:txBody>
          <a:bodyPr lIns="0" tIns="0" rIns="0" bIns="0"/>
          <a:lstStyle/>
          <a:p>
            <a:endParaRPr lang="en-US"/>
          </a:p>
        </p:txBody>
      </p:sp>
      <p:sp>
        <p:nvSpPr>
          <p:cNvPr id="62483" name="Line 24"/>
          <p:cNvSpPr>
            <a:spLocks noChangeShapeType="1"/>
          </p:cNvSpPr>
          <p:nvPr/>
        </p:nvSpPr>
        <p:spPr bwMode="gray">
          <a:xfrm flipV="1">
            <a:off x="5518150" y="3427413"/>
            <a:ext cx="688975" cy="352425"/>
          </a:xfrm>
          <a:prstGeom prst="line">
            <a:avLst/>
          </a:prstGeom>
          <a:noFill/>
          <a:ln w="25400">
            <a:solidFill>
              <a:srgbClr val="969696"/>
            </a:solidFill>
            <a:round/>
            <a:headEnd/>
            <a:tailEnd type="triangle" w="med" len="med"/>
          </a:ln>
        </p:spPr>
        <p:txBody>
          <a:bodyPr lIns="0" tIns="0" rIns="0" bIns="0"/>
          <a:lstStyle/>
          <a:p>
            <a:endParaRPr lang="en-US"/>
          </a:p>
        </p:txBody>
      </p:sp>
      <p:sp>
        <p:nvSpPr>
          <p:cNvPr id="62484" name="Text Box 25"/>
          <p:cNvSpPr txBox="1">
            <a:spLocks noChangeArrowheads="1"/>
          </p:cNvSpPr>
          <p:nvPr/>
        </p:nvSpPr>
        <p:spPr bwMode="gray">
          <a:xfrm>
            <a:off x="4108450" y="5480050"/>
            <a:ext cx="1576388" cy="534988"/>
          </a:xfrm>
          <a:prstGeom prst="rect">
            <a:avLst/>
          </a:prstGeom>
          <a:noFill/>
          <a:ln w="9525">
            <a:noFill/>
            <a:miter lim="800000"/>
            <a:headEnd/>
            <a:tailEnd/>
          </a:ln>
        </p:spPr>
        <p:txBody>
          <a:bodyPr/>
          <a:lstStyle/>
          <a:p>
            <a:pPr marL="269875" indent="-269875" algn="ctr">
              <a:spcBef>
                <a:spcPct val="20000"/>
              </a:spcBef>
              <a:buSzPct val="100000"/>
            </a:pPr>
            <a:r>
              <a:rPr lang="es-ES" sz="1600" b="1">
                <a:solidFill>
                  <a:srgbClr val="660066"/>
                </a:solidFill>
                <a:ea typeface="SimSun" pitchFamily="2" charset="-122"/>
              </a:rPr>
              <a:t>Retención de sodio/agua</a:t>
            </a:r>
          </a:p>
        </p:txBody>
      </p:sp>
      <p:sp>
        <p:nvSpPr>
          <p:cNvPr id="62485" name="Line 26"/>
          <p:cNvSpPr>
            <a:spLocks noChangeShapeType="1"/>
          </p:cNvSpPr>
          <p:nvPr/>
        </p:nvSpPr>
        <p:spPr bwMode="gray">
          <a:xfrm>
            <a:off x="4891088" y="1757363"/>
            <a:ext cx="0" cy="1876425"/>
          </a:xfrm>
          <a:prstGeom prst="line">
            <a:avLst/>
          </a:prstGeom>
          <a:noFill/>
          <a:ln w="25400">
            <a:solidFill>
              <a:srgbClr val="969696"/>
            </a:solidFill>
            <a:round/>
            <a:headEnd/>
            <a:tailEnd type="triangle" w="med" len="med"/>
          </a:ln>
        </p:spPr>
        <p:txBody>
          <a:bodyPr/>
          <a:lstStyle/>
          <a:p>
            <a:endParaRPr lang="en-US"/>
          </a:p>
        </p:txBody>
      </p:sp>
      <p:sp>
        <p:nvSpPr>
          <p:cNvPr id="62486" name="Text Box 27"/>
          <p:cNvSpPr txBox="1">
            <a:spLocks noChangeArrowheads="1"/>
          </p:cNvSpPr>
          <p:nvPr/>
        </p:nvSpPr>
        <p:spPr bwMode="gray">
          <a:xfrm>
            <a:off x="468313" y="3419475"/>
            <a:ext cx="1808162" cy="360363"/>
          </a:xfrm>
          <a:prstGeom prst="rect">
            <a:avLst/>
          </a:prstGeom>
          <a:solidFill>
            <a:srgbClr val="00B25A"/>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FFFFFF"/>
                </a:solidFill>
                <a:ea typeface="SimSun" pitchFamily="2" charset="-122"/>
              </a:rPr>
              <a:t>Bradicinina</a:t>
            </a:r>
          </a:p>
        </p:txBody>
      </p:sp>
      <p:sp>
        <p:nvSpPr>
          <p:cNvPr id="62487" name="Text Box 28"/>
          <p:cNvSpPr txBox="1">
            <a:spLocks noChangeArrowheads="1"/>
          </p:cNvSpPr>
          <p:nvPr/>
        </p:nvSpPr>
        <p:spPr bwMode="gray">
          <a:xfrm>
            <a:off x="1851025" y="4203700"/>
            <a:ext cx="2060575" cy="603250"/>
          </a:xfrm>
          <a:prstGeom prst="rect">
            <a:avLst/>
          </a:prstGeom>
          <a:solidFill>
            <a:srgbClr val="99CC00"/>
          </a:solidFill>
          <a:ln w="9525">
            <a:solidFill>
              <a:schemeClr val="bg1"/>
            </a:solidFill>
            <a:miter lim="800000"/>
            <a:headEnd/>
            <a:tailEnd/>
          </a:ln>
        </p:spPr>
        <p:txBody>
          <a:bodyPr/>
          <a:lstStyle/>
          <a:p>
            <a:pPr marL="269875" indent="-269875" algn="ctr">
              <a:spcBef>
                <a:spcPct val="20000"/>
              </a:spcBef>
              <a:buSzPct val="100000"/>
            </a:pPr>
            <a:r>
              <a:rPr lang="es-ES" sz="1600" b="1">
                <a:solidFill>
                  <a:srgbClr val="FFFFFF"/>
                </a:solidFill>
                <a:ea typeface="SimSun" pitchFamily="2" charset="-122"/>
              </a:rPr>
              <a:t>Fragmento inactivo</a:t>
            </a:r>
          </a:p>
        </p:txBody>
      </p:sp>
      <p:sp>
        <p:nvSpPr>
          <p:cNvPr id="62488" name="Line 29"/>
          <p:cNvSpPr>
            <a:spLocks noChangeShapeType="1"/>
          </p:cNvSpPr>
          <p:nvPr/>
        </p:nvSpPr>
        <p:spPr bwMode="gray">
          <a:xfrm>
            <a:off x="1909763" y="3830638"/>
            <a:ext cx="357187" cy="333375"/>
          </a:xfrm>
          <a:prstGeom prst="line">
            <a:avLst/>
          </a:prstGeom>
          <a:noFill/>
          <a:ln w="25400">
            <a:solidFill>
              <a:srgbClr val="969696"/>
            </a:solidFill>
            <a:round/>
            <a:headEnd/>
            <a:tailEnd type="triangle" w="med" len="med"/>
          </a:ln>
        </p:spPr>
        <p:txBody>
          <a:bodyPr lIns="0" tIns="0" rIns="0" bIns="0"/>
          <a:lstStyle/>
          <a:p>
            <a:endParaRPr lang="en-US"/>
          </a:p>
        </p:txBody>
      </p:sp>
      <p:sp>
        <p:nvSpPr>
          <p:cNvPr id="62489" name="Text Box 30"/>
          <p:cNvSpPr txBox="1">
            <a:spLocks noChangeArrowheads="1"/>
          </p:cNvSpPr>
          <p:nvPr/>
        </p:nvSpPr>
        <p:spPr bwMode="gray">
          <a:xfrm>
            <a:off x="2921000" y="3355975"/>
            <a:ext cx="1655763" cy="342900"/>
          </a:xfrm>
          <a:prstGeom prst="rect">
            <a:avLst/>
          </a:prstGeom>
          <a:noFill/>
          <a:ln w="9525">
            <a:noFill/>
            <a:miter lim="800000"/>
            <a:headEnd/>
            <a:tailEnd/>
          </a:ln>
        </p:spPr>
        <p:txBody>
          <a:bodyPr/>
          <a:lstStyle/>
          <a:p>
            <a:pPr marL="269875" indent="-269875" algn="ctr">
              <a:spcBef>
                <a:spcPct val="20000"/>
              </a:spcBef>
              <a:buSzPct val="100000"/>
            </a:pPr>
            <a:r>
              <a:rPr lang="es-ES" sz="2400" b="1">
                <a:solidFill>
                  <a:srgbClr val="FF6600"/>
                </a:solidFill>
                <a:ea typeface="SimSun" pitchFamily="2" charset="-122"/>
              </a:rPr>
              <a:t>ECA</a:t>
            </a:r>
          </a:p>
        </p:txBody>
      </p:sp>
      <p:sp>
        <p:nvSpPr>
          <p:cNvPr id="62490" name="Text Box 31"/>
          <p:cNvSpPr txBox="1">
            <a:spLocks noChangeArrowheads="1"/>
          </p:cNvSpPr>
          <p:nvPr/>
        </p:nvSpPr>
        <p:spPr bwMode="gray">
          <a:xfrm>
            <a:off x="1835150" y="3762375"/>
            <a:ext cx="1655763" cy="342900"/>
          </a:xfrm>
          <a:prstGeom prst="rect">
            <a:avLst/>
          </a:prstGeom>
          <a:noFill/>
          <a:ln w="9525">
            <a:noFill/>
            <a:miter lim="800000"/>
            <a:headEnd/>
            <a:tailEnd/>
          </a:ln>
        </p:spPr>
        <p:txBody>
          <a:bodyPr/>
          <a:lstStyle/>
          <a:p>
            <a:pPr marL="269875" indent="-269875" algn="ctr">
              <a:spcBef>
                <a:spcPct val="20000"/>
              </a:spcBef>
              <a:buSzPct val="100000"/>
            </a:pPr>
            <a:r>
              <a:rPr lang="es-ES" sz="2400" b="1">
                <a:solidFill>
                  <a:srgbClr val="FF6600"/>
                </a:solidFill>
                <a:ea typeface="SimSun" pitchFamily="2" charset="-122"/>
              </a:rPr>
              <a:t>ECA</a:t>
            </a:r>
          </a:p>
        </p:txBody>
      </p:sp>
      <p:sp>
        <p:nvSpPr>
          <p:cNvPr id="62491" name="Text Box 32"/>
          <p:cNvSpPr txBox="1">
            <a:spLocks noChangeArrowheads="1"/>
          </p:cNvSpPr>
          <p:nvPr/>
        </p:nvSpPr>
        <p:spPr bwMode="gray">
          <a:xfrm>
            <a:off x="3814763" y="1123950"/>
            <a:ext cx="2135187" cy="576263"/>
          </a:xfrm>
          <a:prstGeom prst="rect">
            <a:avLst/>
          </a:prstGeom>
          <a:noFill/>
          <a:ln w="9525">
            <a:noFill/>
            <a:miter lim="800000"/>
            <a:headEnd/>
            <a:tailEnd/>
          </a:ln>
        </p:spPr>
        <p:txBody>
          <a:bodyPr/>
          <a:lstStyle/>
          <a:p>
            <a:pPr marL="269875" indent="-269875" algn="ctr">
              <a:spcBef>
                <a:spcPct val="20000"/>
              </a:spcBef>
              <a:buSzPct val="100000"/>
            </a:pPr>
            <a:r>
              <a:rPr lang="es-ES" sz="1600" b="1">
                <a:solidFill>
                  <a:srgbClr val="003300"/>
                </a:solidFill>
                <a:ea typeface="SimSun" pitchFamily="2" charset="-122"/>
              </a:rPr>
              <a:t>Angiotensina II</a:t>
            </a:r>
          </a:p>
          <a:p>
            <a:pPr marL="269875" indent="-269875" algn="ctr">
              <a:spcBef>
                <a:spcPct val="20000"/>
              </a:spcBef>
              <a:buSzPct val="100000"/>
            </a:pPr>
            <a:r>
              <a:rPr lang="es-ES" sz="1600" b="1">
                <a:solidFill>
                  <a:srgbClr val="003300"/>
                </a:solidFill>
                <a:ea typeface="SimSun" pitchFamily="2" charset="-122"/>
              </a:rPr>
              <a:t>escape</a:t>
            </a:r>
          </a:p>
        </p:txBody>
      </p:sp>
      <p:sp>
        <p:nvSpPr>
          <p:cNvPr id="62492" name="Rectangle 33"/>
          <p:cNvSpPr>
            <a:spLocks noChangeArrowheads="1"/>
          </p:cNvSpPr>
          <p:nvPr/>
        </p:nvSpPr>
        <p:spPr bwMode="gray">
          <a:xfrm>
            <a:off x="434975" y="6430963"/>
            <a:ext cx="5545138" cy="260350"/>
          </a:xfrm>
          <a:prstGeom prst="rect">
            <a:avLst/>
          </a:prstGeom>
          <a:noFill/>
          <a:ln w="12700" algn="ctr">
            <a:noFill/>
            <a:miter lim="800000"/>
            <a:headEnd/>
            <a:tailEnd/>
          </a:ln>
        </p:spPr>
        <p:txBody>
          <a:bodyPr lIns="0" tIns="0" rIns="108000" bIns="108000" anchor="b">
            <a:spAutoFit/>
          </a:bodyPr>
          <a:lstStyle/>
          <a:p>
            <a:pPr>
              <a:buSzPct val="100000"/>
            </a:pPr>
            <a:r>
              <a:rPr lang="es-ES" sz="1000">
                <a:solidFill>
                  <a:srgbClr val="000000"/>
                </a:solidFill>
              </a:rPr>
              <a:t> Adaptado con permiso de Dzau. </a:t>
            </a:r>
            <a:r>
              <a:rPr lang="es-ES" sz="1000" i="1">
                <a:solidFill>
                  <a:srgbClr val="000000"/>
                </a:solidFill>
              </a:rPr>
              <a:t>J Hypertens Suppl</a:t>
            </a:r>
            <a:r>
              <a:rPr lang="es-ES" sz="1000">
                <a:solidFill>
                  <a:srgbClr val="000000"/>
                </a:solidFill>
              </a:rPr>
              <a:t>. 2005;23(1):S9</a:t>
            </a:r>
            <a:r>
              <a:rPr lang="es-ES" sz="1000">
                <a:solidFill>
                  <a:srgbClr val="000000"/>
                </a:solidFill>
                <a:cs typeface="Arial" charset="0"/>
              </a:rPr>
              <a:t>–</a:t>
            </a:r>
            <a:r>
              <a:rPr lang="es-ES" sz="1000">
                <a:solidFill>
                  <a:srgbClr val="000000"/>
                </a:solidFill>
              </a:rPr>
              <a:t>S17.</a:t>
            </a:r>
          </a:p>
        </p:txBody>
      </p:sp>
      <p:sp>
        <p:nvSpPr>
          <p:cNvPr id="62493" name="Rectangle 35"/>
          <p:cNvSpPr>
            <a:spLocks noGrp="1" noChangeArrowheads="1"/>
          </p:cNvSpPr>
          <p:nvPr>
            <p:ph type="title"/>
          </p:nvPr>
        </p:nvSpPr>
        <p:spPr bwMode="auto"/>
        <p:txBody>
          <a:bodyPr/>
          <a:lstStyle/>
          <a:p>
            <a:r>
              <a:rPr lang="es-ES" sz="2800" dirty="0" smtClean="0">
                <a:solidFill>
                  <a:srgbClr val="FF0000"/>
                </a:solidFill>
                <a:ea typeface="MS PGothic" pitchFamily="34" charset="-128"/>
              </a:rPr>
              <a:t>El SRA: acción farmacológica de los ARA</a:t>
            </a:r>
          </a:p>
        </p:txBody>
      </p:sp>
      <p:grpSp>
        <p:nvGrpSpPr>
          <p:cNvPr id="4" name="Group 36"/>
          <p:cNvGrpSpPr>
            <a:grpSpLocks/>
          </p:cNvGrpSpPr>
          <p:nvPr/>
        </p:nvGrpSpPr>
        <p:grpSpPr bwMode="auto">
          <a:xfrm>
            <a:off x="5076825" y="2978150"/>
            <a:ext cx="954088" cy="908050"/>
            <a:chOff x="3198" y="1876"/>
            <a:chExt cx="601" cy="572"/>
          </a:xfrm>
        </p:grpSpPr>
        <p:sp>
          <p:nvSpPr>
            <p:cNvPr id="62495" name="Text Box 37"/>
            <p:cNvSpPr txBox="1">
              <a:spLocks noChangeArrowheads="1"/>
            </p:cNvSpPr>
            <p:nvPr/>
          </p:nvSpPr>
          <p:spPr bwMode="gray">
            <a:xfrm>
              <a:off x="3198" y="1876"/>
              <a:ext cx="601" cy="230"/>
            </a:xfrm>
            <a:prstGeom prst="rect">
              <a:avLst/>
            </a:prstGeom>
            <a:noFill/>
            <a:ln w="9525" algn="ctr">
              <a:noFill/>
              <a:miter lim="800000"/>
              <a:headEnd/>
              <a:tailEnd/>
            </a:ln>
          </p:spPr>
          <p:txBody>
            <a:bodyPr lIns="0" tIns="0" rIns="0" bIns="0">
              <a:spAutoFit/>
            </a:bodyPr>
            <a:lstStyle/>
            <a:p>
              <a:pPr marL="269875" indent="-269875" algn="ctr">
                <a:spcBef>
                  <a:spcPct val="50000"/>
                </a:spcBef>
                <a:buSzPct val="100000"/>
              </a:pPr>
              <a:r>
                <a:rPr lang="es-ES" sz="2400" b="1">
                  <a:solidFill>
                    <a:srgbClr val="EF4135"/>
                  </a:solidFill>
                  <a:cs typeface="Arial" charset="0"/>
                </a:rPr>
                <a:t>ARA</a:t>
              </a:r>
            </a:p>
          </p:txBody>
        </p:sp>
        <p:sp>
          <p:nvSpPr>
            <p:cNvPr id="62496" name="Line 38"/>
            <p:cNvSpPr>
              <a:spLocks noChangeShapeType="1"/>
            </p:cNvSpPr>
            <p:nvPr/>
          </p:nvSpPr>
          <p:spPr bwMode="gray">
            <a:xfrm flipH="1">
              <a:off x="3612" y="2137"/>
              <a:ext cx="115" cy="311"/>
            </a:xfrm>
            <a:prstGeom prst="line">
              <a:avLst/>
            </a:prstGeom>
            <a:noFill/>
            <a:ln w="57150">
              <a:solidFill>
                <a:srgbClr val="EF4135"/>
              </a:solidFill>
              <a:round/>
              <a:headEnd/>
              <a:tailEnd/>
            </a:ln>
          </p:spPr>
          <p:txBody>
            <a:bodyPr/>
            <a:lstStyle/>
            <a:p>
              <a:endParaRPr lang="en-US"/>
            </a:p>
          </p:txBody>
        </p:sp>
        <p:sp>
          <p:nvSpPr>
            <p:cNvPr id="62497" name="Line 39"/>
            <p:cNvSpPr>
              <a:spLocks noChangeShapeType="1"/>
            </p:cNvSpPr>
            <p:nvPr/>
          </p:nvSpPr>
          <p:spPr bwMode="gray">
            <a:xfrm>
              <a:off x="3578" y="2186"/>
              <a:ext cx="212" cy="223"/>
            </a:xfrm>
            <a:prstGeom prst="line">
              <a:avLst/>
            </a:prstGeom>
            <a:noFill/>
            <a:ln w="57150">
              <a:solidFill>
                <a:srgbClr val="EF4135"/>
              </a:solidFill>
              <a:round/>
              <a:headEnd/>
              <a:tailEnd/>
            </a:ln>
          </p:spPr>
          <p:txBody>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50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par>
                                <p:cTn id="10" presetID="6" presetClass="emph" presetSubtype="0" fill="hold" nodeType="withEffect">
                                  <p:stCondLst>
                                    <p:cond delay="500"/>
                                  </p:stCondLst>
                                  <p:childTnLst>
                                    <p:animScale>
                                      <p:cBhvr>
                                        <p:cTn id="11" dur="3000" fill="hold"/>
                                        <p:tgtEl>
                                          <p:spTgt spid="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0"/>
          </p:nvPr>
        </p:nvSpPr>
        <p:spPr>
          <a:noFill/>
        </p:spPr>
        <p:txBody>
          <a:bodyPr/>
          <a:lstStyle/>
          <a:p>
            <a:pPr>
              <a:buSzPct val="100000"/>
            </a:pPr>
            <a:fld id="{1B518E57-9F08-4842-99B1-64D2B29C7BB1}" type="slidenum">
              <a:rPr lang="es-ES" smtClean="0">
                <a:solidFill>
                  <a:srgbClr val="000000"/>
                </a:solidFill>
                <a:ea typeface="MS PGothic" pitchFamily="34" charset="-128"/>
              </a:rPr>
              <a:pPr>
                <a:buSzPct val="100000"/>
              </a:pPr>
              <a:t>13</a:t>
            </a:fld>
            <a:endParaRPr lang="es-ES" smtClean="0">
              <a:solidFill>
                <a:srgbClr val="000000"/>
              </a:solidFill>
              <a:ea typeface="MS PGothic" pitchFamily="34" charset="-128"/>
            </a:endParaRPr>
          </a:p>
        </p:txBody>
      </p:sp>
      <p:sp>
        <p:nvSpPr>
          <p:cNvPr id="67587" name="Line 2"/>
          <p:cNvSpPr>
            <a:spLocks noChangeShapeType="1"/>
          </p:cNvSpPr>
          <p:nvPr/>
        </p:nvSpPr>
        <p:spPr bwMode="gray">
          <a:xfrm>
            <a:off x="7613650" y="2949575"/>
            <a:ext cx="0" cy="609600"/>
          </a:xfrm>
          <a:prstGeom prst="line">
            <a:avLst/>
          </a:prstGeom>
          <a:noFill/>
          <a:ln w="76200">
            <a:solidFill>
              <a:srgbClr val="EF4135"/>
            </a:solidFill>
            <a:round/>
            <a:headEnd/>
            <a:tailEnd type="triangle" w="med" len="med"/>
          </a:ln>
        </p:spPr>
        <p:txBody>
          <a:bodyPr/>
          <a:lstStyle/>
          <a:p>
            <a:endParaRPr lang="en-US"/>
          </a:p>
        </p:txBody>
      </p:sp>
      <p:sp>
        <p:nvSpPr>
          <p:cNvPr id="67588" name="Line 3"/>
          <p:cNvSpPr>
            <a:spLocks noChangeShapeType="1"/>
          </p:cNvSpPr>
          <p:nvPr/>
        </p:nvSpPr>
        <p:spPr bwMode="gray">
          <a:xfrm flipV="1">
            <a:off x="1938338" y="3698875"/>
            <a:ext cx="0" cy="800100"/>
          </a:xfrm>
          <a:prstGeom prst="line">
            <a:avLst/>
          </a:prstGeom>
          <a:noFill/>
          <a:ln w="76200">
            <a:solidFill>
              <a:srgbClr val="EF4135"/>
            </a:solidFill>
            <a:round/>
            <a:headEnd/>
            <a:tailEnd type="triangle" w="med" len="med"/>
          </a:ln>
        </p:spPr>
        <p:txBody>
          <a:bodyPr/>
          <a:lstStyle/>
          <a:p>
            <a:endParaRPr lang="en-US"/>
          </a:p>
        </p:txBody>
      </p:sp>
      <p:sp>
        <p:nvSpPr>
          <p:cNvPr id="67589" name="Rectangle 4"/>
          <p:cNvSpPr>
            <a:spLocks noGrp="1" noChangeArrowheads="1"/>
          </p:cNvSpPr>
          <p:nvPr>
            <p:ph type="title"/>
          </p:nvPr>
        </p:nvSpPr>
        <p:spPr bwMode="auto"/>
        <p:txBody>
          <a:bodyPr/>
          <a:lstStyle/>
          <a:p>
            <a:r>
              <a:rPr lang="es-ES" sz="2800" dirty="0" smtClean="0">
                <a:solidFill>
                  <a:srgbClr val="FF0000"/>
                </a:solidFill>
                <a:ea typeface="MS PGothic" pitchFamily="34" charset="-128"/>
              </a:rPr>
              <a:t>Calcio Antagonistas + ARA: </a:t>
            </a:r>
            <a:br>
              <a:rPr lang="es-ES" sz="2800" dirty="0" smtClean="0">
                <a:solidFill>
                  <a:srgbClr val="FF0000"/>
                </a:solidFill>
                <a:ea typeface="MS PGothic" pitchFamily="34" charset="-128"/>
              </a:rPr>
            </a:br>
            <a:r>
              <a:rPr lang="es-ES" sz="2800" dirty="0" smtClean="0">
                <a:solidFill>
                  <a:srgbClr val="FF0000"/>
                </a:solidFill>
                <a:ea typeface="MS PGothic" pitchFamily="34" charset="-128"/>
              </a:rPr>
              <a:t>Las sinergias de la </a:t>
            </a:r>
            <a:r>
              <a:rPr lang="es-ES" sz="2800" dirty="0" err="1" smtClean="0">
                <a:solidFill>
                  <a:srgbClr val="FF0000"/>
                </a:solidFill>
                <a:ea typeface="MS PGothic" pitchFamily="34" charset="-128"/>
              </a:rPr>
              <a:t>contrarregulación</a:t>
            </a:r>
            <a:r>
              <a:rPr lang="es-ES" sz="2800" dirty="0" smtClean="0">
                <a:solidFill>
                  <a:srgbClr val="FF0000"/>
                </a:solidFill>
                <a:ea typeface="MS PGothic" pitchFamily="34" charset="-128"/>
              </a:rPr>
              <a:t> (2)</a:t>
            </a:r>
          </a:p>
        </p:txBody>
      </p:sp>
      <p:sp>
        <p:nvSpPr>
          <p:cNvPr id="67590" name="Line 5"/>
          <p:cNvSpPr>
            <a:spLocks noChangeShapeType="1"/>
          </p:cNvSpPr>
          <p:nvPr/>
        </p:nvSpPr>
        <p:spPr bwMode="gray">
          <a:xfrm>
            <a:off x="1936750" y="2949575"/>
            <a:ext cx="0" cy="609600"/>
          </a:xfrm>
          <a:prstGeom prst="line">
            <a:avLst/>
          </a:prstGeom>
          <a:noFill/>
          <a:ln w="76200">
            <a:solidFill>
              <a:srgbClr val="0081C6"/>
            </a:solidFill>
            <a:round/>
            <a:headEnd/>
            <a:tailEnd type="triangle" w="med" len="med"/>
          </a:ln>
        </p:spPr>
        <p:txBody>
          <a:bodyPr/>
          <a:lstStyle/>
          <a:p>
            <a:endParaRPr lang="en-US"/>
          </a:p>
        </p:txBody>
      </p:sp>
      <p:sp>
        <p:nvSpPr>
          <p:cNvPr id="67591" name="Line 6"/>
          <p:cNvSpPr>
            <a:spLocks noChangeShapeType="1"/>
          </p:cNvSpPr>
          <p:nvPr/>
        </p:nvSpPr>
        <p:spPr bwMode="gray">
          <a:xfrm rot="647926" flipV="1">
            <a:off x="1952625" y="3114675"/>
            <a:ext cx="5626100" cy="1066800"/>
          </a:xfrm>
          <a:prstGeom prst="line">
            <a:avLst/>
          </a:prstGeom>
          <a:noFill/>
          <a:ln w="76200">
            <a:solidFill>
              <a:srgbClr val="7C7C7C"/>
            </a:solidFill>
            <a:round/>
            <a:headEnd/>
            <a:tailEnd/>
          </a:ln>
        </p:spPr>
        <p:txBody>
          <a:bodyPr/>
          <a:lstStyle/>
          <a:p>
            <a:endParaRPr lang="en-US"/>
          </a:p>
        </p:txBody>
      </p:sp>
      <p:sp>
        <p:nvSpPr>
          <p:cNvPr id="67592" name="Text Box 7"/>
          <p:cNvSpPr txBox="1">
            <a:spLocks noChangeArrowheads="1"/>
          </p:cNvSpPr>
          <p:nvPr/>
        </p:nvSpPr>
        <p:spPr bwMode="gray">
          <a:xfrm>
            <a:off x="219075" y="4413250"/>
            <a:ext cx="3730625" cy="1196975"/>
          </a:xfrm>
          <a:prstGeom prst="rect">
            <a:avLst/>
          </a:prstGeom>
          <a:solidFill>
            <a:srgbClr val="EF4135"/>
          </a:solidFill>
          <a:ln w="9525">
            <a:solidFill>
              <a:schemeClr val="bg1"/>
            </a:solidFill>
            <a:miter lim="800000"/>
            <a:headEnd/>
            <a:tailEnd/>
          </a:ln>
        </p:spPr>
        <p:txBody>
          <a:bodyPr wrap="none">
            <a:spAutoFit/>
          </a:bodyPr>
          <a:lstStyle/>
          <a:p>
            <a:pPr marL="177800" indent="-177800">
              <a:buSzPct val="100000"/>
            </a:pPr>
            <a:r>
              <a:rPr lang="es-ES" sz="1600" b="1">
                <a:solidFill>
                  <a:srgbClr val="FFFFFF"/>
                </a:solidFill>
                <a:cs typeface="Arial" charset="0"/>
              </a:rPr>
              <a:t>ARA</a:t>
            </a:r>
          </a:p>
          <a:p>
            <a:pPr marL="177800" indent="-177800">
              <a:buFont typeface="Symbol" pitchFamily="18" charset="2"/>
              <a:buChar char="·"/>
            </a:pPr>
            <a:r>
              <a:rPr lang="es-ES" sz="1400">
                <a:solidFill>
                  <a:srgbClr val="FFFFFF"/>
                </a:solidFill>
                <a:cs typeface="Arial" charset="0"/>
              </a:rPr>
              <a:t>Dilatación venosa</a:t>
            </a:r>
          </a:p>
          <a:p>
            <a:pPr marL="177800" indent="-177800">
              <a:buFont typeface="Symbol" pitchFamily="18" charset="2"/>
              <a:buChar char="·"/>
            </a:pPr>
            <a:r>
              <a:rPr lang="es-ES" sz="1400">
                <a:solidFill>
                  <a:srgbClr val="FFFFFF"/>
                </a:solidFill>
                <a:cs typeface="Arial" charset="0"/>
              </a:rPr>
              <a:t>Atenúa el edema periférico</a:t>
            </a:r>
          </a:p>
          <a:p>
            <a:pPr marL="177800" indent="-177800">
              <a:buFont typeface="Symbol" pitchFamily="18" charset="2"/>
              <a:buChar char="·"/>
            </a:pPr>
            <a:r>
              <a:rPr lang="es-ES" sz="1400">
                <a:solidFill>
                  <a:srgbClr val="FFFFFF"/>
                </a:solidFill>
                <a:cs typeface="Arial" charset="0"/>
              </a:rPr>
              <a:t>Eficaz en pacientes con renina baja</a:t>
            </a:r>
          </a:p>
          <a:p>
            <a:pPr marL="177800" indent="-177800">
              <a:buFont typeface="Symbol" pitchFamily="18" charset="2"/>
              <a:buChar char="·"/>
            </a:pPr>
            <a:r>
              <a:rPr lang="es-ES" sz="1400">
                <a:solidFill>
                  <a:srgbClr val="FFFFFF"/>
                </a:solidFill>
                <a:cs typeface="Arial" charset="0"/>
              </a:rPr>
              <a:t>No tiene efecto sobre la isquemia cardíaca</a:t>
            </a:r>
          </a:p>
        </p:txBody>
      </p:sp>
      <p:sp>
        <p:nvSpPr>
          <p:cNvPr id="67593" name="Text Box 8"/>
          <p:cNvSpPr txBox="1">
            <a:spLocks noChangeArrowheads="1"/>
          </p:cNvSpPr>
          <p:nvPr/>
        </p:nvSpPr>
        <p:spPr bwMode="gray">
          <a:xfrm>
            <a:off x="6524625" y="1989138"/>
            <a:ext cx="2155825" cy="1079500"/>
          </a:xfrm>
          <a:prstGeom prst="rect">
            <a:avLst/>
          </a:prstGeom>
          <a:solidFill>
            <a:srgbClr val="EF4135"/>
          </a:solidFill>
          <a:ln w="9525">
            <a:solidFill>
              <a:schemeClr val="bg1"/>
            </a:solidFill>
            <a:miter lim="800000"/>
            <a:headEnd/>
            <a:tailEnd/>
          </a:ln>
        </p:spPr>
        <p:txBody>
          <a:bodyPr>
            <a:spAutoFit/>
          </a:bodyPr>
          <a:lstStyle/>
          <a:p>
            <a:pPr marL="190500" indent="-190500">
              <a:buSzPct val="100000"/>
            </a:pPr>
            <a:r>
              <a:rPr lang="es-ES" sz="1600" b="1">
                <a:solidFill>
                  <a:srgbClr val="FFFFFF"/>
                </a:solidFill>
                <a:cs typeface="Arial" charset="0"/>
              </a:rPr>
              <a:t>ARA</a:t>
            </a:r>
          </a:p>
          <a:p>
            <a:pPr marL="190500" indent="-190500">
              <a:buFont typeface="Symbol" pitchFamily="18" charset="2"/>
              <a:buChar char="·"/>
            </a:pPr>
            <a:r>
              <a:rPr lang="es-ES" sz="1600">
                <a:solidFill>
                  <a:srgbClr val="FFFFFF"/>
                </a:solidFill>
                <a:cs typeface="Arial" charset="0"/>
              </a:rPr>
              <a:t>Bloqueo del SRA</a:t>
            </a:r>
          </a:p>
          <a:p>
            <a:pPr marL="190500" indent="-190500">
              <a:buFont typeface="Symbol" pitchFamily="18" charset="2"/>
              <a:buChar char="·"/>
            </a:pPr>
            <a:r>
              <a:rPr lang="es-ES" sz="1600">
                <a:solidFill>
                  <a:srgbClr val="FFFFFF"/>
                </a:solidFill>
                <a:cs typeface="Arial" charset="0"/>
              </a:rPr>
              <a:t>Beneficios renales o en la ICC</a:t>
            </a:r>
            <a:r>
              <a:rPr lang="es-ES" sz="1600">
                <a:solidFill>
                  <a:srgbClr val="000000"/>
                </a:solidFill>
                <a:cs typeface="Arial" charset="0"/>
              </a:rPr>
              <a:t> </a:t>
            </a:r>
          </a:p>
        </p:txBody>
      </p:sp>
      <p:sp>
        <p:nvSpPr>
          <p:cNvPr id="67594" name="Line 9"/>
          <p:cNvSpPr>
            <a:spLocks noChangeShapeType="1"/>
          </p:cNvSpPr>
          <p:nvPr/>
        </p:nvSpPr>
        <p:spPr bwMode="gray">
          <a:xfrm flipV="1">
            <a:off x="7613650" y="3698875"/>
            <a:ext cx="0" cy="800100"/>
          </a:xfrm>
          <a:prstGeom prst="line">
            <a:avLst/>
          </a:prstGeom>
          <a:noFill/>
          <a:ln w="76200">
            <a:solidFill>
              <a:srgbClr val="0081C6"/>
            </a:solidFill>
            <a:round/>
            <a:headEnd/>
            <a:tailEnd type="triangle" w="med" len="med"/>
          </a:ln>
        </p:spPr>
        <p:txBody>
          <a:bodyPr/>
          <a:lstStyle/>
          <a:p>
            <a:endParaRPr lang="en-US"/>
          </a:p>
        </p:txBody>
      </p:sp>
      <p:sp>
        <p:nvSpPr>
          <p:cNvPr id="67595" name="Text Box 10"/>
          <p:cNvSpPr txBox="1">
            <a:spLocks noChangeArrowheads="1"/>
          </p:cNvSpPr>
          <p:nvPr/>
        </p:nvSpPr>
        <p:spPr bwMode="gray">
          <a:xfrm>
            <a:off x="454025" y="6369050"/>
            <a:ext cx="6913563" cy="412750"/>
          </a:xfrm>
          <a:prstGeom prst="rect">
            <a:avLst/>
          </a:prstGeom>
          <a:noFill/>
          <a:ln w="12700" algn="ctr">
            <a:noFill/>
            <a:miter lim="800000"/>
            <a:headEnd/>
            <a:tailEnd/>
          </a:ln>
        </p:spPr>
        <p:txBody>
          <a:bodyPr lIns="0" tIns="0" rIns="108000" bIns="108000" anchor="b">
            <a:spAutoFit/>
          </a:bodyPr>
          <a:lstStyle/>
          <a:p>
            <a:pPr>
              <a:buSzPct val="100000"/>
            </a:pPr>
            <a:r>
              <a:rPr lang="es-ES" sz="1000">
                <a:solidFill>
                  <a:srgbClr val="000000"/>
                </a:solidFill>
              </a:rPr>
              <a:t>Mistry et al. </a:t>
            </a:r>
            <a:r>
              <a:rPr lang="es-ES" sz="1000" i="1">
                <a:solidFill>
                  <a:srgbClr val="000000"/>
                </a:solidFill>
              </a:rPr>
              <a:t>Expert Opin Pharmacother.</a:t>
            </a:r>
            <a:r>
              <a:rPr lang="es-ES" sz="1000">
                <a:solidFill>
                  <a:srgbClr val="000000"/>
                </a:solidFill>
              </a:rPr>
              <a:t> 2006;7:575–581; </a:t>
            </a:r>
            <a:r>
              <a:rPr lang="es-ES" sz="1000">
                <a:solidFill>
                  <a:srgbClr val="000000"/>
                </a:solidFill>
                <a:cs typeface="Arial" charset="0"/>
              </a:rPr>
              <a:t>Sica. </a:t>
            </a:r>
            <a:r>
              <a:rPr lang="es-ES" sz="1000" i="1">
                <a:solidFill>
                  <a:srgbClr val="000000"/>
                </a:solidFill>
                <a:cs typeface="Arial" charset="0"/>
              </a:rPr>
              <a:t>Drugs.</a:t>
            </a:r>
            <a:r>
              <a:rPr lang="es-ES" sz="1000">
                <a:solidFill>
                  <a:srgbClr val="000000"/>
                </a:solidFill>
                <a:cs typeface="Arial" charset="0"/>
              </a:rPr>
              <a:t> 2002;62:443-462; </a:t>
            </a:r>
          </a:p>
          <a:p>
            <a:pPr>
              <a:buSzPct val="100000"/>
            </a:pPr>
            <a:r>
              <a:rPr lang="es-ES" sz="1000">
                <a:solidFill>
                  <a:srgbClr val="000000"/>
                </a:solidFill>
                <a:cs typeface="Arial" charset="0"/>
              </a:rPr>
              <a:t>Quan et al. </a:t>
            </a:r>
            <a:r>
              <a:rPr lang="es-ES" sz="1000" i="1">
                <a:solidFill>
                  <a:srgbClr val="000000"/>
                </a:solidFill>
                <a:cs typeface="Arial" charset="0"/>
              </a:rPr>
              <a:t>Am J Cardiovasc Drugs.</a:t>
            </a:r>
            <a:r>
              <a:rPr lang="es-ES" sz="1000">
                <a:solidFill>
                  <a:srgbClr val="000000"/>
                </a:solidFill>
                <a:cs typeface="Arial" charset="0"/>
              </a:rPr>
              <a:t> 2006;6:103</a:t>
            </a:r>
            <a:r>
              <a:rPr lang="es-ES" sz="1000">
                <a:solidFill>
                  <a:srgbClr val="000000"/>
                </a:solidFill>
                <a:cs typeface="Arial" charset="0"/>
                <a:sym typeface="Symbol" pitchFamily="18" charset="2"/>
              </a:rPr>
              <a:t>1</a:t>
            </a:r>
            <a:r>
              <a:rPr lang="es-ES" sz="1000">
                <a:solidFill>
                  <a:srgbClr val="000000"/>
                </a:solidFill>
                <a:cs typeface="Arial" charset="0"/>
              </a:rPr>
              <a:t>13.</a:t>
            </a:r>
          </a:p>
        </p:txBody>
      </p:sp>
      <p:sp>
        <p:nvSpPr>
          <p:cNvPr id="67596" name="AutoShape 11"/>
          <p:cNvSpPr>
            <a:spLocks noChangeArrowheads="1"/>
          </p:cNvSpPr>
          <p:nvPr/>
        </p:nvSpPr>
        <p:spPr bwMode="gray">
          <a:xfrm>
            <a:off x="3721100" y="3711575"/>
            <a:ext cx="2998788" cy="2141538"/>
          </a:xfrm>
          <a:prstGeom prst="triangle">
            <a:avLst>
              <a:gd name="adj" fmla="val 50000"/>
            </a:avLst>
          </a:prstGeom>
          <a:solidFill>
            <a:srgbClr val="00B25A"/>
          </a:solidFill>
          <a:ln w="28575">
            <a:solidFill>
              <a:schemeClr val="bg1"/>
            </a:solidFill>
            <a:miter lim="800000"/>
            <a:headEnd/>
            <a:tailEnd/>
          </a:ln>
        </p:spPr>
        <p:txBody>
          <a:bodyPr wrap="none" anchor="b"/>
          <a:lstStyle/>
          <a:p>
            <a:pPr algn="ctr">
              <a:spcAft>
                <a:spcPct val="50000"/>
              </a:spcAft>
              <a:buSzPct val="100000"/>
            </a:pPr>
            <a:r>
              <a:rPr lang="es-ES" sz="1600" b="1">
                <a:solidFill>
                  <a:srgbClr val="FFFFFF"/>
                </a:solidFill>
              </a:rPr>
              <a:t/>
            </a:r>
            <a:br>
              <a:rPr lang="es-ES" sz="1600" b="1">
                <a:solidFill>
                  <a:srgbClr val="FFFFFF"/>
                </a:solidFill>
              </a:rPr>
            </a:br>
            <a:r>
              <a:rPr lang="es-ES" sz="1400" b="1">
                <a:solidFill>
                  <a:srgbClr val="FFFFFF"/>
                </a:solidFill>
              </a:rPr>
              <a:t>Reducción </a:t>
            </a:r>
          </a:p>
          <a:p>
            <a:pPr algn="ctr">
              <a:spcAft>
                <a:spcPct val="50000"/>
              </a:spcAft>
              <a:buSzPct val="100000"/>
            </a:pPr>
            <a:r>
              <a:rPr lang="es-ES" sz="1400" b="1">
                <a:solidFill>
                  <a:srgbClr val="FFFFFF"/>
                </a:solidFill>
              </a:rPr>
              <a:t>sinérgica de la PA</a:t>
            </a:r>
          </a:p>
          <a:p>
            <a:pPr algn="ctr">
              <a:spcAft>
                <a:spcPct val="50000"/>
              </a:spcAft>
              <a:buSzPct val="100000"/>
            </a:pPr>
            <a:r>
              <a:rPr lang="es-ES" sz="1400" b="1">
                <a:solidFill>
                  <a:srgbClr val="FFFFFF"/>
                </a:solidFill>
              </a:rPr>
              <a:t>Beneficios clínicos</a:t>
            </a:r>
            <a:br>
              <a:rPr lang="es-ES" sz="1400" b="1">
                <a:solidFill>
                  <a:srgbClr val="FFFFFF"/>
                </a:solidFill>
              </a:rPr>
            </a:br>
            <a:r>
              <a:rPr lang="es-ES" sz="1400" b="1">
                <a:solidFill>
                  <a:srgbClr val="FFFFFF"/>
                </a:solidFill>
              </a:rPr>
              <a:t>complementarios</a:t>
            </a:r>
          </a:p>
        </p:txBody>
      </p:sp>
      <p:sp>
        <p:nvSpPr>
          <p:cNvPr id="67597" name="AutoShape 12"/>
          <p:cNvSpPr>
            <a:spLocks noChangeArrowheads="1"/>
          </p:cNvSpPr>
          <p:nvPr/>
        </p:nvSpPr>
        <p:spPr bwMode="gray">
          <a:xfrm>
            <a:off x="4576763" y="2511425"/>
            <a:ext cx="1049337" cy="1009650"/>
          </a:xfrm>
          <a:prstGeom prst="downArrow">
            <a:avLst>
              <a:gd name="adj1" fmla="val 58935"/>
              <a:gd name="adj2" fmla="val 50787"/>
            </a:avLst>
          </a:prstGeom>
          <a:solidFill>
            <a:srgbClr val="7C7C7C"/>
          </a:solidFill>
          <a:ln w="38100">
            <a:solidFill>
              <a:schemeClr val="bg1"/>
            </a:solidFill>
            <a:miter lim="800000"/>
            <a:headEnd/>
            <a:tailEnd/>
          </a:ln>
        </p:spPr>
        <p:txBody>
          <a:bodyPr wrap="none" lIns="90000" tIns="46800" rIns="90000" bIns="46800" anchor="b"/>
          <a:lstStyle/>
          <a:p>
            <a:pPr algn="ctr">
              <a:spcAft>
                <a:spcPct val="50000"/>
              </a:spcAft>
              <a:buSzPct val="100000"/>
            </a:pPr>
            <a:r>
              <a:rPr lang="es-ES" sz="2400" b="1">
                <a:solidFill>
                  <a:srgbClr val="FFFFFF"/>
                </a:solidFill>
              </a:rPr>
              <a:t>PA</a:t>
            </a:r>
          </a:p>
        </p:txBody>
      </p:sp>
      <p:sp>
        <p:nvSpPr>
          <p:cNvPr id="67598" name="Text Box 13"/>
          <p:cNvSpPr txBox="1">
            <a:spLocks noChangeArrowheads="1"/>
          </p:cNvSpPr>
          <p:nvPr/>
        </p:nvSpPr>
        <p:spPr bwMode="gray">
          <a:xfrm>
            <a:off x="650875" y="1754188"/>
            <a:ext cx="3838575" cy="1314450"/>
          </a:xfrm>
          <a:prstGeom prst="rect">
            <a:avLst/>
          </a:prstGeom>
          <a:solidFill>
            <a:srgbClr val="0081C6"/>
          </a:solidFill>
          <a:ln w="9525">
            <a:noFill/>
            <a:miter lim="800000"/>
            <a:headEnd/>
            <a:tailEnd/>
          </a:ln>
        </p:spPr>
        <p:txBody>
          <a:bodyPr wrap="none">
            <a:spAutoFit/>
          </a:bodyPr>
          <a:lstStyle/>
          <a:p>
            <a:pPr marL="177800" indent="-177800">
              <a:buSzPct val="100000"/>
            </a:pPr>
            <a:r>
              <a:rPr lang="es-ES" sz="1600" b="1" dirty="0" smtClean="0">
                <a:solidFill>
                  <a:srgbClr val="FFFFFF"/>
                </a:solidFill>
                <a:cs typeface="Arial" charset="0"/>
              </a:rPr>
              <a:t>Ca-Antagonistas</a:t>
            </a:r>
            <a:endParaRPr lang="es-ES" sz="1600" b="1" dirty="0">
              <a:solidFill>
                <a:srgbClr val="FFFFFF"/>
              </a:solidFill>
              <a:cs typeface="Arial" charset="0"/>
            </a:endParaRPr>
          </a:p>
          <a:p>
            <a:pPr marL="177800" indent="-177800">
              <a:buFont typeface="Symbol" pitchFamily="18" charset="2"/>
              <a:buChar char="·"/>
            </a:pPr>
            <a:r>
              <a:rPr lang="es-ES" sz="1600" dirty="0">
                <a:solidFill>
                  <a:srgbClr val="FFFFFF"/>
                </a:solidFill>
                <a:cs typeface="Arial" charset="0"/>
              </a:rPr>
              <a:t>Dilatación arterial</a:t>
            </a:r>
          </a:p>
          <a:p>
            <a:pPr marL="177800" indent="-177800">
              <a:buFont typeface="Symbol" pitchFamily="18" charset="2"/>
              <a:buChar char="·"/>
            </a:pPr>
            <a:r>
              <a:rPr lang="es-ES" sz="1600" dirty="0">
                <a:solidFill>
                  <a:srgbClr val="FFFFFF"/>
                </a:solidFill>
                <a:cs typeface="Arial" charset="0"/>
              </a:rPr>
              <a:t>Edema periférico</a:t>
            </a:r>
          </a:p>
          <a:p>
            <a:pPr marL="177800" indent="-177800">
              <a:buFont typeface="Symbol" pitchFamily="18" charset="2"/>
              <a:buChar char="·"/>
            </a:pPr>
            <a:r>
              <a:rPr lang="es-ES" sz="1600" dirty="0">
                <a:solidFill>
                  <a:srgbClr val="FFFFFF"/>
                </a:solidFill>
                <a:cs typeface="Arial" charset="0"/>
              </a:rPr>
              <a:t>Efectivos en pacientes con renina baja</a:t>
            </a:r>
          </a:p>
          <a:p>
            <a:pPr marL="177800" indent="-177800">
              <a:buFont typeface="Symbol" pitchFamily="18" charset="2"/>
              <a:buChar char="·"/>
            </a:pPr>
            <a:r>
              <a:rPr lang="es-ES" sz="1600" dirty="0">
                <a:solidFill>
                  <a:srgbClr val="FFFFFF"/>
                </a:solidFill>
                <a:cs typeface="Arial" charset="0"/>
              </a:rPr>
              <a:t>Reduce la isquemia cardíaca </a:t>
            </a:r>
          </a:p>
        </p:txBody>
      </p:sp>
      <p:sp>
        <p:nvSpPr>
          <p:cNvPr id="67599" name="Text Box 14"/>
          <p:cNvSpPr txBox="1">
            <a:spLocks noChangeArrowheads="1"/>
          </p:cNvSpPr>
          <p:nvPr/>
        </p:nvSpPr>
        <p:spPr bwMode="gray">
          <a:xfrm>
            <a:off x="6524625" y="4476750"/>
            <a:ext cx="2157413" cy="1069975"/>
          </a:xfrm>
          <a:prstGeom prst="rect">
            <a:avLst/>
          </a:prstGeom>
          <a:solidFill>
            <a:srgbClr val="0081C6"/>
          </a:solidFill>
          <a:ln w="9525">
            <a:noFill/>
            <a:miter lim="800000"/>
            <a:headEnd/>
            <a:tailEnd/>
          </a:ln>
        </p:spPr>
        <p:txBody>
          <a:bodyPr>
            <a:spAutoFit/>
          </a:bodyPr>
          <a:lstStyle/>
          <a:p>
            <a:pPr marL="165100" indent="-165100">
              <a:buSzPct val="100000"/>
            </a:pPr>
            <a:r>
              <a:rPr lang="es-ES" sz="1600" b="1" dirty="0" smtClean="0">
                <a:solidFill>
                  <a:srgbClr val="FFFFFF"/>
                </a:solidFill>
                <a:cs typeface="Arial" charset="0"/>
              </a:rPr>
              <a:t>Ca-Antagonistas</a:t>
            </a:r>
            <a:endParaRPr lang="es-ES" sz="1600" b="1" dirty="0">
              <a:solidFill>
                <a:srgbClr val="FFFFFF"/>
              </a:solidFill>
              <a:cs typeface="Arial" charset="0"/>
            </a:endParaRPr>
          </a:p>
          <a:p>
            <a:pPr marL="165100" indent="-165100">
              <a:buFont typeface="Symbol" pitchFamily="18" charset="2"/>
              <a:buChar char="·"/>
            </a:pPr>
            <a:r>
              <a:rPr lang="es-ES" sz="1600" dirty="0">
                <a:solidFill>
                  <a:srgbClr val="FFFFFF"/>
                </a:solidFill>
                <a:cs typeface="Arial" charset="0"/>
              </a:rPr>
              <a:t>Activación del SRA</a:t>
            </a:r>
          </a:p>
          <a:p>
            <a:pPr marL="165100" indent="-165100">
              <a:buFont typeface="Symbol" pitchFamily="18" charset="2"/>
              <a:buChar char="·"/>
            </a:pPr>
            <a:r>
              <a:rPr lang="es-ES" sz="1600" dirty="0">
                <a:solidFill>
                  <a:srgbClr val="FFFFFF"/>
                </a:solidFill>
                <a:cs typeface="Arial" charset="0"/>
              </a:rPr>
              <a:t>Ningún beneficio renal ni en la ICC</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0"/>
          </p:nvPr>
        </p:nvSpPr>
        <p:spPr>
          <a:noFill/>
        </p:spPr>
        <p:txBody>
          <a:bodyPr/>
          <a:lstStyle/>
          <a:p>
            <a:pPr>
              <a:buSzPct val="100000"/>
            </a:pPr>
            <a:fld id="{CB4D49DB-0C90-4218-B06C-90D119C81929}" type="slidenum">
              <a:rPr lang="es-ES" smtClean="0">
                <a:solidFill>
                  <a:srgbClr val="000000"/>
                </a:solidFill>
                <a:ea typeface="MS PGothic" pitchFamily="34" charset="-128"/>
              </a:rPr>
              <a:pPr>
                <a:buSzPct val="100000"/>
              </a:pPr>
              <a:t>14</a:t>
            </a:fld>
            <a:endParaRPr lang="es-ES" smtClean="0">
              <a:solidFill>
                <a:srgbClr val="000000"/>
              </a:solidFill>
              <a:ea typeface="MS PGothic" pitchFamily="34" charset="-128"/>
            </a:endParaRPr>
          </a:p>
        </p:txBody>
      </p:sp>
      <p:sp>
        <p:nvSpPr>
          <p:cNvPr id="70659" name="Text Box 2"/>
          <p:cNvSpPr txBox="1">
            <a:spLocks noChangeArrowheads="1"/>
          </p:cNvSpPr>
          <p:nvPr/>
        </p:nvSpPr>
        <p:spPr bwMode="gray">
          <a:xfrm>
            <a:off x="433388" y="469900"/>
            <a:ext cx="8359775" cy="549275"/>
          </a:xfrm>
          <a:prstGeom prst="rect">
            <a:avLst/>
          </a:prstGeom>
          <a:noFill/>
          <a:ln w="9525">
            <a:noFill/>
            <a:miter lim="800000"/>
            <a:headEnd/>
            <a:tailEnd/>
          </a:ln>
        </p:spPr>
        <p:txBody>
          <a:bodyPr>
            <a:spAutoFit/>
          </a:bodyPr>
          <a:lstStyle/>
          <a:p>
            <a:endParaRPr lang="es-ES" sz="3000" b="1">
              <a:solidFill>
                <a:schemeClr val="accent1"/>
              </a:solidFill>
            </a:endParaRPr>
          </a:p>
        </p:txBody>
      </p:sp>
      <p:sp>
        <p:nvSpPr>
          <p:cNvPr id="70660" name="TextBox 4"/>
          <p:cNvSpPr txBox="1">
            <a:spLocks noChangeArrowheads="1"/>
          </p:cNvSpPr>
          <p:nvPr/>
        </p:nvSpPr>
        <p:spPr bwMode="gray">
          <a:xfrm>
            <a:off x="5114925" y="4648200"/>
            <a:ext cx="2497138" cy="1128713"/>
          </a:xfrm>
          <a:prstGeom prst="rect">
            <a:avLst/>
          </a:prstGeom>
          <a:noFill/>
          <a:ln w="9525">
            <a:noFill/>
            <a:miter lim="800000"/>
            <a:headEnd/>
            <a:tailEnd/>
          </a:ln>
        </p:spPr>
        <p:txBody>
          <a:bodyPr wrap="none">
            <a:spAutoFit/>
          </a:bodyPr>
          <a:lstStyle/>
          <a:p>
            <a:pPr algn="ctr">
              <a:buSzPct val="100000"/>
            </a:pPr>
            <a:r>
              <a:rPr lang="es-ES" sz="2800" b="1">
                <a:solidFill>
                  <a:srgbClr val="EF4135"/>
                </a:solidFill>
                <a:cs typeface="Arial" charset="0"/>
              </a:rPr>
              <a:t>Menor</a:t>
            </a:r>
          </a:p>
          <a:p>
            <a:pPr algn="ctr">
              <a:buSzPct val="100000"/>
            </a:pPr>
            <a:r>
              <a:rPr lang="es-ES" b="1">
                <a:solidFill>
                  <a:srgbClr val="000000"/>
                </a:solidFill>
                <a:cs typeface="Arial" charset="0"/>
              </a:rPr>
              <a:t>Presión glomerular</a:t>
            </a:r>
          </a:p>
          <a:p>
            <a:pPr algn="ctr">
              <a:buSzPct val="100000"/>
            </a:pPr>
            <a:r>
              <a:rPr lang="es-ES" b="1">
                <a:solidFill>
                  <a:srgbClr val="000000"/>
                </a:solidFill>
                <a:cs typeface="Arial" charset="0"/>
              </a:rPr>
              <a:t>y filtración</a:t>
            </a:r>
          </a:p>
        </p:txBody>
      </p:sp>
      <p:sp>
        <p:nvSpPr>
          <p:cNvPr id="70661" name="TextBox 4"/>
          <p:cNvSpPr txBox="1">
            <a:spLocks noChangeArrowheads="1"/>
          </p:cNvSpPr>
          <p:nvPr/>
        </p:nvSpPr>
        <p:spPr bwMode="gray">
          <a:xfrm>
            <a:off x="3884613" y="1549400"/>
            <a:ext cx="4959350" cy="347663"/>
          </a:xfrm>
          <a:prstGeom prst="rect">
            <a:avLst/>
          </a:prstGeom>
          <a:noFill/>
          <a:ln w="9525">
            <a:noFill/>
            <a:miter lim="800000"/>
            <a:headEnd/>
            <a:tailEnd/>
          </a:ln>
        </p:spPr>
        <p:txBody>
          <a:bodyPr>
            <a:spAutoFit/>
          </a:bodyPr>
          <a:lstStyle/>
          <a:p>
            <a:pPr algn="ctr">
              <a:lnSpc>
                <a:spcPct val="60000"/>
              </a:lnSpc>
              <a:buSzPct val="100000"/>
            </a:pPr>
            <a:r>
              <a:rPr lang="es-ES" sz="2800" b="1">
                <a:solidFill>
                  <a:srgbClr val="000000"/>
                </a:solidFill>
                <a:cs typeface="Arial" charset="0"/>
              </a:rPr>
              <a:t>Amlodipino + telmisartán</a:t>
            </a:r>
          </a:p>
        </p:txBody>
      </p:sp>
      <p:grpSp>
        <p:nvGrpSpPr>
          <p:cNvPr id="70662" name="Group 31"/>
          <p:cNvGrpSpPr>
            <a:grpSpLocks/>
          </p:cNvGrpSpPr>
          <p:nvPr/>
        </p:nvGrpSpPr>
        <p:grpSpPr bwMode="auto">
          <a:xfrm>
            <a:off x="4829175" y="2219325"/>
            <a:ext cx="3062288" cy="2228850"/>
            <a:chOff x="3042" y="1398"/>
            <a:chExt cx="1929" cy="1404"/>
          </a:xfrm>
        </p:grpSpPr>
        <p:pic>
          <p:nvPicPr>
            <p:cNvPr id="70679" name="Picture 7"/>
            <p:cNvPicPr>
              <a:picLocks noChangeAspect="1" noChangeArrowheads="1"/>
            </p:cNvPicPr>
            <p:nvPr/>
          </p:nvPicPr>
          <p:blipFill>
            <a:blip r:embed="rId3"/>
            <a:srcRect l="4332" t="36749" r="49612" b="21001"/>
            <a:stretch>
              <a:fillRect/>
            </a:stretch>
          </p:blipFill>
          <p:spPr bwMode="gray">
            <a:xfrm>
              <a:off x="3047" y="1398"/>
              <a:ext cx="1924" cy="1404"/>
            </a:xfrm>
            <a:prstGeom prst="rect">
              <a:avLst/>
            </a:prstGeom>
            <a:noFill/>
            <a:ln w="9525">
              <a:noFill/>
              <a:miter lim="800000"/>
              <a:headEnd/>
              <a:tailEnd/>
            </a:ln>
          </p:spPr>
        </p:pic>
        <p:sp>
          <p:nvSpPr>
            <p:cNvPr id="70680" name="Text Box 8"/>
            <p:cNvSpPr txBox="1">
              <a:spLocks noChangeArrowheads="1"/>
            </p:cNvSpPr>
            <p:nvPr/>
          </p:nvSpPr>
          <p:spPr bwMode="gray">
            <a:xfrm>
              <a:off x="3042" y="1473"/>
              <a:ext cx="763" cy="320"/>
            </a:xfrm>
            <a:prstGeom prst="rect">
              <a:avLst/>
            </a:prstGeom>
            <a:noFill/>
            <a:ln w="31750" algn="ctr">
              <a:noFill/>
              <a:miter lim="800000"/>
              <a:headEnd/>
              <a:tailEnd/>
            </a:ln>
          </p:spPr>
          <p:txBody>
            <a:bodyPr wrap="none" lIns="0" tIns="45708" rIns="0" bIns="45708">
              <a:spAutoFit/>
            </a:bodyPr>
            <a:lstStyle/>
            <a:p>
              <a:pPr algn="ctr">
                <a:lnSpc>
                  <a:spcPct val="98000"/>
                </a:lnSpc>
                <a:buSzPct val="100000"/>
              </a:pPr>
              <a:r>
                <a:rPr lang="es-ES" sz="1400" b="1">
                  <a:solidFill>
                    <a:srgbClr val="000000"/>
                  </a:solidFill>
                  <a:latin typeface="BISansCond" pitchFamily="2" charset="0"/>
                </a:rPr>
                <a:t>Canales de Ca</a:t>
              </a:r>
            </a:p>
            <a:p>
              <a:pPr algn="ctr">
                <a:lnSpc>
                  <a:spcPct val="98000"/>
                </a:lnSpc>
                <a:buSzPct val="100000"/>
              </a:pPr>
              <a:r>
                <a:rPr lang="es-ES" sz="1400" b="1">
                  <a:solidFill>
                    <a:srgbClr val="000000"/>
                  </a:solidFill>
                  <a:latin typeface="BISansCond" pitchFamily="2" charset="0"/>
                </a:rPr>
                <a:t>de tipo L</a:t>
              </a:r>
            </a:p>
          </p:txBody>
        </p:sp>
        <p:sp>
          <p:nvSpPr>
            <p:cNvPr id="70681" name="Line 9"/>
            <p:cNvSpPr>
              <a:spLocks noChangeShapeType="1"/>
            </p:cNvSpPr>
            <p:nvPr/>
          </p:nvSpPr>
          <p:spPr bwMode="gray">
            <a:xfrm>
              <a:off x="3127" y="1446"/>
              <a:ext cx="575" cy="436"/>
            </a:xfrm>
            <a:prstGeom prst="line">
              <a:avLst/>
            </a:prstGeom>
            <a:noFill/>
            <a:ln w="31750">
              <a:solidFill>
                <a:schemeClr val="folHlink"/>
              </a:solidFill>
              <a:round/>
              <a:headEnd/>
              <a:tailEnd/>
            </a:ln>
          </p:spPr>
          <p:txBody>
            <a:bodyPr wrap="none" lIns="91414" tIns="45708" rIns="91414" bIns="45708" anchor="ctr"/>
            <a:lstStyle/>
            <a:p>
              <a:endParaRPr lang="en-US"/>
            </a:p>
          </p:txBody>
        </p:sp>
        <p:sp>
          <p:nvSpPr>
            <p:cNvPr id="70682" name="Line 10"/>
            <p:cNvSpPr>
              <a:spLocks noChangeShapeType="1"/>
            </p:cNvSpPr>
            <p:nvPr/>
          </p:nvSpPr>
          <p:spPr bwMode="gray">
            <a:xfrm flipH="1">
              <a:off x="3180" y="1446"/>
              <a:ext cx="574" cy="436"/>
            </a:xfrm>
            <a:prstGeom prst="line">
              <a:avLst/>
            </a:prstGeom>
            <a:noFill/>
            <a:ln w="31750">
              <a:solidFill>
                <a:schemeClr val="folHlink"/>
              </a:solidFill>
              <a:round/>
              <a:headEnd/>
              <a:tailEnd/>
            </a:ln>
          </p:spPr>
          <p:txBody>
            <a:bodyPr wrap="none" lIns="91414" tIns="45708" rIns="91414" bIns="45708" anchor="ctr"/>
            <a:lstStyle/>
            <a:p>
              <a:endParaRPr lang="en-US"/>
            </a:p>
          </p:txBody>
        </p:sp>
        <p:sp>
          <p:nvSpPr>
            <p:cNvPr id="70683" name="Line 11"/>
            <p:cNvSpPr>
              <a:spLocks noChangeShapeType="1"/>
            </p:cNvSpPr>
            <p:nvPr/>
          </p:nvSpPr>
          <p:spPr bwMode="gray">
            <a:xfrm flipH="1">
              <a:off x="3650" y="1827"/>
              <a:ext cx="104" cy="109"/>
            </a:xfrm>
            <a:prstGeom prst="line">
              <a:avLst/>
            </a:prstGeom>
            <a:noFill/>
            <a:ln w="38100">
              <a:solidFill>
                <a:schemeClr val="folHlink"/>
              </a:solidFill>
              <a:round/>
              <a:headEnd/>
              <a:tailEnd/>
            </a:ln>
          </p:spPr>
          <p:txBody>
            <a:bodyPr wrap="none" lIns="91414" tIns="45708" rIns="91414" bIns="45708" anchor="ctr"/>
            <a:lstStyle/>
            <a:p>
              <a:endParaRPr lang="en-US"/>
            </a:p>
          </p:txBody>
        </p:sp>
        <p:sp>
          <p:nvSpPr>
            <p:cNvPr id="70684" name="Line 12"/>
            <p:cNvSpPr>
              <a:spLocks noChangeShapeType="1"/>
            </p:cNvSpPr>
            <p:nvPr/>
          </p:nvSpPr>
          <p:spPr bwMode="gray">
            <a:xfrm>
              <a:off x="3626" y="1836"/>
              <a:ext cx="156" cy="164"/>
            </a:xfrm>
            <a:prstGeom prst="line">
              <a:avLst/>
            </a:prstGeom>
            <a:noFill/>
            <a:ln w="38100">
              <a:solidFill>
                <a:srgbClr val="000000"/>
              </a:solidFill>
              <a:round/>
              <a:headEnd/>
              <a:tailEnd type="triangle" w="med" len="med"/>
            </a:ln>
          </p:spPr>
          <p:txBody>
            <a:bodyPr wrap="none" lIns="91414" tIns="45708" rIns="91414" bIns="45708" anchor="ctr"/>
            <a:lstStyle/>
            <a:p>
              <a:endParaRPr lang="en-US"/>
            </a:p>
          </p:txBody>
        </p:sp>
      </p:grpSp>
      <p:sp>
        <p:nvSpPr>
          <p:cNvPr id="70663" name="TextBox 4"/>
          <p:cNvSpPr txBox="1">
            <a:spLocks noChangeArrowheads="1"/>
          </p:cNvSpPr>
          <p:nvPr/>
        </p:nvSpPr>
        <p:spPr bwMode="gray">
          <a:xfrm>
            <a:off x="1000125" y="4635500"/>
            <a:ext cx="2497138" cy="1128713"/>
          </a:xfrm>
          <a:prstGeom prst="rect">
            <a:avLst/>
          </a:prstGeom>
          <a:noFill/>
          <a:ln w="9525">
            <a:noFill/>
            <a:miter lim="800000"/>
            <a:headEnd/>
            <a:tailEnd/>
          </a:ln>
        </p:spPr>
        <p:txBody>
          <a:bodyPr wrap="none">
            <a:spAutoFit/>
          </a:bodyPr>
          <a:lstStyle/>
          <a:p>
            <a:pPr algn="ctr">
              <a:buSzPct val="100000"/>
            </a:pPr>
            <a:r>
              <a:rPr lang="es-ES" sz="2800" b="1">
                <a:solidFill>
                  <a:srgbClr val="EF4135"/>
                </a:solidFill>
                <a:cs typeface="Arial" charset="0"/>
              </a:rPr>
              <a:t>Mayor</a:t>
            </a:r>
          </a:p>
          <a:p>
            <a:pPr algn="ctr">
              <a:buSzPct val="100000"/>
            </a:pPr>
            <a:r>
              <a:rPr lang="es-ES" b="1">
                <a:solidFill>
                  <a:srgbClr val="000000"/>
                </a:solidFill>
                <a:cs typeface="Arial" charset="0"/>
              </a:rPr>
              <a:t>Presión glomerular</a:t>
            </a:r>
          </a:p>
          <a:p>
            <a:pPr algn="ctr">
              <a:buSzPct val="100000"/>
            </a:pPr>
            <a:r>
              <a:rPr lang="es-ES" b="1">
                <a:solidFill>
                  <a:srgbClr val="000000"/>
                </a:solidFill>
                <a:cs typeface="Arial" charset="0"/>
              </a:rPr>
              <a:t>y filtración</a:t>
            </a:r>
          </a:p>
        </p:txBody>
      </p:sp>
      <p:sp>
        <p:nvSpPr>
          <p:cNvPr id="70664" name="TextBox 4"/>
          <p:cNvSpPr txBox="1">
            <a:spLocks noChangeArrowheads="1"/>
          </p:cNvSpPr>
          <p:nvPr/>
        </p:nvSpPr>
        <p:spPr bwMode="gray">
          <a:xfrm>
            <a:off x="1187450" y="1435100"/>
            <a:ext cx="2139950" cy="519113"/>
          </a:xfrm>
          <a:prstGeom prst="rect">
            <a:avLst/>
          </a:prstGeom>
          <a:noFill/>
          <a:ln w="9525">
            <a:noFill/>
            <a:miter lim="800000"/>
            <a:headEnd/>
            <a:tailEnd/>
          </a:ln>
        </p:spPr>
        <p:txBody>
          <a:bodyPr wrap="none">
            <a:spAutoFit/>
          </a:bodyPr>
          <a:lstStyle/>
          <a:p>
            <a:pPr>
              <a:buSzPct val="100000"/>
            </a:pPr>
            <a:r>
              <a:rPr lang="es-ES" sz="2800" b="1">
                <a:solidFill>
                  <a:srgbClr val="000000"/>
                </a:solidFill>
                <a:cs typeface="Arial" charset="0"/>
              </a:rPr>
              <a:t>Amlodipino</a:t>
            </a:r>
          </a:p>
        </p:txBody>
      </p:sp>
      <p:grpSp>
        <p:nvGrpSpPr>
          <p:cNvPr id="70665" name="Group 15"/>
          <p:cNvGrpSpPr>
            <a:grpSpLocks/>
          </p:cNvGrpSpPr>
          <p:nvPr/>
        </p:nvGrpSpPr>
        <p:grpSpPr bwMode="auto">
          <a:xfrm>
            <a:off x="866775" y="2246313"/>
            <a:ext cx="2944813" cy="2133600"/>
            <a:chOff x="452" y="1332"/>
            <a:chExt cx="1929" cy="1390"/>
          </a:xfrm>
        </p:grpSpPr>
        <p:pic>
          <p:nvPicPr>
            <p:cNvPr id="70671" name="Picture 16"/>
            <p:cNvPicPr>
              <a:picLocks noChangeAspect="1" noChangeArrowheads="1"/>
            </p:cNvPicPr>
            <p:nvPr/>
          </p:nvPicPr>
          <p:blipFill>
            <a:blip r:embed="rId3"/>
            <a:srcRect l="51187" t="36749" r="7875" b="21001"/>
            <a:stretch>
              <a:fillRect/>
            </a:stretch>
          </p:blipFill>
          <p:spPr bwMode="gray">
            <a:xfrm>
              <a:off x="452" y="1332"/>
              <a:ext cx="1929" cy="1390"/>
            </a:xfrm>
            <a:prstGeom prst="rect">
              <a:avLst/>
            </a:prstGeom>
            <a:noFill/>
            <a:ln w="9525">
              <a:noFill/>
              <a:miter lim="800000"/>
              <a:headEnd/>
              <a:tailEnd/>
            </a:ln>
          </p:spPr>
        </p:pic>
        <p:sp>
          <p:nvSpPr>
            <p:cNvPr id="70672" name="Text Box 17"/>
            <p:cNvSpPr txBox="1">
              <a:spLocks noChangeArrowheads="1"/>
            </p:cNvSpPr>
            <p:nvPr/>
          </p:nvSpPr>
          <p:spPr bwMode="gray">
            <a:xfrm>
              <a:off x="633" y="1510"/>
              <a:ext cx="1029" cy="372"/>
            </a:xfrm>
            <a:prstGeom prst="rect">
              <a:avLst/>
            </a:prstGeom>
            <a:noFill/>
            <a:ln w="31750" algn="ctr">
              <a:noFill/>
              <a:miter lim="800000"/>
              <a:headEnd/>
              <a:tailEnd/>
            </a:ln>
          </p:spPr>
          <p:txBody>
            <a:bodyPr wrap="none" lIns="91414" tIns="45708" rIns="91414" bIns="45708">
              <a:spAutoFit/>
            </a:bodyPr>
            <a:lstStyle/>
            <a:p>
              <a:pPr algn="ctr">
                <a:lnSpc>
                  <a:spcPct val="98000"/>
                </a:lnSpc>
                <a:buSzPct val="100000"/>
              </a:pPr>
              <a:r>
                <a:rPr lang="es-ES" sz="1600" b="1">
                  <a:solidFill>
                    <a:srgbClr val="000000"/>
                  </a:solidFill>
                  <a:latin typeface="BISansCond" pitchFamily="2" charset="0"/>
                </a:rPr>
                <a:t>Canales de Ca</a:t>
              </a:r>
            </a:p>
            <a:p>
              <a:pPr algn="ctr">
                <a:lnSpc>
                  <a:spcPct val="98000"/>
                </a:lnSpc>
                <a:buSzPct val="100000"/>
              </a:pPr>
              <a:r>
                <a:rPr lang="es-ES" sz="1600" b="1">
                  <a:solidFill>
                    <a:srgbClr val="000000"/>
                  </a:solidFill>
                  <a:latin typeface="BISansCond" pitchFamily="2" charset="0"/>
                </a:rPr>
                <a:t>de tipo L</a:t>
              </a:r>
            </a:p>
          </p:txBody>
        </p:sp>
        <p:sp>
          <p:nvSpPr>
            <p:cNvPr id="70673" name="Line 18"/>
            <p:cNvSpPr>
              <a:spLocks noChangeShapeType="1"/>
            </p:cNvSpPr>
            <p:nvPr/>
          </p:nvSpPr>
          <p:spPr bwMode="gray">
            <a:xfrm>
              <a:off x="1140" y="1868"/>
              <a:ext cx="0" cy="161"/>
            </a:xfrm>
            <a:prstGeom prst="line">
              <a:avLst/>
            </a:prstGeom>
            <a:noFill/>
            <a:ln w="38100">
              <a:solidFill>
                <a:srgbClr val="000000"/>
              </a:solidFill>
              <a:round/>
              <a:headEnd/>
              <a:tailEnd type="triangle" w="med" len="med"/>
            </a:ln>
          </p:spPr>
          <p:txBody>
            <a:bodyPr wrap="none" lIns="91414" tIns="45708" rIns="91414" bIns="45708" anchor="ctr"/>
            <a:lstStyle/>
            <a:p>
              <a:endParaRPr lang="en-US"/>
            </a:p>
          </p:txBody>
        </p:sp>
        <p:grpSp>
          <p:nvGrpSpPr>
            <p:cNvPr id="70674" name="Group 19"/>
            <p:cNvGrpSpPr>
              <a:grpSpLocks/>
            </p:cNvGrpSpPr>
            <p:nvPr/>
          </p:nvGrpSpPr>
          <p:grpSpPr bwMode="auto">
            <a:xfrm>
              <a:off x="796" y="1493"/>
              <a:ext cx="665" cy="428"/>
              <a:chOff x="945" y="2096"/>
              <a:chExt cx="624" cy="384"/>
            </a:xfrm>
          </p:grpSpPr>
          <p:grpSp>
            <p:nvGrpSpPr>
              <p:cNvPr id="70675" name="Group 20"/>
              <p:cNvGrpSpPr>
                <a:grpSpLocks/>
              </p:cNvGrpSpPr>
              <p:nvPr/>
            </p:nvGrpSpPr>
            <p:grpSpPr bwMode="auto">
              <a:xfrm>
                <a:off x="945" y="2096"/>
                <a:ext cx="624" cy="384"/>
                <a:chOff x="2112" y="2496"/>
                <a:chExt cx="576" cy="384"/>
              </a:xfrm>
            </p:grpSpPr>
            <p:sp>
              <p:nvSpPr>
                <p:cNvPr id="70677" name="Line 21"/>
                <p:cNvSpPr>
                  <a:spLocks noChangeShapeType="1"/>
                </p:cNvSpPr>
                <p:nvPr/>
              </p:nvSpPr>
              <p:spPr bwMode="gray">
                <a:xfrm>
                  <a:off x="2112" y="2496"/>
                  <a:ext cx="528" cy="384"/>
                </a:xfrm>
                <a:prstGeom prst="line">
                  <a:avLst/>
                </a:prstGeom>
                <a:noFill/>
                <a:ln w="31750">
                  <a:solidFill>
                    <a:schemeClr val="folHlink"/>
                  </a:solidFill>
                  <a:round/>
                  <a:headEnd/>
                  <a:tailEnd/>
                </a:ln>
              </p:spPr>
              <p:txBody>
                <a:bodyPr wrap="none" lIns="91414" tIns="45708" rIns="91414" bIns="45708" anchor="ctr"/>
                <a:lstStyle/>
                <a:p>
                  <a:endParaRPr lang="en-US"/>
                </a:p>
              </p:txBody>
            </p:sp>
            <p:sp>
              <p:nvSpPr>
                <p:cNvPr id="70678" name="Line 22"/>
                <p:cNvSpPr>
                  <a:spLocks noChangeShapeType="1"/>
                </p:cNvSpPr>
                <p:nvPr/>
              </p:nvSpPr>
              <p:spPr bwMode="gray">
                <a:xfrm flipH="1">
                  <a:off x="2160" y="2496"/>
                  <a:ext cx="528" cy="384"/>
                </a:xfrm>
                <a:prstGeom prst="line">
                  <a:avLst/>
                </a:prstGeom>
                <a:noFill/>
                <a:ln w="31750">
                  <a:solidFill>
                    <a:schemeClr val="folHlink"/>
                  </a:solidFill>
                  <a:round/>
                  <a:headEnd/>
                  <a:tailEnd/>
                </a:ln>
              </p:spPr>
              <p:txBody>
                <a:bodyPr wrap="none" lIns="91414" tIns="45708" rIns="91414" bIns="45708" anchor="ctr"/>
                <a:lstStyle/>
                <a:p>
                  <a:endParaRPr lang="en-US"/>
                </a:p>
              </p:txBody>
            </p:sp>
          </p:grpSp>
          <p:sp>
            <p:nvSpPr>
              <p:cNvPr id="70676" name="Line 23"/>
              <p:cNvSpPr>
                <a:spLocks noChangeShapeType="1"/>
              </p:cNvSpPr>
              <p:nvPr/>
            </p:nvSpPr>
            <p:spPr bwMode="gray">
              <a:xfrm>
                <a:off x="1164" y="2480"/>
                <a:ext cx="208" cy="0"/>
              </a:xfrm>
              <a:prstGeom prst="line">
                <a:avLst/>
              </a:prstGeom>
              <a:noFill/>
              <a:ln w="38100">
                <a:solidFill>
                  <a:schemeClr val="folHlink"/>
                </a:solidFill>
                <a:round/>
                <a:headEnd/>
                <a:tailEnd/>
              </a:ln>
            </p:spPr>
            <p:txBody>
              <a:bodyPr wrap="none" lIns="91414" tIns="45708" rIns="91414" bIns="45708" anchor="ctr"/>
              <a:lstStyle/>
              <a:p>
                <a:endParaRPr lang="en-US"/>
              </a:p>
            </p:txBody>
          </p:sp>
        </p:grpSp>
      </p:grpSp>
      <p:sp>
        <p:nvSpPr>
          <p:cNvPr id="70666" name="Rectangle 25"/>
          <p:cNvSpPr>
            <a:spLocks noGrp="1" noChangeArrowheads="1"/>
          </p:cNvSpPr>
          <p:nvPr>
            <p:ph type="title"/>
          </p:nvPr>
        </p:nvSpPr>
        <p:spPr bwMode="auto"/>
        <p:txBody>
          <a:bodyPr/>
          <a:lstStyle/>
          <a:p>
            <a:r>
              <a:rPr lang="es-ES" sz="2800" dirty="0" err="1" smtClean="0">
                <a:solidFill>
                  <a:srgbClr val="FF0000"/>
                </a:solidFill>
                <a:ea typeface="MS PGothic" pitchFamily="34" charset="-128"/>
              </a:rPr>
              <a:t>Telmisartán</a:t>
            </a:r>
            <a:r>
              <a:rPr lang="es-ES" sz="2800" dirty="0" smtClean="0">
                <a:solidFill>
                  <a:srgbClr val="FF0000"/>
                </a:solidFill>
                <a:ea typeface="MS PGothic" pitchFamily="34" charset="-128"/>
              </a:rPr>
              <a:t> reduce la </a:t>
            </a:r>
            <a:r>
              <a:rPr lang="es-ES" sz="2800" dirty="0" err="1" smtClean="0">
                <a:solidFill>
                  <a:srgbClr val="FF0000"/>
                </a:solidFill>
                <a:ea typeface="MS PGothic" pitchFamily="34" charset="-128"/>
              </a:rPr>
              <a:t>hiperfiltración</a:t>
            </a:r>
            <a:r>
              <a:rPr lang="es-ES" sz="2800" dirty="0" smtClean="0">
                <a:solidFill>
                  <a:srgbClr val="FF0000"/>
                </a:solidFill>
                <a:ea typeface="MS PGothic" pitchFamily="34" charset="-128"/>
              </a:rPr>
              <a:t> renal inducida por </a:t>
            </a:r>
            <a:r>
              <a:rPr lang="es-ES" sz="2800" dirty="0" err="1" smtClean="0">
                <a:solidFill>
                  <a:srgbClr val="FF0000"/>
                </a:solidFill>
                <a:ea typeface="MS PGothic" pitchFamily="34" charset="-128"/>
              </a:rPr>
              <a:t>amlodipino</a:t>
            </a:r>
            <a:endParaRPr lang="es-ES" sz="2800" dirty="0" smtClean="0">
              <a:solidFill>
                <a:srgbClr val="FF0000"/>
              </a:solidFill>
              <a:ea typeface="MS PGothic" pitchFamily="34" charset="-128"/>
            </a:endParaRPr>
          </a:p>
        </p:txBody>
      </p:sp>
      <p:sp>
        <p:nvSpPr>
          <p:cNvPr id="70667" name="Rectangle 26"/>
          <p:cNvSpPr>
            <a:spLocks noChangeArrowheads="1"/>
          </p:cNvSpPr>
          <p:nvPr/>
        </p:nvSpPr>
        <p:spPr bwMode="gray">
          <a:xfrm>
            <a:off x="492125" y="6405563"/>
            <a:ext cx="2697163" cy="260350"/>
          </a:xfrm>
          <a:prstGeom prst="rect">
            <a:avLst/>
          </a:prstGeom>
          <a:noFill/>
          <a:ln w="12700" algn="ctr">
            <a:noFill/>
            <a:miter lim="800000"/>
            <a:headEnd/>
            <a:tailEnd/>
          </a:ln>
        </p:spPr>
        <p:txBody>
          <a:bodyPr wrap="none" lIns="0" tIns="0" rIns="108000" bIns="108000" anchor="b">
            <a:spAutoFit/>
          </a:bodyPr>
          <a:lstStyle/>
          <a:p>
            <a:pPr>
              <a:buSzPct val="100000"/>
            </a:pPr>
            <a:r>
              <a:rPr lang="es-ES" sz="1000">
                <a:solidFill>
                  <a:srgbClr val="000000"/>
                </a:solidFill>
              </a:rPr>
              <a:t>Peti-Peterdi; Abstract ESC 2010 (presentado).</a:t>
            </a:r>
          </a:p>
        </p:txBody>
      </p:sp>
      <p:sp>
        <p:nvSpPr>
          <p:cNvPr id="70668" name="26 Rectángulo"/>
          <p:cNvSpPr>
            <a:spLocks noChangeArrowheads="1"/>
          </p:cNvSpPr>
          <p:nvPr/>
        </p:nvSpPr>
        <p:spPr bwMode="auto">
          <a:xfrm>
            <a:off x="5254625" y="3606800"/>
            <a:ext cx="939800" cy="581025"/>
          </a:xfrm>
          <a:prstGeom prst="rect">
            <a:avLst/>
          </a:prstGeom>
          <a:solidFill>
            <a:schemeClr val="bg1"/>
          </a:solidFill>
          <a:ln w="9525">
            <a:noFill/>
            <a:miter lim="800000"/>
            <a:headEnd/>
            <a:tailEnd/>
          </a:ln>
        </p:spPr>
        <p:txBody>
          <a:bodyPr wrap="none">
            <a:spAutoFit/>
          </a:bodyPr>
          <a:lstStyle/>
          <a:p>
            <a:r>
              <a:rPr lang="es-ES" sz="1600"/>
              <a:t>Arteriola</a:t>
            </a:r>
          </a:p>
          <a:p>
            <a:r>
              <a:rPr lang="es-ES" sz="1600"/>
              <a:t>aferente</a:t>
            </a:r>
          </a:p>
        </p:txBody>
      </p:sp>
      <p:sp>
        <p:nvSpPr>
          <p:cNvPr id="70669" name="27 Rectángulo"/>
          <p:cNvSpPr>
            <a:spLocks noChangeArrowheads="1"/>
          </p:cNvSpPr>
          <p:nvPr/>
        </p:nvSpPr>
        <p:spPr bwMode="auto">
          <a:xfrm>
            <a:off x="6938963" y="3609975"/>
            <a:ext cx="939800" cy="581025"/>
          </a:xfrm>
          <a:prstGeom prst="rect">
            <a:avLst/>
          </a:prstGeom>
          <a:solidFill>
            <a:schemeClr val="bg1"/>
          </a:solidFill>
          <a:ln w="9525">
            <a:noFill/>
            <a:miter lim="800000"/>
            <a:headEnd/>
            <a:tailEnd/>
          </a:ln>
        </p:spPr>
        <p:txBody>
          <a:bodyPr wrap="none">
            <a:spAutoFit/>
          </a:bodyPr>
          <a:lstStyle/>
          <a:p>
            <a:r>
              <a:rPr lang="es-ES" sz="1600"/>
              <a:t>Arteriola</a:t>
            </a:r>
          </a:p>
          <a:p>
            <a:r>
              <a:rPr lang="es-ES" sz="1600"/>
              <a:t>eferente</a:t>
            </a:r>
          </a:p>
        </p:txBody>
      </p:sp>
      <p:sp>
        <p:nvSpPr>
          <p:cNvPr id="70670" name="28 Rectángulo"/>
          <p:cNvSpPr>
            <a:spLocks noChangeArrowheads="1"/>
          </p:cNvSpPr>
          <p:nvPr/>
        </p:nvSpPr>
        <p:spPr bwMode="auto">
          <a:xfrm>
            <a:off x="6072188" y="2284413"/>
            <a:ext cx="1343025" cy="336550"/>
          </a:xfrm>
          <a:prstGeom prst="rect">
            <a:avLst/>
          </a:prstGeom>
          <a:solidFill>
            <a:schemeClr val="bg1"/>
          </a:solidFill>
          <a:ln w="9525">
            <a:noFill/>
            <a:miter lim="800000"/>
            <a:headEnd/>
            <a:tailEnd/>
          </a:ln>
        </p:spPr>
        <p:txBody>
          <a:bodyPr wrap="none" lIns="0" rIns="0">
            <a:spAutoFit/>
          </a:bodyPr>
          <a:lstStyle/>
          <a:p>
            <a:r>
              <a:rPr lang="es-ES" sz="1600"/>
              <a:t>Angiotensina II</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sldNum" sz="quarter" idx="10"/>
          </p:nvPr>
        </p:nvSpPr>
        <p:spPr>
          <a:noFill/>
        </p:spPr>
        <p:txBody>
          <a:bodyPr/>
          <a:lstStyle/>
          <a:p>
            <a:pPr>
              <a:buSzPct val="100000"/>
            </a:pPr>
            <a:fld id="{45DA02DE-1982-4D9E-A548-F2DC88AC7EDD}" type="slidenum">
              <a:rPr lang="es-ES" smtClean="0">
                <a:solidFill>
                  <a:srgbClr val="000000"/>
                </a:solidFill>
                <a:ea typeface="MS PGothic" pitchFamily="34" charset="-128"/>
              </a:rPr>
              <a:pPr>
                <a:buSzPct val="100000"/>
              </a:pPr>
              <a:t>15</a:t>
            </a:fld>
            <a:endParaRPr lang="es-ES" smtClean="0">
              <a:solidFill>
                <a:srgbClr val="000000"/>
              </a:solidFill>
              <a:ea typeface="MS PGothic" pitchFamily="34" charset="-128"/>
            </a:endParaRPr>
          </a:p>
        </p:txBody>
      </p:sp>
      <p:sp>
        <p:nvSpPr>
          <p:cNvPr id="14340" name="Rectangle 2"/>
          <p:cNvSpPr>
            <a:spLocks noGrp="1" noChangeArrowheads="1"/>
          </p:cNvSpPr>
          <p:nvPr>
            <p:ph type="title" idx="4294967295"/>
          </p:nvPr>
        </p:nvSpPr>
        <p:spPr bwMode="auto">
          <a:xfrm>
            <a:off x="334963" y="152400"/>
            <a:ext cx="8809037" cy="762000"/>
          </a:xfrm>
        </p:spPr>
        <p:txBody>
          <a:bodyPr/>
          <a:lstStyle/>
          <a:p>
            <a:r>
              <a:rPr lang="es-ES" sz="2400" dirty="0" err="1" smtClean="0">
                <a:solidFill>
                  <a:srgbClr val="7C7C7C"/>
                </a:solidFill>
                <a:ea typeface="MS PGothic" pitchFamily="34" charset="-128"/>
              </a:rPr>
              <a:t>Telmisartán</a:t>
            </a:r>
            <a:r>
              <a:rPr lang="es-ES" sz="2400" dirty="0" smtClean="0">
                <a:solidFill>
                  <a:srgbClr val="7C7C7C"/>
                </a:solidFill>
                <a:ea typeface="MS PGothic" pitchFamily="34" charset="-128"/>
              </a:rPr>
              <a:t> es el más estudiado entre los ARA en ensayos con </a:t>
            </a:r>
            <a:r>
              <a:rPr lang="es-ES" sz="2400" dirty="0" err="1" smtClean="0">
                <a:solidFill>
                  <a:srgbClr val="7C7C7C"/>
                </a:solidFill>
                <a:ea typeface="MS PGothic" pitchFamily="34" charset="-128"/>
              </a:rPr>
              <a:t>morbimortalidad</a:t>
            </a:r>
            <a:r>
              <a:rPr lang="es-ES" sz="2400" dirty="0" smtClean="0">
                <a:solidFill>
                  <a:srgbClr val="7C7C7C"/>
                </a:solidFill>
                <a:ea typeface="MS PGothic" pitchFamily="34" charset="-128"/>
              </a:rPr>
              <a:t> como criterio principal de valoración</a:t>
            </a:r>
          </a:p>
        </p:txBody>
      </p:sp>
      <p:graphicFrame>
        <p:nvGraphicFramePr>
          <p:cNvPr id="14338" name="Object 3"/>
          <p:cNvGraphicFramePr>
            <a:graphicFrameLocks noChangeAspect="1"/>
          </p:cNvGraphicFramePr>
          <p:nvPr>
            <p:ph idx="4294967295"/>
          </p:nvPr>
        </p:nvGraphicFramePr>
        <p:xfrm>
          <a:off x="757238" y="1154113"/>
          <a:ext cx="7964487" cy="3719512"/>
        </p:xfrm>
        <a:graphic>
          <a:graphicData uri="http://schemas.openxmlformats.org/presentationml/2006/ole">
            <p:oleObj spid="_x0000_s14338" name="Diagramm" r:id="rId4" imgW="7934249" imgH="3705149" progId="MSGraph.Chart.8">
              <p:embed followColorScheme="full"/>
            </p:oleObj>
          </a:graphicData>
        </a:graphic>
      </p:graphicFrame>
      <p:sp>
        <p:nvSpPr>
          <p:cNvPr id="14341" name="Text Box 4"/>
          <p:cNvSpPr txBox="1">
            <a:spLocks noChangeArrowheads="1"/>
          </p:cNvSpPr>
          <p:nvPr/>
        </p:nvSpPr>
        <p:spPr bwMode="gray">
          <a:xfrm rot="-5400000">
            <a:off x="-713581" y="2817019"/>
            <a:ext cx="2495550" cy="366712"/>
          </a:xfrm>
          <a:prstGeom prst="rect">
            <a:avLst/>
          </a:prstGeom>
          <a:noFill/>
          <a:ln w="9525">
            <a:noFill/>
            <a:miter lim="800000"/>
            <a:headEnd/>
            <a:tailEnd/>
          </a:ln>
        </p:spPr>
        <p:txBody>
          <a:bodyPr wrap="none">
            <a:spAutoFit/>
          </a:bodyPr>
          <a:lstStyle/>
          <a:p>
            <a:pPr algn="ctr">
              <a:buSzPct val="100000"/>
            </a:pPr>
            <a:r>
              <a:rPr lang="es-ES" sz="1800" b="1">
                <a:solidFill>
                  <a:srgbClr val="000000"/>
                </a:solidFill>
              </a:rPr>
              <a:t>Número de pacientes</a:t>
            </a:r>
          </a:p>
        </p:txBody>
      </p:sp>
      <p:sp>
        <p:nvSpPr>
          <p:cNvPr id="14342" name="Text Box 5"/>
          <p:cNvSpPr txBox="1">
            <a:spLocks noChangeArrowheads="1"/>
          </p:cNvSpPr>
          <p:nvPr/>
        </p:nvSpPr>
        <p:spPr bwMode="gray">
          <a:xfrm>
            <a:off x="6711950" y="1800225"/>
            <a:ext cx="804863"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44.264</a:t>
            </a:r>
          </a:p>
        </p:txBody>
      </p:sp>
      <p:sp>
        <p:nvSpPr>
          <p:cNvPr id="14343" name="Text Box 6"/>
          <p:cNvSpPr txBox="1">
            <a:spLocks noChangeArrowheads="1"/>
          </p:cNvSpPr>
          <p:nvPr/>
        </p:nvSpPr>
        <p:spPr bwMode="gray">
          <a:xfrm>
            <a:off x="7720013" y="1366838"/>
            <a:ext cx="804862"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51.878</a:t>
            </a:r>
          </a:p>
        </p:txBody>
      </p:sp>
      <p:sp>
        <p:nvSpPr>
          <p:cNvPr id="14344" name="Text Box 7"/>
          <p:cNvSpPr txBox="1">
            <a:spLocks noChangeArrowheads="1"/>
          </p:cNvSpPr>
          <p:nvPr/>
        </p:nvSpPr>
        <p:spPr bwMode="gray">
          <a:xfrm>
            <a:off x="5691188" y="3240088"/>
            <a:ext cx="804862"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19.335</a:t>
            </a:r>
          </a:p>
        </p:txBody>
      </p:sp>
      <p:sp>
        <p:nvSpPr>
          <p:cNvPr id="14345" name="Text Box 8"/>
          <p:cNvSpPr txBox="1">
            <a:spLocks noChangeArrowheads="1"/>
          </p:cNvSpPr>
          <p:nvPr/>
        </p:nvSpPr>
        <p:spPr bwMode="gray">
          <a:xfrm>
            <a:off x="4672013" y="3600450"/>
            <a:ext cx="804862"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12.565</a:t>
            </a:r>
          </a:p>
        </p:txBody>
      </p:sp>
      <p:sp>
        <p:nvSpPr>
          <p:cNvPr id="14346" name="Text Box 9"/>
          <p:cNvSpPr txBox="1">
            <a:spLocks noChangeArrowheads="1"/>
          </p:cNvSpPr>
          <p:nvPr/>
        </p:nvSpPr>
        <p:spPr bwMode="gray">
          <a:xfrm>
            <a:off x="1647825" y="4248150"/>
            <a:ext cx="692150"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1.405</a:t>
            </a:r>
          </a:p>
        </p:txBody>
      </p:sp>
      <p:sp>
        <p:nvSpPr>
          <p:cNvPr id="14347" name="Text Box 10"/>
          <p:cNvSpPr txBox="1">
            <a:spLocks noChangeArrowheads="1"/>
          </p:cNvSpPr>
          <p:nvPr/>
        </p:nvSpPr>
        <p:spPr bwMode="gray">
          <a:xfrm>
            <a:off x="361950" y="6254750"/>
            <a:ext cx="6883400" cy="460375"/>
          </a:xfrm>
          <a:prstGeom prst="rect">
            <a:avLst/>
          </a:prstGeom>
          <a:noFill/>
          <a:ln w="9525">
            <a:noFill/>
            <a:miter lim="800000"/>
            <a:headEnd/>
            <a:tailEnd/>
          </a:ln>
        </p:spPr>
        <p:txBody>
          <a:bodyPr>
            <a:spAutoFit/>
          </a:bodyPr>
          <a:lstStyle/>
          <a:p>
            <a:pPr>
              <a:buSzPct val="100000"/>
            </a:pPr>
            <a:r>
              <a:rPr lang="es-ES" sz="600">
                <a:solidFill>
                  <a:srgbClr val="000000"/>
                </a:solidFill>
              </a:rPr>
              <a:t>1. Schrader et al. </a:t>
            </a:r>
            <a:r>
              <a:rPr lang="es-ES" sz="600" i="1">
                <a:solidFill>
                  <a:srgbClr val="000000"/>
                </a:solidFill>
              </a:rPr>
              <a:t>Stroke.</a:t>
            </a:r>
            <a:r>
              <a:rPr lang="es-ES" sz="600">
                <a:solidFill>
                  <a:srgbClr val="000000"/>
                </a:solidFill>
              </a:rPr>
              <a:t> 2005;36:1218-1226; 2. </a:t>
            </a:r>
            <a:r>
              <a:rPr lang="es-ES" sz="600">
                <a:solidFill>
                  <a:srgbClr val="000000"/>
                </a:solidFill>
                <a:hlinkClick r:id="rId5"/>
              </a:rPr>
              <a:t>http://www.roadmapstudy.org/resident.aspx</a:t>
            </a:r>
            <a:r>
              <a:rPr lang="es-ES" sz="600">
                <a:solidFill>
                  <a:srgbClr val="000000"/>
                </a:solidFill>
              </a:rPr>
              <a:t>; 3. Parving et al. </a:t>
            </a:r>
            <a:r>
              <a:rPr lang="es-ES" sz="600" i="1">
                <a:solidFill>
                  <a:srgbClr val="000000"/>
                </a:solidFill>
              </a:rPr>
              <a:t>N Engl J Med. </a:t>
            </a:r>
            <a:r>
              <a:rPr lang="es-ES" sz="600">
                <a:solidFill>
                  <a:srgbClr val="000000"/>
                </a:solidFill>
              </a:rPr>
              <a:t>2001;345:870-878; 4. Lewis et al. </a:t>
            </a:r>
            <a:r>
              <a:rPr lang="es-ES" sz="600" i="1">
                <a:solidFill>
                  <a:srgbClr val="000000"/>
                </a:solidFill>
              </a:rPr>
              <a:t>N Engl J Med. </a:t>
            </a:r>
            <a:r>
              <a:rPr lang="es-ES" sz="600">
                <a:solidFill>
                  <a:srgbClr val="000000"/>
                </a:solidFill>
              </a:rPr>
              <a:t>2001;345:851-860; 5. Carson et al. </a:t>
            </a:r>
            <a:r>
              <a:rPr lang="es-ES" sz="600" i="1">
                <a:solidFill>
                  <a:srgbClr val="000000"/>
                </a:solidFill>
              </a:rPr>
              <a:t>J Card Fail.</a:t>
            </a:r>
            <a:r>
              <a:rPr lang="es-ES" sz="600">
                <a:solidFill>
                  <a:srgbClr val="000000"/>
                </a:solidFill>
              </a:rPr>
              <a:t> 2005;11:576-585; 6. Papademetriou et al. </a:t>
            </a:r>
            <a:r>
              <a:rPr lang="es-ES" sz="600" i="1">
                <a:solidFill>
                  <a:srgbClr val="000000"/>
                </a:solidFill>
              </a:rPr>
              <a:t>J Am Coll Cardiol.</a:t>
            </a:r>
            <a:r>
              <a:rPr lang="es-ES" sz="600">
                <a:solidFill>
                  <a:srgbClr val="000000"/>
                </a:solidFill>
              </a:rPr>
              <a:t> 2004;44:1175-1180; 7. </a:t>
            </a:r>
            <a:r>
              <a:rPr lang="es-ES" sz="600">
                <a:solidFill>
                  <a:srgbClr val="000000"/>
                </a:solidFill>
                <a:hlinkClick r:id="rId6"/>
              </a:rPr>
              <a:t>www.atacand.com</a:t>
            </a:r>
            <a:r>
              <a:rPr lang="es-ES" sz="600">
                <a:solidFill>
                  <a:srgbClr val="000000"/>
                </a:solidFill>
              </a:rPr>
              <a:t>; 8. Brenner et al. </a:t>
            </a:r>
            <a:r>
              <a:rPr lang="es-ES" sz="600" i="1">
                <a:solidFill>
                  <a:srgbClr val="000000"/>
                </a:solidFill>
              </a:rPr>
              <a:t>N Engl J Med. </a:t>
            </a:r>
            <a:r>
              <a:rPr lang="es-ES" sz="600">
                <a:solidFill>
                  <a:srgbClr val="000000"/>
                </a:solidFill>
              </a:rPr>
              <a:t>2001;345:861-869; 9. Pitt et al. </a:t>
            </a:r>
            <a:r>
              <a:rPr lang="es-ES" sz="600" i="1">
                <a:solidFill>
                  <a:srgbClr val="000000"/>
                </a:solidFill>
              </a:rPr>
              <a:t>Lancet.</a:t>
            </a:r>
            <a:r>
              <a:rPr lang="es-ES" sz="600">
                <a:solidFill>
                  <a:srgbClr val="000000"/>
                </a:solidFill>
              </a:rPr>
              <a:t> 2000;355:1582-1587; 10. Dickstein et al. </a:t>
            </a:r>
            <a:r>
              <a:rPr lang="es-ES" sz="600" i="1">
                <a:solidFill>
                  <a:srgbClr val="000000"/>
                </a:solidFill>
              </a:rPr>
              <a:t>Lancet.</a:t>
            </a:r>
            <a:r>
              <a:rPr lang="es-ES" sz="600">
                <a:solidFill>
                  <a:srgbClr val="000000"/>
                </a:solidFill>
              </a:rPr>
              <a:t> 2002;360:752-760; 11. Dahlof et al. </a:t>
            </a:r>
            <a:r>
              <a:rPr lang="es-ES" sz="600" i="1">
                <a:solidFill>
                  <a:srgbClr val="000000"/>
                </a:solidFill>
              </a:rPr>
              <a:t>Lancet.</a:t>
            </a:r>
            <a:r>
              <a:rPr lang="es-ES" sz="600">
                <a:solidFill>
                  <a:srgbClr val="000000"/>
                </a:solidFill>
              </a:rPr>
              <a:t> 2002;359:955-1003; 12. Cohn et al. </a:t>
            </a:r>
            <a:r>
              <a:rPr lang="es-ES" sz="600" i="1">
                <a:solidFill>
                  <a:srgbClr val="000000"/>
                </a:solidFill>
              </a:rPr>
              <a:t>N Engl J Med. </a:t>
            </a:r>
            <a:r>
              <a:rPr lang="es-ES" sz="600">
                <a:solidFill>
                  <a:srgbClr val="000000"/>
                </a:solidFill>
              </a:rPr>
              <a:t> 2001;345:1667-1675; 13. </a:t>
            </a:r>
            <a:r>
              <a:rPr lang="es-ES" sz="600">
                <a:solidFill>
                  <a:srgbClr val="000000"/>
                </a:solidFill>
                <a:hlinkClick r:id="rId7"/>
              </a:rPr>
              <a:t>www.novartis.com</a:t>
            </a:r>
            <a:r>
              <a:rPr lang="es-ES" sz="600">
                <a:solidFill>
                  <a:srgbClr val="000000"/>
                </a:solidFill>
              </a:rPr>
              <a:t>; 14. Pfeffer et al. </a:t>
            </a:r>
            <a:r>
              <a:rPr lang="es-ES" sz="600" i="1">
                <a:solidFill>
                  <a:srgbClr val="000000"/>
                </a:solidFill>
              </a:rPr>
              <a:t>N Engl J Med. </a:t>
            </a:r>
            <a:r>
              <a:rPr lang="es-ES" sz="600">
                <a:solidFill>
                  <a:srgbClr val="000000"/>
                </a:solidFill>
              </a:rPr>
              <a:t> 2003;349:1893-1906; 15. Julius et al. </a:t>
            </a:r>
            <a:r>
              <a:rPr lang="es-ES" sz="600" i="1">
                <a:solidFill>
                  <a:srgbClr val="000000"/>
                </a:solidFill>
              </a:rPr>
              <a:t>Lancet.</a:t>
            </a:r>
            <a:r>
              <a:rPr lang="es-ES" sz="600">
                <a:solidFill>
                  <a:srgbClr val="000000"/>
                </a:solidFill>
              </a:rPr>
              <a:t> 2004;363:2022-2031; 15. </a:t>
            </a:r>
            <a:r>
              <a:rPr lang="es-ES" sz="600">
                <a:solidFill>
                  <a:srgbClr val="000000"/>
                </a:solidFill>
                <a:hlinkClick r:id="rId8"/>
              </a:rPr>
              <a:t>www.ontarget-micardis.com</a:t>
            </a:r>
            <a:r>
              <a:rPr lang="es-ES" sz="600">
                <a:solidFill>
                  <a:srgbClr val="000000"/>
                </a:solidFill>
              </a:rPr>
              <a:t>.</a:t>
            </a:r>
          </a:p>
        </p:txBody>
      </p:sp>
      <p:sp>
        <p:nvSpPr>
          <p:cNvPr id="14348" name="Text Box 11"/>
          <p:cNvSpPr txBox="1">
            <a:spLocks noChangeArrowheads="1"/>
          </p:cNvSpPr>
          <p:nvPr/>
        </p:nvSpPr>
        <p:spPr bwMode="gray">
          <a:xfrm>
            <a:off x="3716338" y="3960813"/>
            <a:ext cx="692150" cy="336550"/>
          </a:xfrm>
          <a:prstGeom prst="rect">
            <a:avLst/>
          </a:prstGeom>
          <a:noFill/>
          <a:ln w="9525">
            <a:noFill/>
            <a:miter lim="800000"/>
            <a:headEnd/>
            <a:tailEnd/>
          </a:ln>
        </p:spPr>
        <p:txBody>
          <a:bodyPr wrap="none">
            <a:spAutoFit/>
          </a:bodyPr>
          <a:lstStyle/>
          <a:p>
            <a:pPr algn="ctr">
              <a:buSzPct val="100000"/>
            </a:pPr>
            <a:r>
              <a:rPr lang="es-ES" sz="1600">
                <a:solidFill>
                  <a:srgbClr val="000000"/>
                </a:solidFill>
              </a:rPr>
              <a:t>6.405</a:t>
            </a:r>
          </a:p>
        </p:txBody>
      </p:sp>
      <p:sp>
        <p:nvSpPr>
          <p:cNvPr id="14349" name="Rectangle 12"/>
          <p:cNvSpPr>
            <a:spLocks noChangeArrowheads="1"/>
          </p:cNvSpPr>
          <p:nvPr/>
        </p:nvSpPr>
        <p:spPr bwMode="gray">
          <a:xfrm>
            <a:off x="277813" y="26988"/>
            <a:ext cx="7354887" cy="960437"/>
          </a:xfrm>
          <a:prstGeom prst="rect">
            <a:avLst/>
          </a:prstGeom>
          <a:noFill/>
          <a:ln w="9525">
            <a:noFill/>
            <a:miter lim="800000"/>
            <a:headEnd/>
            <a:tailEnd/>
          </a:ln>
        </p:spPr>
        <p:txBody>
          <a:bodyPr lIns="0" tIns="0" rIns="0" bIns="0" anchor="b"/>
          <a:lstStyle/>
          <a:p>
            <a:pPr algn="ctr"/>
            <a:endParaRPr lang="es-ES" sz="2800" b="1"/>
          </a:p>
        </p:txBody>
      </p:sp>
      <p:sp>
        <p:nvSpPr>
          <p:cNvPr id="14350" name="Text Box 53"/>
          <p:cNvSpPr txBox="1">
            <a:spLocks noChangeArrowheads="1"/>
          </p:cNvSpPr>
          <p:nvPr/>
        </p:nvSpPr>
        <p:spPr bwMode="gray">
          <a:xfrm>
            <a:off x="2627313" y="4105275"/>
            <a:ext cx="792162" cy="336550"/>
          </a:xfrm>
          <a:prstGeom prst="rect">
            <a:avLst/>
          </a:prstGeom>
          <a:noFill/>
          <a:ln w="9525">
            <a:noFill/>
            <a:miter lim="800000"/>
            <a:headEnd/>
            <a:tailEnd/>
          </a:ln>
        </p:spPr>
        <p:txBody>
          <a:bodyPr>
            <a:spAutoFit/>
          </a:bodyPr>
          <a:lstStyle/>
          <a:p>
            <a:pPr algn="ctr">
              <a:buSzPct val="100000"/>
            </a:pPr>
            <a:r>
              <a:rPr lang="es-ES" sz="1600">
                <a:solidFill>
                  <a:srgbClr val="000000"/>
                </a:solidFill>
              </a:rPr>
              <a:t>4.449</a:t>
            </a:r>
          </a:p>
        </p:txBody>
      </p:sp>
      <p:grpSp>
        <p:nvGrpSpPr>
          <p:cNvPr id="14351" name="Group 58"/>
          <p:cNvGrpSpPr>
            <a:grpSpLocks/>
          </p:cNvGrpSpPr>
          <p:nvPr/>
        </p:nvGrpSpPr>
        <p:grpSpPr bwMode="auto">
          <a:xfrm>
            <a:off x="1778000" y="5251450"/>
            <a:ext cx="7167563" cy="865188"/>
            <a:chOff x="1045" y="3339"/>
            <a:chExt cx="4597" cy="545"/>
          </a:xfrm>
        </p:grpSpPr>
        <p:sp>
          <p:nvSpPr>
            <p:cNvPr id="14359" name="Text Box 19"/>
            <p:cNvSpPr txBox="1">
              <a:spLocks noChangeArrowheads="1"/>
            </p:cNvSpPr>
            <p:nvPr/>
          </p:nvSpPr>
          <p:spPr bwMode="gray">
            <a:xfrm>
              <a:off x="4371" y="3340"/>
              <a:ext cx="442"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Val-HeFT</a:t>
              </a:r>
              <a:r>
                <a:rPr lang="es-ES" sz="800" baseline="50000">
                  <a:solidFill>
                    <a:srgbClr val="000000"/>
                  </a:solidFill>
                </a:rPr>
                <a:t>12</a:t>
              </a:r>
            </a:p>
          </p:txBody>
        </p:sp>
        <p:sp>
          <p:nvSpPr>
            <p:cNvPr id="14360" name="Rectangle 20"/>
            <p:cNvSpPr>
              <a:spLocks noChangeAspect="1" noChangeArrowheads="1"/>
            </p:cNvSpPr>
            <p:nvPr/>
          </p:nvSpPr>
          <p:spPr bwMode="gray">
            <a:xfrm>
              <a:off x="4293" y="3362"/>
              <a:ext cx="93" cy="91"/>
            </a:xfrm>
            <a:prstGeom prst="rect">
              <a:avLst/>
            </a:prstGeom>
            <a:solidFill>
              <a:srgbClr val="CCFFCC"/>
            </a:solidFill>
            <a:ln w="9525">
              <a:solidFill>
                <a:schemeClr val="bg1"/>
              </a:solidFill>
              <a:miter lim="800000"/>
              <a:headEnd/>
              <a:tailEnd/>
            </a:ln>
          </p:spPr>
          <p:txBody>
            <a:bodyPr wrap="none" anchor="ctr"/>
            <a:lstStyle/>
            <a:p>
              <a:endParaRPr lang="es-ES" sz="2800"/>
            </a:p>
          </p:txBody>
        </p:sp>
        <p:sp>
          <p:nvSpPr>
            <p:cNvPr id="14361" name="Rectangle 21"/>
            <p:cNvSpPr>
              <a:spLocks noChangeAspect="1" noChangeArrowheads="1"/>
            </p:cNvSpPr>
            <p:nvPr/>
          </p:nvSpPr>
          <p:spPr bwMode="gray">
            <a:xfrm>
              <a:off x="4293" y="3498"/>
              <a:ext cx="93" cy="91"/>
            </a:xfrm>
            <a:prstGeom prst="rect">
              <a:avLst/>
            </a:prstGeom>
            <a:solidFill>
              <a:srgbClr val="99CC00"/>
            </a:solidFill>
            <a:ln w="9525">
              <a:solidFill>
                <a:schemeClr val="bg1"/>
              </a:solidFill>
              <a:miter lim="800000"/>
              <a:headEnd/>
              <a:tailEnd/>
            </a:ln>
          </p:spPr>
          <p:txBody>
            <a:bodyPr wrap="none" anchor="ctr"/>
            <a:lstStyle/>
            <a:p>
              <a:endParaRPr lang="es-ES" sz="2800"/>
            </a:p>
          </p:txBody>
        </p:sp>
        <p:sp>
          <p:nvSpPr>
            <p:cNvPr id="14362" name="Rectangle 22"/>
            <p:cNvSpPr>
              <a:spLocks noChangeAspect="1" noChangeArrowheads="1"/>
            </p:cNvSpPr>
            <p:nvPr/>
          </p:nvSpPr>
          <p:spPr bwMode="gray">
            <a:xfrm>
              <a:off x="4293" y="3634"/>
              <a:ext cx="93" cy="91"/>
            </a:xfrm>
            <a:prstGeom prst="rect">
              <a:avLst/>
            </a:prstGeom>
            <a:solidFill>
              <a:srgbClr val="339966"/>
            </a:solidFill>
            <a:ln w="9525">
              <a:solidFill>
                <a:schemeClr val="bg1"/>
              </a:solidFill>
              <a:miter lim="800000"/>
              <a:headEnd/>
              <a:tailEnd/>
            </a:ln>
          </p:spPr>
          <p:txBody>
            <a:bodyPr wrap="none" anchor="ctr"/>
            <a:lstStyle/>
            <a:p>
              <a:endParaRPr lang="es-ES" sz="2800"/>
            </a:p>
          </p:txBody>
        </p:sp>
        <p:sp>
          <p:nvSpPr>
            <p:cNvPr id="14363" name="Rectangle 23"/>
            <p:cNvSpPr>
              <a:spLocks noChangeAspect="1" noChangeArrowheads="1"/>
            </p:cNvSpPr>
            <p:nvPr/>
          </p:nvSpPr>
          <p:spPr bwMode="gray">
            <a:xfrm>
              <a:off x="4293" y="3770"/>
              <a:ext cx="93" cy="91"/>
            </a:xfrm>
            <a:prstGeom prst="rect">
              <a:avLst/>
            </a:prstGeom>
            <a:solidFill>
              <a:srgbClr val="003300"/>
            </a:solidFill>
            <a:ln w="9525">
              <a:solidFill>
                <a:schemeClr val="bg1"/>
              </a:solidFill>
              <a:miter lim="800000"/>
              <a:headEnd/>
              <a:tailEnd/>
            </a:ln>
          </p:spPr>
          <p:txBody>
            <a:bodyPr wrap="none" anchor="ctr"/>
            <a:lstStyle/>
            <a:p>
              <a:endParaRPr lang="es-ES" sz="2800"/>
            </a:p>
          </p:txBody>
        </p:sp>
        <p:sp>
          <p:nvSpPr>
            <p:cNvPr id="14364" name="Rectangle 24"/>
            <p:cNvSpPr>
              <a:spLocks noChangeAspect="1" noChangeArrowheads="1"/>
            </p:cNvSpPr>
            <p:nvPr/>
          </p:nvSpPr>
          <p:spPr bwMode="gray">
            <a:xfrm>
              <a:off x="3642" y="3362"/>
              <a:ext cx="93" cy="91"/>
            </a:xfrm>
            <a:prstGeom prst="rect">
              <a:avLst/>
            </a:prstGeom>
            <a:solidFill>
              <a:srgbClr val="FFCC00"/>
            </a:solidFill>
            <a:ln w="9525">
              <a:solidFill>
                <a:schemeClr val="bg1"/>
              </a:solidFill>
              <a:miter lim="800000"/>
              <a:headEnd/>
              <a:tailEnd/>
            </a:ln>
          </p:spPr>
          <p:txBody>
            <a:bodyPr wrap="none" anchor="ctr"/>
            <a:lstStyle/>
            <a:p>
              <a:endParaRPr lang="es-ES" sz="2800"/>
            </a:p>
          </p:txBody>
        </p:sp>
        <p:sp>
          <p:nvSpPr>
            <p:cNvPr id="14365" name="Rectangle 25"/>
            <p:cNvSpPr>
              <a:spLocks noChangeAspect="1" noChangeArrowheads="1"/>
            </p:cNvSpPr>
            <p:nvPr/>
          </p:nvSpPr>
          <p:spPr bwMode="gray">
            <a:xfrm>
              <a:off x="3642" y="3498"/>
              <a:ext cx="93" cy="91"/>
            </a:xfrm>
            <a:prstGeom prst="rect">
              <a:avLst/>
            </a:prstGeom>
            <a:solidFill>
              <a:srgbClr val="FF9900"/>
            </a:solidFill>
            <a:ln w="9525">
              <a:solidFill>
                <a:schemeClr val="bg1"/>
              </a:solidFill>
              <a:miter lim="800000"/>
              <a:headEnd/>
              <a:tailEnd/>
            </a:ln>
          </p:spPr>
          <p:txBody>
            <a:bodyPr wrap="none" anchor="ctr"/>
            <a:lstStyle/>
            <a:p>
              <a:endParaRPr lang="es-ES" sz="2800"/>
            </a:p>
          </p:txBody>
        </p:sp>
        <p:sp>
          <p:nvSpPr>
            <p:cNvPr id="14366" name="Rectangle 26"/>
            <p:cNvSpPr>
              <a:spLocks noChangeAspect="1" noChangeArrowheads="1"/>
            </p:cNvSpPr>
            <p:nvPr/>
          </p:nvSpPr>
          <p:spPr bwMode="gray">
            <a:xfrm>
              <a:off x="3642" y="3634"/>
              <a:ext cx="93" cy="91"/>
            </a:xfrm>
            <a:prstGeom prst="rect">
              <a:avLst/>
            </a:prstGeom>
            <a:solidFill>
              <a:srgbClr val="FF6600"/>
            </a:solidFill>
            <a:ln w="9525">
              <a:solidFill>
                <a:schemeClr val="bg1"/>
              </a:solidFill>
              <a:miter lim="800000"/>
              <a:headEnd/>
              <a:tailEnd/>
            </a:ln>
          </p:spPr>
          <p:txBody>
            <a:bodyPr wrap="none" anchor="ctr"/>
            <a:lstStyle/>
            <a:p>
              <a:endParaRPr lang="es-ES" sz="2800"/>
            </a:p>
          </p:txBody>
        </p:sp>
        <p:sp>
          <p:nvSpPr>
            <p:cNvPr id="14367" name="Rectangle 27"/>
            <p:cNvSpPr>
              <a:spLocks noChangeAspect="1" noChangeArrowheads="1"/>
            </p:cNvSpPr>
            <p:nvPr/>
          </p:nvSpPr>
          <p:spPr bwMode="gray">
            <a:xfrm>
              <a:off x="3642" y="3770"/>
              <a:ext cx="93" cy="91"/>
            </a:xfrm>
            <a:prstGeom prst="rect">
              <a:avLst/>
            </a:prstGeom>
            <a:solidFill>
              <a:srgbClr val="993300"/>
            </a:solidFill>
            <a:ln w="9525">
              <a:solidFill>
                <a:schemeClr val="bg1"/>
              </a:solidFill>
              <a:miter lim="800000"/>
              <a:headEnd/>
              <a:tailEnd/>
            </a:ln>
          </p:spPr>
          <p:txBody>
            <a:bodyPr wrap="none" anchor="ctr"/>
            <a:lstStyle/>
            <a:p>
              <a:endParaRPr lang="es-ES" sz="2800"/>
            </a:p>
          </p:txBody>
        </p:sp>
        <p:sp>
          <p:nvSpPr>
            <p:cNvPr id="14368" name="Text Box 28"/>
            <p:cNvSpPr txBox="1">
              <a:spLocks noChangeArrowheads="1"/>
            </p:cNvSpPr>
            <p:nvPr/>
          </p:nvSpPr>
          <p:spPr bwMode="gray">
            <a:xfrm>
              <a:off x="2449" y="3341"/>
              <a:ext cx="337"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IRMA</a:t>
              </a:r>
              <a:r>
                <a:rPr lang="es-ES" sz="800" baseline="30000">
                  <a:solidFill>
                    <a:srgbClr val="000000"/>
                  </a:solidFill>
                </a:rPr>
                <a:t> II3</a:t>
              </a:r>
            </a:p>
          </p:txBody>
        </p:sp>
        <p:sp>
          <p:nvSpPr>
            <p:cNvPr id="14369" name="Text Box 29"/>
            <p:cNvSpPr txBox="1">
              <a:spLocks noChangeArrowheads="1"/>
            </p:cNvSpPr>
            <p:nvPr/>
          </p:nvSpPr>
          <p:spPr bwMode="gray">
            <a:xfrm>
              <a:off x="3720" y="3749"/>
              <a:ext cx="330"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LIFE11</a:t>
              </a:r>
            </a:p>
          </p:txBody>
        </p:sp>
        <p:sp>
          <p:nvSpPr>
            <p:cNvPr id="14370" name="Rectangle 30"/>
            <p:cNvSpPr>
              <a:spLocks noChangeAspect="1" noChangeArrowheads="1"/>
            </p:cNvSpPr>
            <p:nvPr/>
          </p:nvSpPr>
          <p:spPr bwMode="gray">
            <a:xfrm>
              <a:off x="2369" y="3499"/>
              <a:ext cx="93" cy="91"/>
            </a:xfrm>
            <a:prstGeom prst="rect">
              <a:avLst/>
            </a:prstGeom>
            <a:solidFill>
              <a:srgbClr val="CC99FF"/>
            </a:solidFill>
            <a:ln w="9525">
              <a:solidFill>
                <a:schemeClr val="bg1"/>
              </a:solidFill>
              <a:miter lim="800000"/>
              <a:headEnd/>
              <a:tailEnd/>
            </a:ln>
          </p:spPr>
          <p:txBody>
            <a:bodyPr wrap="none" anchor="ctr"/>
            <a:lstStyle/>
            <a:p>
              <a:endParaRPr lang="es-ES" sz="2800"/>
            </a:p>
          </p:txBody>
        </p:sp>
        <p:sp>
          <p:nvSpPr>
            <p:cNvPr id="14371" name="Rectangle 31"/>
            <p:cNvSpPr>
              <a:spLocks noChangeAspect="1" noChangeArrowheads="1"/>
            </p:cNvSpPr>
            <p:nvPr/>
          </p:nvSpPr>
          <p:spPr bwMode="gray">
            <a:xfrm>
              <a:off x="2369" y="3634"/>
              <a:ext cx="93" cy="91"/>
            </a:xfrm>
            <a:prstGeom prst="rect">
              <a:avLst/>
            </a:prstGeom>
            <a:solidFill>
              <a:srgbClr val="993366"/>
            </a:solidFill>
            <a:ln w="9525">
              <a:solidFill>
                <a:schemeClr val="bg1"/>
              </a:solidFill>
              <a:miter lim="800000"/>
              <a:headEnd/>
              <a:tailEnd/>
            </a:ln>
          </p:spPr>
          <p:txBody>
            <a:bodyPr wrap="none" anchor="ctr"/>
            <a:lstStyle/>
            <a:p>
              <a:endParaRPr lang="es-ES" sz="2800"/>
            </a:p>
          </p:txBody>
        </p:sp>
        <p:sp>
          <p:nvSpPr>
            <p:cNvPr id="14372" name="Rectangle 32"/>
            <p:cNvSpPr>
              <a:spLocks noChangeAspect="1" noChangeArrowheads="1"/>
            </p:cNvSpPr>
            <p:nvPr/>
          </p:nvSpPr>
          <p:spPr bwMode="gray">
            <a:xfrm>
              <a:off x="1045" y="3362"/>
              <a:ext cx="93" cy="91"/>
            </a:xfrm>
            <a:prstGeom prst="rect">
              <a:avLst/>
            </a:prstGeom>
            <a:solidFill>
              <a:srgbClr val="808080"/>
            </a:solidFill>
            <a:ln w="9525">
              <a:solidFill>
                <a:schemeClr val="bg1"/>
              </a:solidFill>
              <a:miter lim="800000"/>
              <a:headEnd/>
              <a:tailEnd/>
            </a:ln>
          </p:spPr>
          <p:txBody>
            <a:bodyPr wrap="none" anchor="ctr"/>
            <a:lstStyle/>
            <a:p>
              <a:endParaRPr lang="es-ES" sz="2800"/>
            </a:p>
          </p:txBody>
        </p:sp>
        <p:sp>
          <p:nvSpPr>
            <p:cNvPr id="14373" name="Text Box 33"/>
            <p:cNvSpPr txBox="1">
              <a:spLocks noChangeArrowheads="1"/>
            </p:cNvSpPr>
            <p:nvPr/>
          </p:nvSpPr>
          <p:spPr bwMode="gray">
            <a:xfrm>
              <a:off x="5044" y="3612"/>
              <a:ext cx="555"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ONTARGET</a:t>
              </a:r>
              <a:r>
                <a:rPr lang="es-ES" sz="800" baseline="30000">
                  <a:solidFill>
                    <a:srgbClr val="000000"/>
                  </a:solidFill>
                </a:rPr>
                <a:t>®16</a:t>
              </a:r>
            </a:p>
          </p:txBody>
        </p:sp>
        <p:sp>
          <p:nvSpPr>
            <p:cNvPr id="14374" name="Text Box 34"/>
            <p:cNvSpPr txBox="1">
              <a:spLocks noChangeArrowheads="1"/>
            </p:cNvSpPr>
            <p:nvPr/>
          </p:nvSpPr>
          <p:spPr bwMode="gray">
            <a:xfrm>
              <a:off x="5044" y="3341"/>
              <a:ext cx="598"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TRANSCEND</a:t>
              </a:r>
              <a:r>
                <a:rPr lang="es-ES" sz="800" baseline="30000">
                  <a:solidFill>
                    <a:srgbClr val="000000"/>
                  </a:solidFill>
                </a:rPr>
                <a:t>®16</a:t>
              </a:r>
            </a:p>
          </p:txBody>
        </p:sp>
        <p:sp>
          <p:nvSpPr>
            <p:cNvPr id="14375" name="Text Box 35"/>
            <p:cNvSpPr txBox="1">
              <a:spLocks noChangeArrowheads="1"/>
            </p:cNvSpPr>
            <p:nvPr/>
          </p:nvSpPr>
          <p:spPr bwMode="gray">
            <a:xfrm>
              <a:off x="5044" y="3477"/>
              <a:ext cx="491"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PRoFESS</a:t>
              </a:r>
              <a:r>
                <a:rPr lang="es-ES" sz="800" baseline="30000">
                  <a:solidFill>
                    <a:srgbClr val="000000"/>
                  </a:solidFill>
                </a:rPr>
                <a:t>®16</a:t>
              </a:r>
            </a:p>
          </p:txBody>
        </p:sp>
        <p:sp>
          <p:nvSpPr>
            <p:cNvPr id="14376" name="Rectangle 36"/>
            <p:cNvSpPr>
              <a:spLocks noChangeAspect="1" noChangeArrowheads="1"/>
            </p:cNvSpPr>
            <p:nvPr/>
          </p:nvSpPr>
          <p:spPr bwMode="gray">
            <a:xfrm>
              <a:off x="4954" y="3363"/>
              <a:ext cx="93" cy="91"/>
            </a:xfrm>
            <a:prstGeom prst="rect">
              <a:avLst/>
            </a:prstGeom>
            <a:solidFill>
              <a:srgbClr val="99CCFF"/>
            </a:solidFill>
            <a:ln w="9525">
              <a:solidFill>
                <a:schemeClr val="bg1"/>
              </a:solidFill>
              <a:miter lim="800000"/>
              <a:headEnd/>
              <a:tailEnd/>
            </a:ln>
          </p:spPr>
          <p:txBody>
            <a:bodyPr wrap="none" anchor="ctr"/>
            <a:lstStyle/>
            <a:p>
              <a:endParaRPr lang="es-ES" sz="2800"/>
            </a:p>
          </p:txBody>
        </p:sp>
        <p:sp>
          <p:nvSpPr>
            <p:cNvPr id="14377" name="Rectangle 37"/>
            <p:cNvSpPr>
              <a:spLocks noChangeAspect="1" noChangeArrowheads="1"/>
            </p:cNvSpPr>
            <p:nvPr/>
          </p:nvSpPr>
          <p:spPr bwMode="gray">
            <a:xfrm>
              <a:off x="4954" y="3499"/>
              <a:ext cx="93" cy="91"/>
            </a:xfrm>
            <a:prstGeom prst="rect">
              <a:avLst/>
            </a:prstGeom>
            <a:solidFill>
              <a:srgbClr val="33CCCC"/>
            </a:solidFill>
            <a:ln w="9525">
              <a:solidFill>
                <a:schemeClr val="bg1"/>
              </a:solidFill>
              <a:miter lim="800000"/>
              <a:headEnd/>
              <a:tailEnd/>
            </a:ln>
          </p:spPr>
          <p:txBody>
            <a:bodyPr wrap="none" anchor="ctr"/>
            <a:lstStyle/>
            <a:p>
              <a:endParaRPr lang="es-ES" sz="2800"/>
            </a:p>
          </p:txBody>
        </p:sp>
        <p:sp>
          <p:nvSpPr>
            <p:cNvPr id="14378" name="Rectangle 38"/>
            <p:cNvSpPr>
              <a:spLocks noChangeAspect="1" noChangeArrowheads="1"/>
            </p:cNvSpPr>
            <p:nvPr/>
          </p:nvSpPr>
          <p:spPr bwMode="gray">
            <a:xfrm>
              <a:off x="4954" y="3634"/>
              <a:ext cx="93" cy="91"/>
            </a:xfrm>
            <a:prstGeom prst="rect">
              <a:avLst/>
            </a:prstGeom>
            <a:solidFill>
              <a:srgbClr val="3366FF"/>
            </a:solidFill>
            <a:ln w="9525">
              <a:solidFill>
                <a:schemeClr val="bg1"/>
              </a:solidFill>
              <a:miter lim="800000"/>
              <a:headEnd/>
              <a:tailEnd/>
            </a:ln>
          </p:spPr>
          <p:txBody>
            <a:bodyPr wrap="none" anchor="ctr"/>
            <a:lstStyle/>
            <a:p>
              <a:endParaRPr lang="es-ES" sz="2800"/>
            </a:p>
          </p:txBody>
        </p:sp>
        <p:sp>
          <p:nvSpPr>
            <p:cNvPr id="14379" name="Text Box 39"/>
            <p:cNvSpPr txBox="1">
              <a:spLocks noChangeArrowheads="1"/>
            </p:cNvSpPr>
            <p:nvPr/>
          </p:nvSpPr>
          <p:spPr bwMode="gray">
            <a:xfrm>
              <a:off x="4371" y="3476"/>
              <a:ext cx="548"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NAVIGATOR</a:t>
              </a:r>
              <a:r>
                <a:rPr lang="es-ES" sz="800" baseline="50000">
                  <a:solidFill>
                    <a:srgbClr val="000000"/>
                  </a:solidFill>
                </a:rPr>
                <a:t>13</a:t>
              </a:r>
            </a:p>
          </p:txBody>
        </p:sp>
        <p:sp>
          <p:nvSpPr>
            <p:cNvPr id="14380" name="Text Box 40"/>
            <p:cNvSpPr txBox="1">
              <a:spLocks noChangeArrowheads="1"/>
            </p:cNvSpPr>
            <p:nvPr/>
          </p:nvSpPr>
          <p:spPr bwMode="gray">
            <a:xfrm>
              <a:off x="4371" y="3612"/>
              <a:ext cx="436"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VALIANT</a:t>
              </a:r>
              <a:r>
                <a:rPr lang="es-ES" sz="800" baseline="50000">
                  <a:solidFill>
                    <a:srgbClr val="000000"/>
                  </a:solidFill>
                </a:rPr>
                <a:t>14</a:t>
              </a:r>
            </a:p>
          </p:txBody>
        </p:sp>
        <p:sp>
          <p:nvSpPr>
            <p:cNvPr id="14381" name="Text Box 41"/>
            <p:cNvSpPr txBox="1">
              <a:spLocks noChangeArrowheads="1"/>
            </p:cNvSpPr>
            <p:nvPr/>
          </p:nvSpPr>
          <p:spPr bwMode="gray">
            <a:xfrm>
              <a:off x="4371" y="3748"/>
              <a:ext cx="378"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VALUE</a:t>
              </a:r>
              <a:r>
                <a:rPr lang="es-ES" sz="800" baseline="50000">
                  <a:solidFill>
                    <a:srgbClr val="000000"/>
                  </a:solidFill>
                </a:rPr>
                <a:t>15</a:t>
              </a:r>
            </a:p>
          </p:txBody>
        </p:sp>
        <p:sp>
          <p:nvSpPr>
            <p:cNvPr id="14382" name="Text Box 42"/>
            <p:cNvSpPr txBox="1">
              <a:spLocks noChangeArrowheads="1"/>
            </p:cNvSpPr>
            <p:nvPr/>
          </p:nvSpPr>
          <p:spPr bwMode="gray">
            <a:xfrm>
              <a:off x="3720" y="3612"/>
              <a:ext cx="494"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OPTIMAAL</a:t>
              </a:r>
              <a:r>
                <a:rPr lang="es-ES" sz="800" baseline="30000">
                  <a:solidFill>
                    <a:srgbClr val="000000"/>
                  </a:solidFill>
                </a:rPr>
                <a:t>10</a:t>
              </a:r>
            </a:p>
          </p:txBody>
        </p:sp>
        <p:sp>
          <p:nvSpPr>
            <p:cNvPr id="14383" name="Text Box 43"/>
            <p:cNvSpPr txBox="1">
              <a:spLocks noChangeArrowheads="1"/>
            </p:cNvSpPr>
            <p:nvPr/>
          </p:nvSpPr>
          <p:spPr bwMode="gray">
            <a:xfrm>
              <a:off x="3720" y="3476"/>
              <a:ext cx="376"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ELITE II</a:t>
              </a:r>
              <a:r>
                <a:rPr lang="es-ES" sz="800" baseline="30000">
                  <a:solidFill>
                    <a:srgbClr val="000000"/>
                  </a:solidFill>
                </a:rPr>
                <a:t>9</a:t>
              </a:r>
            </a:p>
          </p:txBody>
        </p:sp>
        <p:sp>
          <p:nvSpPr>
            <p:cNvPr id="14384" name="Text Box 44"/>
            <p:cNvSpPr txBox="1">
              <a:spLocks noChangeArrowheads="1"/>
            </p:cNvSpPr>
            <p:nvPr/>
          </p:nvSpPr>
          <p:spPr bwMode="gray">
            <a:xfrm>
              <a:off x="3720" y="3340"/>
              <a:ext cx="402"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RENAAL</a:t>
              </a:r>
              <a:r>
                <a:rPr lang="es-ES" sz="800" baseline="30000">
                  <a:solidFill>
                    <a:srgbClr val="000000"/>
                  </a:solidFill>
                </a:rPr>
                <a:t>8</a:t>
              </a:r>
            </a:p>
          </p:txBody>
        </p:sp>
        <p:sp>
          <p:nvSpPr>
            <p:cNvPr id="14385" name="Text Box 45"/>
            <p:cNvSpPr txBox="1">
              <a:spLocks noChangeArrowheads="1"/>
            </p:cNvSpPr>
            <p:nvPr/>
          </p:nvSpPr>
          <p:spPr bwMode="gray">
            <a:xfrm>
              <a:off x="3085" y="3340"/>
              <a:ext cx="370"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SCOPE</a:t>
              </a:r>
              <a:r>
                <a:rPr lang="es-ES" sz="800" baseline="50000">
                  <a:solidFill>
                    <a:srgbClr val="000000"/>
                  </a:solidFill>
                </a:rPr>
                <a:t>6</a:t>
              </a:r>
            </a:p>
          </p:txBody>
        </p:sp>
        <p:sp>
          <p:nvSpPr>
            <p:cNvPr id="14386" name="Text Box 46"/>
            <p:cNvSpPr txBox="1">
              <a:spLocks noChangeArrowheads="1"/>
            </p:cNvSpPr>
            <p:nvPr/>
          </p:nvSpPr>
          <p:spPr bwMode="gray">
            <a:xfrm>
              <a:off x="3085" y="3476"/>
              <a:ext cx="379"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CHARM</a:t>
              </a:r>
              <a:r>
                <a:rPr lang="es-ES" sz="800" baseline="50000">
                  <a:solidFill>
                    <a:srgbClr val="000000"/>
                  </a:solidFill>
                </a:rPr>
                <a:t>7</a:t>
              </a:r>
            </a:p>
          </p:txBody>
        </p:sp>
        <p:sp>
          <p:nvSpPr>
            <p:cNvPr id="14387" name="Rectangle 47"/>
            <p:cNvSpPr>
              <a:spLocks noChangeAspect="1" noChangeArrowheads="1"/>
            </p:cNvSpPr>
            <p:nvPr/>
          </p:nvSpPr>
          <p:spPr bwMode="gray">
            <a:xfrm>
              <a:off x="3005" y="3498"/>
              <a:ext cx="93" cy="91"/>
            </a:xfrm>
            <a:prstGeom prst="rect">
              <a:avLst/>
            </a:prstGeom>
            <a:solidFill>
              <a:srgbClr val="800000"/>
            </a:solidFill>
            <a:ln w="9525">
              <a:solidFill>
                <a:schemeClr val="bg1"/>
              </a:solidFill>
              <a:miter lim="800000"/>
              <a:headEnd/>
              <a:tailEnd/>
            </a:ln>
          </p:spPr>
          <p:txBody>
            <a:bodyPr wrap="none" anchor="ctr"/>
            <a:lstStyle/>
            <a:p>
              <a:endParaRPr lang="es-ES" sz="2800"/>
            </a:p>
          </p:txBody>
        </p:sp>
        <p:sp>
          <p:nvSpPr>
            <p:cNvPr id="14388" name="Rectangle 48"/>
            <p:cNvSpPr>
              <a:spLocks noChangeAspect="1" noChangeArrowheads="1"/>
            </p:cNvSpPr>
            <p:nvPr/>
          </p:nvSpPr>
          <p:spPr bwMode="gray">
            <a:xfrm>
              <a:off x="3005" y="3362"/>
              <a:ext cx="93" cy="91"/>
            </a:xfrm>
            <a:prstGeom prst="rect">
              <a:avLst/>
            </a:prstGeom>
            <a:solidFill>
              <a:srgbClr val="FF0000"/>
            </a:solidFill>
            <a:ln w="9525">
              <a:solidFill>
                <a:schemeClr val="bg1"/>
              </a:solidFill>
              <a:miter lim="800000"/>
              <a:headEnd/>
              <a:tailEnd/>
            </a:ln>
          </p:spPr>
          <p:txBody>
            <a:bodyPr wrap="none" anchor="ctr"/>
            <a:lstStyle/>
            <a:p>
              <a:endParaRPr lang="es-ES" sz="2800"/>
            </a:p>
          </p:txBody>
        </p:sp>
        <p:sp>
          <p:nvSpPr>
            <p:cNvPr id="14389" name="Text Box 49"/>
            <p:cNvSpPr txBox="1">
              <a:spLocks noChangeArrowheads="1"/>
            </p:cNvSpPr>
            <p:nvPr/>
          </p:nvSpPr>
          <p:spPr bwMode="gray">
            <a:xfrm>
              <a:off x="1125" y="3340"/>
              <a:ext cx="391"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MOSES1</a:t>
              </a:r>
            </a:p>
          </p:txBody>
        </p:sp>
        <p:sp>
          <p:nvSpPr>
            <p:cNvPr id="14390" name="Rectangle 50"/>
            <p:cNvSpPr>
              <a:spLocks noChangeAspect="1" noChangeArrowheads="1"/>
            </p:cNvSpPr>
            <p:nvPr/>
          </p:nvSpPr>
          <p:spPr bwMode="gray">
            <a:xfrm>
              <a:off x="2369" y="3363"/>
              <a:ext cx="93" cy="91"/>
            </a:xfrm>
            <a:prstGeom prst="rect">
              <a:avLst/>
            </a:prstGeom>
            <a:solidFill>
              <a:srgbClr val="FF99CC"/>
            </a:solidFill>
            <a:ln w="9525">
              <a:solidFill>
                <a:schemeClr val="bg1"/>
              </a:solidFill>
              <a:miter lim="800000"/>
              <a:headEnd/>
              <a:tailEnd/>
            </a:ln>
          </p:spPr>
          <p:txBody>
            <a:bodyPr wrap="none" anchor="ctr"/>
            <a:lstStyle/>
            <a:p>
              <a:endParaRPr lang="es-ES" sz="2800"/>
            </a:p>
          </p:txBody>
        </p:sp>
        <p:sp>
          <p:nvSpPr>
            <p:cNvPr id="14391" name="Text Box 51"/>
            <p:cNvSpPr txBox="1">
              <a:spLocks noChangeArrowheads="1"/>
            </p:cNvSpPr>
            <p:nvPr/>
          </p:nvSpPr>
          <p:spPr bwMode="gray">
            <a:xfrm>
              <a:off x="2449" y="3477"/>
              <a:ext cx="307"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IDNT4</a:t>
              </a:r>
            </a:p>
          </p:txBody>
        </p:sp>
        <p:sp>
          <p:nvSpPr>
            <p:cNvPr id="14392" name="Text Box 52"/>
            <p:cNvSpPr txBox="1">
              <a:spLocks noChangeArrowheads="1"/>
            </p:cNvSpPr>
            <p:nvPr/>
          </p:nvSpPr>
          <p:spPr bwMode="gray">
            <a:xfrm>
              <a:off x="2449" y="3612"/>
              <a:ext cx="711" cy="135"/>
            </a:xfrm>
            <a:prstGeom prst="rect">
              <a:avLst/>
            </a:prstGeom>
            <a:noFill/>
            <a:ln w="9525">
              <a:noFill/>
              <a:miter lim="800000"/>
              <a:headEnd/>
              <a:tailEnd/>
            </a:ln>
          </p:spPr>
          <p:txBody>
            <a:bodyPr>
              <a:spAutoFit/>
            </a:bodyPr>
            <a:lstStyle/>
            <a:p>
              <a:pPr>
                <a:spcAft>
                  <a:spcPct val="20000"/>
                </a:spcAft>
                <a:buSzPct val="100000"/>
              </a:pPr>
              <a:r>
                <a:rPr lang="es-ES" sz="800">
                  <a:solidFill>
                    <a:srgbClr val="000000"/>
                  </a:solidFill>
                </a:rPr>
                <a:t>I-Preserve5</a:t>
              </a:r>
            </a:p>
          </p:txBody>
        </p:sp>
        <p:sp>
          <p:nvSpPr>
            <p:cNvPr id="14393" name="Rectangle 55"/>
            <p:cNvSpPr>
              <a:spLocks noChangeAspect="1" noChangeArrowheads="1"/>
            </p:cNvSpPr>
            <p:nvPr/>
          </p:nvSpPr>
          <p:spPr bwMode="gray">
            <a:xfrm>
              <a:off x="1704" y="3361"/>
              <a:ext cx="93" cy="91"/>
            </a:xfrm>
            <a:prstGeom prst="rect">
              <a:avLst/>
            </a:prstGeom>
            <a:solidFill>
              <a:srgbClr val="666699"/>
            </a:solidFill>
            <a:ln w="9525">
              <a:solidFill>
                <a:schemeClr val="bg1"/>
              </a:solidFill>
              <a:miter lim="800000"/>
              <a:headEnd/>
              <a:tailEnd/>
            </a:ln>
          </p:spPr>
          <p:txBody>
            <a:bodyPr wrap="none" anchor="ctr"/>
            <a:lstStyle/>
            <a:p>
              <a:endParaRPr lang="es-ES" sz="2800"/>
            </a:p>
          </p:txBody>
        </p:sp>
        <p:sp>
          <p:nvSpPr>
            <p:cNvPr id="14394" name="Text Box 56"/>
            <p:cNvSpPr txBox="1">
              <a:spLocks noChangeArrowheads="1"/>
            </p:cNvSpPr>
            <p:nvPr/>
          </p:nvSpPr>
          <p:spPr bwMode="gray">
            <a:xfrm>
              <a:off x="1784" y="3339"/>
              <a:ext cx="485" cy="135"/>
            </a:xfrm>
            <a:prstGeom prst="rect">
              <a:avLst/>
            </a:prstGeom>
            <a:noFill/>
            <a:ln w="9525">
              <a:noFill/>
              <a:miter lim="800000"/>
              <a:headEnd/>
              <a:tailEnd/>
            </a:ln>
          </p:spPr>
          <p:txBody>
            <a:bodyPr wrap="none">
              <a:spAutoFit/>
            </a:bodyPr>
            <a:lstStyle/>
            <a:p>
              <a:pPr>
                <a:spcAft>
                  <a:spcPct val="20000"/>
                </a:spcAft>
                <a:buSzPct val="100000"/>
              </a:pPr>
              <a:r>
                <a:rPr lang="es-ES" sz="800">
                  <a:solidFill>
                    <a:srgbClr val="000000"/>
                  </a:solidFill>
                </a:rPr>
                <a:t>ROADMAP2</a:t>
              </a:r>
            </a:p>
          </p:txBody>
        </p:sp>
      </p:grpSp>
      <p:sp>
        <p:nvSpPr>
          <p:cNvPr id="14352" name="Text Box 59"/>
          <p:cNvSpPr txBox="1">
            <a:spLocks noChangeArrowheads="1"/>
          </p:cNvSpPr>
          <p:nvPr/>
        </p:nvSpPr>
        <p:spPr bwMode="gray">
          <a:xfrm>
            <a:off x="1781175" y="4606925"/>
            <a:ext cx="719138"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Epro-</a:t>
            </a:r>
            <a:br>
              <a:rPr lang="es-ES" sz="1600">
                <a:solidFill>
                  <a:srgbClr val="000000"/>
                </a:solidFill>
                <a:cs typeface="Arial" charset="0"/>
              </a:rPr>
            </a:br>
            <a:r>
              <a:rPr lang="es-ES" sz="1600">
                <a:solidFill>
                  <a:srgbClr val="000000"/>
                </a:solidFill>
                <a:cs typeface="Arial" charset="0"/>
              </a:rPr>
              <a:t>sartán</a:t>
            </a:r>
          </a:p>
        </p:txBody>
      </p:sp>
      <p:sp>
        <p:nvSpPr>
          <p:cNvPr id="14353" name="Text Box 60"/>
          <p:cNvSpPr txBox="1">
            <a:spLocks noChangeArrowheads="1"/>
          </p:cNvSpPr>
          <p:nvPr/>
        </p:nvSpPr>
        <p:spPr bwMode="gray">
          <a:xfrm>
            <a:off x="5826125" y="4606925"/>
            <a:ext cx="647700"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Lo-</a:t>
            </a:r>
            <a:br>
              <a:rPr lang="es-ES" sz="1600">
                <a:solidFill>
                  <a:srgbClr val="000000"/>
                </a:solidFill>
                <a:cs typeface="Arial" charset="0"/>
              </a:rPr>
            </a:br>
            <a:r>
              <a:rPr lang="es-ES" sz="1600">
                <a:solidFill>
                  <a:srgbClr val="000000"/>
                </a:solidFill>
                <a:cs typeface="Arial" charset="0"/>
              </a:rPr>
              <a:t>sartán</a:t>
            </a:r>
          </a:p>
        </p:txBody>
      </p:sp>
      <p:sp>
        <p:nvSpPr>
          <p:cNvPr id="14354" name="Text Box 61"/>
          <p:cNvSpPr txBox="1">
            <a:spLocks noChangeArrowheads="1"/>
          </p:cNvSpPr>
          <p:nvPr/>
        </p:nvSpPr>
        <p:spPr bwMode="gray">
          <a:xfrm>
            <a:off x="6802438" y="4606925"/>
            <a:ext cx="649287"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Val-</a:t>
            </a:r>
            <a:br>
              <a:rPr lang="es-ES" sz="1600">
                <a:solidFill>
                  <a:srgbClr val="000000"/>
                </a:solidFill>
                <a:cs typeface="Arial" charset="0"/>
              </a:rPr>
            </a:br>
            <a:r>
              <a:rPr lang="es-ES" sz="1600">
                <a:solidFill>
                  <a:srgbClr val="000000"/>
                </a:solidFill>
                <a:cs typeface="Arial" charset="0"/>
              </a:rPr>
              <a:t>sartán</a:t>
            </a:r>
          </a:p>
        </p:txBody>
      </p:sp>
      <p:sp>
        <p:nvSpPr>
          <p:cNvPr id="14355" name="Text Box 62"/>
          <p:cNvSpPr txBox="1">
            <a:spLocks noChangeArrowheads="1"/>
          </p:cNvSpPr>
          <p:nvPr/>
        </p:nvSpPr>
        <p:spPr bwMode="gray">
          <a:xfrm>
            <a:off x="4805363" y="4606925"/>
            <a:ext cx="720725"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Cande-</a:t>
            </a:r>
            <a:br>
              <a:rPr lang="es-ES" sz="1600">
                <a:solidFill>
                  <a:srgbClr val="000000"/>
                </a:solidFill>
                <a:cs typeface="Arial" charset="0"/>
              </a:rPr>
            </a:br>
            <a:r>
              <a:rPr lang="es-ES" sz="1600">
                <a:solidFill>
                  <a:srgbClr val="000000"/>
                </a:solidFill>
                <a:cs typeface="Arial" charset="0"/>
              </a:rPr>
              <a:t>sartán</a:t>
            </a:r>
          </a:p>
        </p:txBody>
      </p:sp>
      <p:sp>
        <p:nvSpPr>
          <p:cNvPr id="14356" name="Text Box 63"/>
          <p:cNvSpPr txBox="1">
            <a:spLocks noChangeArrowheads="1"/>
          </p:cNvSpPr>
          <p:nvPr/>
        </p:nvSpPr>
        <p:spPr bwMode="gray">
          <a:xfrm>
            <a:off x="3835400" y="4606925"/>
            <a:ext cx="633413"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Irbe-</a:t>
            </a:r>
            <a:br>
              <a:rPr lang="es-ES" sz="1600">
                <a:solidFill>
                  <a:srgbClr val="000000"/>
                </a:solidFill>
                <a:cs typeface="Arial" charset="0"/>
              </a:rPr>
            </a:br>
            <a:r>
              <a:rPr lang="es-ES" sz="1600">
                <a:solidFill>
                  <a:srgbClr val="000000"/>
                </a:solidFill>
                <a:cs typeface="Arial" charset="0"/>
              </a:rPr>
              <a:t>sartán</a:t>
            </a:r>
          </a:p>
        </p:txBody>
      </p:sp>
      <p:sp>
        <p:nvSpPr>
          <p:cNvPr id="14357" name="Text Box 64"/>
          <p:cNvSpPr txBox="1">
            <a:spLocks noChangeArrowheads="1"/>
          </p:cNvSpPr>
          <p:nvPr/>
        </p:nvSpPr>
        <p:spPr bwMode="gray">
          <a:xfrm>
            <a:off x="7813675" y="4606925"/>
            <a:ext cx="719138"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Telmi-</a:t>
            </a:r>
            <a:br>
              <a:rPr lang="es-ES" sz="1600">
                <a:solidFill>
                  <a:srgbClr val="000000"/>
                </a:solidFill>
                <a:cs typeface="Arial" charset="0"/>
              </a:rPr>
            </a:br>
            <a:r>
              <a:rPr lang="es-ES" sz="1600">
                <a:solidFill>
                  <a:srgbClr val="000000"/>
                </a:solidFill>
                <a:cs typeface="Arial" charset="0"/>
              </a:rPr>
              <a:t>sartán</a:t>
            </a:r>
          </a:p>
        </p:txBody>
      </p:sp>
      <p:sp>
        <p:nvSpPr>
          <p:cNvPr id="14358" name="Text Box 65"/>
          <p:cNvSpPr txBox="1">
            <a:spLocks noChangeArrowheads="1"/>
          </p:cNvSpPr>
          <p:nvPr/>
        </p:nvSpPr>
        <p:spPr bwMode="gray">
          <a:xfrm>
            <a:off x="2716213" y="4606925"/>
            <a:ext cx="865187" cy="560388"/>
          </a:xfrm>
          <a:prstGeom prst="rect">
            <a:avLst/>
          </a:prstGeom>
          <a:noFill/>
          <a:ln w="9525" algn="ctr">
            <a:noFill/>
            <a:miter lim="800000"/>
            <a:headEnd/>
            <a:tailEnd/>
          </a:ln>
        </p:spPr>
        <p:txBody>
          <a:bodyPr lIns="0" tIns="72000" rIns="0" bIns="0">
            <a:spAutoFit/>
          </a:bodyPr>
          <a:lstStyle/>
          <a:p>
            <a:pPr algn="ctr">
              <a:buSzPct val="100000"/>
            </a:pPr>
            <a:r>
              <a:rPr lang="es-ES" sz="1600">
                <a:solidFill>
                  <a:srgbClr val="000000"/>
                </a:solidFill>
                <a:cs typeface="Arial" charset="0"/>
              </a:rPr>
              <a:t>Olme-sartán</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960438" y="1459508"/>
            <a:ext cx="7086600" cy="1143000"/>
          </a:xfrm>
        </p:spPr>
        <p:txBody>
          <a:bodyPr/>
          <a:lstStyle/>
          <a:p>
            <a:pPr algn="ctr"/>
            <a:r>
              <a:rPr lang="en-GB" dirty="0" err="1" smtClean="0"/>
              <a:t>Resultados</a:t>
            </a:r>
            <a:r>
              <a:rPr lang="en-GB" dirty="0" smtClean="0"/>
              <a:t> en MAPA</a:t>
            </a:r>
            <a:br>
              <a:rPr lang="en-GB" dirty="0" smtClean="0"/>
            </a:br>
            <a:endParaRPr lang="en-GB" dirty="0"/>
          </a:p>
        </p:txBody>
      </p:sp>
      <p:pic>
        <p:nvPicPr>
          <p:cNvPr id="13316" name="Picture 3" descr="green line PPT.png"/>
          <p:cNvPicPr>
            <a:picLocks/>
          </p:cNvPicPr>
          <p:nvPr/>
        </p:nvPicPr>
        <p:blipFill>
          <a:blip r:embed="rId3"/>
          <a:srcRect/>
          <a:stretch>
            <a:fillRect/>
          </a:stretch>
        </p:blipFill>
        <p:spPr bwMode="auto">
          <a:xfrm>
            <a:off x="973138" y="2895600"/>
            <a:ext cx="7199312" cy="71438"/>
          </a:xfrm>
          <a:prstGeom prst="rect">
            <a:avLst/>
          </a:prstGeom>
          <a:noFill/>
          <a:ln w="9525">
            <a:noFill/>
            <a:miter lim="800000"/>
            <a:headEnd/>
            <a:tailEnd/>
          </a:ln>
        </p:spPr>
      </p:pic>
      <p:sp>
        <p:nvSpPr>
          <p:cNvPr id="7" name="Rectangle 3"/>
          <p:cNvSpPr txBox="1">
            <a:spLocks noChangeArrowheads="1"/>
          </p:cNvSpPr>
          <p:nvPr/>
        </p:nvSpPr>
        <p:spPr bwMode="auto">
          <a:xfrm>
            <a:off x="971550" y="3068960"/>
            <a:ext cx="7200900" cy="1752600"/>
          </a:xfrm>
          <a:prstGeom prst="rect">
            <a:avLst/>
          </a:prstGeom>
          <a:noFill/>
          <a:ln>
            <a:noFill/>
          </a:ln>
          <a:extLst/>
        </p:spPr>
        <p:txBody>
          <a:bodyPr/>
          <a:lstStyle>
            <a:lvl1pPr marL="0" indent="0" algn="ctr" rtl="0" eaLnBrk="0" fontAlgn="base" hangingPunct="0">
              <a:lnSpc>
                <a:spcPct val="115000"/>
              </a:lnSpc>
              <a:spcBef>
                <a:spcPts val="900"/>
              </a:spcBef>
              <a:spcAft>
                <a:spcPct val="0"/>
              </a:spcAft>
              <a:buClr>
                <a:srgbClr val="FF0000"/>
              </a:buClr>
              <a:buFont typeface="Times" charset="0"/>
              <a:buNone/>
              <a:defRPr sz="1800">
                <a:solidFill>
                  <a:srgbClr val="FF0000"/>
                </a:solidFill>
                <a:latin typeface="+mn-lt"/>
                <a:ea typeface="+mn-ea"/>
                <a:cs typeface="+mn-cs"/>
              </a:defRPr>
            </a:lvl1pPr>
            <a:lvl2pPr marL="571500" indent="-190500" algn="l" rtl="0" eaLnBrk="0" fontAlgn="base" hangingPunct="0">
              <a:lnSpc>
                <a:spcPct val="115000"/>
              </a:lnSpc>
              <a:spcBef>
                <a:spcPts val="300"/>
              </a:spcBef>
              <a:spcAft>
                <a:spcPct val="0"/>
              </a:spcAft>
              <a:buClr>
                <a:srgbClr val="FF0000"/>
              </a:buClr>
              <a:buChar char="–"/>
              <a:defRPr sz="2000">
                <a:solidFill>
                  <a:schemeClr val="tx1"/>
                </a:solidFill>
                <a:latin typeface="+mn-lt"/>
                <a:ea typeface="+mn-ea"/>
              </a:defRPr>
            </a:lvl2pPr>
            <a:lvl3pPr marL="1047750" indent="-190500" algn="l" rtl="0" eaLnBrk="0" fontAlgn="base" hangingPunct="0">
              <a:lnSpc>
                <a:spcPct val="115000"/>
              </a:lnSpc>
              <a:spcBef>
                <a:spcPts val="200"/>
              </a:spcBef>
              <a:spcAft>
                <a:spcPct val="0"/>
              </a:spcAft>
              <a:buChar char="•"/>
              <a:defRPr sz="1600" i="1">
                <a:solidFill>
                  <a:schemeClr val="tx1"/>
                </a:solidFill>
                <a:latin typeface="+mn-lt"/>
                <a:ea typeface="+mn-ea"/>
              </a:defRPr>
            </a:lvl3pPr>
            <a:lvl4pPr marL="1695450" indent="-228600" algn="l" rtl="0" eaLnBrk="0" fontAlgn="base" hangingPunct="0">
              <a:spcBef>
                <a:spcPct val="20000"/>
              </a:spcBef>
              <a:spcAft>
                <a:spcPct val="0"/>
              </a:spcAft>
              <a:buChar char="–"/>
              <a:defRPr sz="2000">
                <a:solidFill>
                  <a:schemeClr val="tx1"/>
                </a:solidFill>
                <a:latin typeface="+mn-lt"/>
                <a:ea typeface="+mn-ea"/>
              </a:defRPr>
            </a:lvl4pPr>
            <a:lvl5pPr marL="2114550" indent="-228600" algn="l" rtl="0" eaLnBrk="0" fontAlgn="base" hangingPunct="0">
              <a:spcBef>
                <a:spcPct val="20000"/>
              </a:spcBef>
              <a:spcAft>
                <a:spcPct val="0"/>
              </a:spcAft>
              <a:buChar char="»"/>
              <a:defRPr sz="2000">
                <a:solidFill>
                  <a:schemeClr val="tx1"/>
                </a:solidFill>
                <a:latin typeface="+mn-lt"/>
                <a:ea typeface="+mn-ea"/>
              </a:defRPr>
            </a:lvl5pPr>
            <a:lvl6pPr marL="2571750" indent="-228600" algn="l" rtl="0" fontAlgn="base">
              <a:spcBef>
                <a:spcPct val="20000"/>
              </a:spcBef>
              <a:spcAft>
                <a:spcPct val="0"/>
              </a:spcAft>
              <a:buChar char="»"/>
              <a:defRPr sz="2000">
                <a:solidFill>
                  <a:schemeClr val="tx1"/>
                </a:solidFill>
                <a:latin typeface="+mn-lt"/>
                <a:ea typeface="+mn-ea"/>
              </a:defRPr>
            </a:lvl6pPr>
            <a:lvl7pPr marL="3028950" indent="-228600" algn="l" rtl="0" fontAlgn="base">
              <a:spcBef>
                <a:spcPct val="20000"/>
              </a:spcBef>
              <a:spcAft>
                <a:spcPct val="0"/>
              </a:spcAft>
              <a:buChar char="»"/>
              <a:defRPr sz="2000">
                <a:solidFill>
                  <a:schemeClr val="tx1"/>
                </a:solidFill>
                <a:latin typeface="+mn-lt"/>
                <a:ea typeface="+mn-ea"/>
              </a:defRPr>
            </a:lvl7pPr>
            <a:lvl8pPr marL="3486150" indent="-228600" algn="l" rtl="0" fontAlgn="base">
              <a:spcBef>
                <a:spcPct val="20000"/>
              </a:spcBef>
              <a:spcAft>
                <a:spcPct val="0"/>
              </a:spcAft>
              <a:buChar char="»"/>
              <a:defRPr sz="2000">
                <a:solidFill>
                  <a:schemeClr val="tx1"/>
                </a:solidFill>
                <a:latin typeface="+mn-lt"/>
                <a:ea typeface="+mn-ea"/>
              </a:defRPr>
            </a:lvl8pPr>
            <a:lvl9pPr marL="3943350" indent="-228600" algn="l" rtl="0" fontAlgn="base">
              <a:spcBef>
                <a:spcPct val="20000"/>
              </a:spcBef>
              <a:spcAft>
                <a:spcPct val="0"/>
              </a:spcAft>
              <a:buChar char="»"/>
              <a:defRPr sz="2000">
                <a:solidFill>
                  <a:schemeClr val="tx1"/>
                </a:solidFill>
                <a:latin typeface="+mn-lt"/>
                <a:ea typeface="+mn-ea"/>
              </a:defRPr>
            </a:lvl9pPr>
          </a:lstStyle>
          <a:p>
            <a:pPr algn="l" eaLnBrk="1" hangingPunct="1">
              <a:defRPr/>
            </a:pPr>
            <a:endParaRPr lang="en-GB" sz="2400" b="1" kern="0" dirty="0" smtClean="0"/>
          </a:p>
        </p:txBody>
      </p:sp>
      <p:pic>
        <p:nvPicPr>
          <p:cNvPr id="318469" name="Picture 4" descr="Twynsta Master CMYK.png"/>
          <p:cNvPicPr>
            <a:picLocks noChangeAspect="1"/>
          </p:cNvPicPr>
          <p:nvPr/>
        </p:nvPicPr>
        <p:blipFill>
          <a:blip r:embed="rId4"/>
          <a:srcRect/>
          <a:stretch>
            <a:fillRect/>
          </a:stretch>
        </p:blipFill>
        <p:spPr bwMode="auto">
          <a:xfrm>
            <a:off x="6670675" y="6237288"/>
            <a:ext cx="2149475" cy="444500"/>
          </a:xfrm>
          <a:prstGeom prst="rect">
            <a:avLst/>
          </a:prstGeom>
          <a:noFill/>
          <a:ln w="9525">
            <a:noFill/>
            <a:miter lim="800000"/>
            <a:headEnd/>
            <a:tailEnd/>
          </a:ln>
        </p:spPr>
      </p:pic>
      <p:pic>
        <p:nvPicPr>
          <p:cNvPr id="6" name="Picture 5" descr="MICARDIS_DUO_LOGO.jpg"/>
          <p:cNvPicPr>
            <a:picLocks noChangeAspect="1"/>
          </p:cNvPicPr>
          <p:nvPr/>
        </p:nvPicPr>
        <p:blipFill>
          <a:blip r:embed="rId5"/>
          <a:stretch>
            <a:fillRect/>
          </a:stretch>
        </p:blipFill>
        <p:spPr>
          <a:xfrm>
            <a:off x="5560159" y="6237312"/>
            <a:ext cx="3583841" cy="504056"/>
          </a:xfrm>
          <a:prstGeom prst="rect">
            <a:avLst/>
          </a:prstGeom>
        </p:spPr>
      </p:pic>
      <p:pic>
        <p:nvPicPr>
          <p:cNvPr id="12" name="Picture 11" descr="MICARDIS_DUO_LOGO.jpg"/>
          <p:cNvPicPr>
            <a:picLocks noChangeAspect="1"/>
          </p:cNvPicPr>
          <p:nvPr/>
        </p:nvPicPr>
        <p:blipFill>
          <a:blip r:embed="rId5"/>
          <a:stretch>
            <a:fillRect/>
          </a:stretch>
        </p:blipFill>
        <p:spPr>
          <a:xfrm>
            <a:off x="1483459" y="114300"/>
            <a:ext cx="6304214" cy="886668"/>
          </a:xfrm>
          <a:prstGeom prst="rect">
            <a:avLst/>
          </a:prstGeom>
        </p:spPr>
      </p:pic>
      <p:sp>
        <p:nvSpPr>
          <p:cNvPr id="10" name="Rectangle 9"/>
          <p:cNvSpPr/>
          <p:nvPr/>
        </p:nvSpPr>
        <p:spPr>
          <a:xfrm>
            <a:off x="2230580" y="3546127"/>
            <a:ext cx="4572000" cy="1077218"/>
          </a:xfrm>
          <a:prstGeom prst="rect">
            <a:avLst/>
          </a:prstGeom>
        </p:spPr>
        <p:txBody>
          <a:bodyPr>
            <a:spAutoFit/>
          </a:bodyPr>
          <a:lstStyle/>
          <a:p>
            <a:pPr algn="ctr"/>
            <a:r>
              <a:rPr lang="en-GB" sz="3200" dirty="0" smtClean="0">
                <a:solidFill>
                  <a:srgbClr val="0081C6"/>
                </a:solidFill>
              </a:rPr>
              <a:t>White, et al.</a:t>
            </a:r>
            <a:br>
              <a:rPr lang="en-GB" sz="3200" dirty="0" smtClean="0">
                <a:solidFill>
                  <a:srgbClr val="0081C6"/>
                </a:solidFill>
              </a:rPr>
            </a:br>
            <a:r>
              <a:rPr lang="en-GB" sz="3200" dirty="0" err="1" smtClean="0">
                <a:solidFill>
                  <a:srgbClr val="0081C6"/>
                </a:solidFill>
              </a:rPr>
              <a:t>LittleJohn</a:t>
            </a:r>
            <a:r>
              <a:rPr lang="en-GB" sz="3200" dirty="0" smtClean="0">
                <a:solidFill>
                  <a:srgbClr val="0081C6"/>
                </a:solidFill>
              </a:rPr>
              <a:t> III, et al.</a:t>
            </a:r>
            <a:endParaRPr lang="en-US" sz="3200" dirty="0">
              <a:solidFill>
                <a:srgbClr val="0081C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3187" name="Rectangle 30"/>
          <p:cNvSpPr>
            <a:spLocks noGrp="1" noChangeArrowheads="1"/>
          </p:cNvSpPr>
          <p:nvPr>
            <p:ph type="title"/>
          </p:nvPr>
        </p:nvSpPr>
        <p:spPr>
          <a:xfrm>
            <a:off x="334963" y="-5"/>
            <a:ext cx="7688262" cy="762000"/>
          </a:xfrm>
        </p:spPr>
        <p:txBody>
          <a:bodyPr/>
          <a:lstStyle/>
          <a:p>
            <a:pPr defTabSz="912813"/>
            <a:r>
              <a:rPr lang="es-ES" dirty="0" smtClean="0"/>
              <a:t/>
            </a:r>
            <a:br>
              <a:rPr lang="es-ES" dirty="0" smtClean="0"/>
            </a:br>
            <a:r>
              <a:rPr lang="es-ES" sz="2200" dirty="0" smtClean="0">
                <a:solidFill>
                  <a:srgbClr val="FF0000"/>
                </a:solidFill>
              </a:rPr>
              <a:t>Los perfiles de MAPA muestran que la potencia de MICARDIS DUO se mantiene durante 24 horas completas</a:t>
            </a:r>
          </a:p>
        </p:txBody>
      </p:sp>
      <p:sp>
        <p:nvSpPr>
          <p:cNvPr id="93189"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n-US" sz="1000">
                <a:solidFill>
                  <a:srgbClr val="7C7C7C"/>
                </a:solidFill>
                <a:latin typeface="Helvetica" pitchFamily="34" charset="0"/>
              </a:rPr>
              <a:t>1. Littlejohn TW III, et al. J Hypertens 2008;26(Suppl 1):S494.</a:t>
            </a:r>
          </a:p>
          <a:p>
            <a:pPr marL="457200" indent="-457200" algn="r" eaLnBrk="0" hangingPunct="0">
              <a:buSzPct val="100000"/>
            </a:pPr>
            <a:r>
              <a:rPr lang="en-US" sz="1000">
                <a:solidFill>
                  <a:srgbClr val="7C7C7C"/>
                </a:solidFill>
                <a:latin typeface="Helvetica" pitchFamily="34" charset="0"/>
              </a:rPr>
              <a:t>2. White WB, et al. Blood Press Monit 2010;15:205–212.</a:t>
            </a:r>
          </a:p>
        </p:txBody>
      </p:sp>
      <p:sp>
        <p:nvSpPr>
          <p:cNvPr id="16" name="Rectangle 15">
            <a:hlinkClick r:id="rId8" action="ppaction://hlinksldjump"/>
          </p:cNvPr>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a:hlinkClick r:id="rId9" action="ppaction://hlinksldjump"/>
          </p:cNvPr>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a:hlinkClick r:id="rId10" action="ppaction://hlinksldjump"/>
          </p:cNvPr>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a:hlinkClick r:id="rId11" action="ppaction://hlinksldjump"/>
          </p:cNvPr>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a:hlinkClick r:id="rId12" action="ppaction://hlinksldjump"/>
          </p:cNvPr>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a:hlinkClick r:id="rId13" action="ppaction://hlinksldjump"/>
          </p:cNvPr>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a:hlinkClick r:id="rId14" action="ppaction://hlinksldjump"/>
          </p:cNvPr>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a:hlinkClick r:id="rId15" action="ppaction://hlinksldjump"/>
          </p:cNvPr>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pic>
        <p:nvPicPr>
          <p:cNvPr id="93216" name="Picture 40" descr="http://www.twynstapro.com/images/graph_dosing1.gif"/>
          <p:cNvPicPr>
            <a:picLocks noChangeAspect="1" noChangeArrowheads="1"/>
          </p:cNvPicPr>
          <p:nvPr>
            <p:custDataLst>
              <p:tags r:id="rId2"/>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3217" name="PPTShape_1" descr="http://www.twynstapro.com/images/graph_dosing1.gif"/>
          <p:cNvPicPr>
            <a:picLocks noChangeAspect="1" noChangeArrowheads="1"/>
          </p:cNvPicPr>
          <p:nvPr>
            <p:custDataLst>
              <p:tags r:id="rId3"/>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3218" name="PPTShape_2" descr="http://www.twynstapro.com/images/graph_dosing1.gif"/>
          <p:cNvPicPr>
            <a:picLocks noChangeAspect="1" noChangeArrowheads="1"/>
          </p:cNvPicPr>
          <p:nvPr>
            <p:custDataLst>
              <p:tags r:id="rId4"/>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3219" name="PPTShape_3" descr="http://www.twynstapro.com/images/graph_dosing1.gif"/>
          <p:cNvPicPr>
            <a:picLocks noChangeAspect="1" noChangeArrowheads="1"/>
          </p:cNvPicPr>
          <p:nvPr>
            <p:custDataLst>
              <p:tags r:id="rId5"/>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sp>
        <p:nvSpPr>
          <p:cNvPr id="21" name="Content Placeholder 20"/>
          <p:cNvSpPr>
            <a:spLocks noGrp="1"/>
          </p:cNvSpPr>
          <p:nvPr>
            <p:ph sz="quarter" idx="14"/>
          </p:nvPr>
        </p:nvSpPr>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4211"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4213"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n-US" sz="1000">
                <a:solidFill>
                  <a:srgbClr val="7C7C7C"/>
                </a:solidFill>
                <a:latin typeface="Helvetica" pitchFamily="34" charset="0"/>
              </a:rPr>
              <a:t>1. Littlejohn TW III, et al. J Hypertens 2008;26(Suppl 1):S494.</a:t>
            </a:r>
          </a:p>
          <a:p>
            <a:pPr marL="457200" indent="-457200" algn="r" eaLnBrk="0" hangingPunct="0">
              <a:buSzPct val="100000"/>
            </a:pPr>
            <a:r>
              <a:rPr lang="en-US" sz="1000">
                <a:solidFill>
                  <a:srgbClr val="7C7C7C"/>
                </a:solidFill>
                <a:latin typeface="Helvetica" pitchFamily="34" charset="0"/>
              </a:rPr>
              <a:t>2. White WB, et al. Blood Press Monit 2010;15:205–212.</a:t>
            </a:r>
          </a:p>
        </p:txBody>
      </p:sp>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pic>
        <p:nvPicPr>
          <p:cNvPr id="94240" name="Picture 40" descr="http://www.twynstapro.com/images/graph_dosing1.gif"/>
          <p:cNvPicPr>
            <a:picLocks noChangeAspect="1" noChangeArrowheads="1"/>
          </p:cNvPicPr>
          <p:nvPr>
            <p:custDataLst>
              <p:tags r:id="rId2"/>
            </p:custDataLst>
          </p:nvPr>
        </p:nvPicPr>
        <p:blipFill>
          <a:blip r:embed="rId12"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4241" name="PPTShape_1" descr="http://www.twynstapro.com/images/graph_dosing1.gif"/>
          <p:cNvPicPr>
            <a:picLocks noChangeAspect="1" noChangeArrowheads="1"/>
          </p:cNvPicPr>
          <p:nvPr>
            <p:custDataLst>
              <p:tags r:id="rId3"/>
            </p:custDataLst>
          </p:nvPr>
        </p:nvPicPr>
        <p:blipFill>
          <a:blip r:embed="rId12"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4242" name="PPTShape_2" descr="http://www.twynstapro.com/images/graph_dosing1.gif"/>
          <p:cNvPicPr>
            <a:picLocks noChangeAspect="1" noChangeArrowheads="1"/>
          </p:cNvPicPr>
          <p:nvPr>
            <p:custDataLst>
              <p:tags r:id="rId4"/>
            </p:custDataLst>
          </p:nvPr>
        </p:nvPicPr>
        <p:blipFill>
          <a:blip r:embed="rId12"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4243" name="PPTShape_3" descr="http://www.twynstapro.com/images/graph_dosing1.gif"/>
          <p:cNvPicPr>
            <a:picLocks noChangeAspect="1" noChangeArrowheads="1"/>
          </p:cNvPicPr>
          <p:nvPr>
            <p:custDataLst>
              <p:tags r:id="rId5"/>
            </p:custDataLst>
          </p:nvPr>
        </p:nvPicPr>
        <p:blipFill>
          <a:blip r:embed="rId12"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6"/>
            </p:custDataLst>
          </p:nvPr>
        </p:nvGrpSpPr>
        <p:grpSpPr bwMode="auto">
          <a:xfrm>
            <a:off x="152397" y="1083074"/>
            <a:ext cx="8713788" cy="5361277"/>
            <a:chOff x="1531310" y="1683231"/>
            <a:chExt cx="6024425" cy="4079615"/>
          </a:xfrm>
        </p:grpSpPr>
        <p:grpSp>
          <p:nvGrpSpPr>
            <p:cNvPr id="3" name="Group 18"/>
            <p:cNvGrpSpPr>
              <a:grpSpLocks/>
            </p:cNvGrpSpPr>
            <p:nvPr/>
          </p:nvGrpSpPr>
          <p:grpSpPr bwMode="auto">
            <a:xfrm>
              <a:off x="1531310" y="1683231"/>
              <a:ext cx="6017805" cy="4037954"/>
              <a:chOff x="1531310" y="1683231"/>
              <a:chExt cx="6017805" cy="4037954"/>
            </a:xfrm>
          </p:grpSpPr>
          <p:sp>
            <p:nvSpPr>
              <p:cNvPr id="28" name="Rectangle 7"/>
              <p:cNvSpPr>
                <a:spLocks noChangeArrowheads="1"/>
              </p:cNvSpPr>
              <p:nvPr/>
            </p:nvSpPr>
            <p:spPr bwMode="auto">
              <a:xfrm>
                <a:off x="1563139" y="1704061"/>
                <a:ext cx="5968450" cy="4017124"/>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94255" name="Picture 5" descr="brushGrn"/>
                <p:cNvPicPr>
                  <a:picLocks noChangeAspect="1" noChangeArrowheads="1"/>
                </p:cNvPicPr>
                <p:nvPr/>
              </p:nvPicPr>
              <p:blipFill>
                <a:blip r:embed="rId13" cstate="print"/>
                <a:srcRect/>
                <a:stretch>
                  <a:fillRect/>
                </a:stretch>
              </p:blipFill>
              <p:spPr bwMode="auto">
                <a:xfrm>
                  <a:off x="1531310" y="1683231"/>
                  <a:ext cx="6017805" cy="3350713"/>
                </a:xfrm>
                <a:prstGeom prst="rect">
                  <a:avLst/>
                </a:prstGeom>
                <a:noFill/>
                <a:ln w="9525">
                  <a:noFill/>
                  <a:miter lim="800000"/>
                  <a:headEnd/>
                  <a:tailEnd/>
                </a:ln>
              </p:spPr>
            </p:pic>
            <p:pic>
              <p:nvPicPr>
                <p:cNvPr id="94256" name="Picture 10" descr="closeBtn">
                  <a:hlinkClick r:id="rId14" action="ppaction://hlinksldjump"/>
                </p:cNvPr>
                <p:cNvPicPr>
                  <a:picLocks noChangeAspect="1" noChangeArrowheads="1"/>
                </p:cNvPicPr>
                <p:nvPr>
                  <p:custDataLst>
                    <p:tags r:id="rId9"/>
                  </p:custDataLst>
                </p:nvPr>
              </p:nvPicPr>
              <p:blipFill>
                <a:blip r:embed="rId15" cstate="print"/>
                <a:srcRect/>
                <a:stretch>
                  <a:fillRect/>
                </a:stretch>
              </p:blipFill>
              <p:spPr bwMode="auto">
                <a:xfrm>
                  <a:off x="7092950" y="1844675"/>
                  <a:ext cx="244475" cy="244475"/>
                </a:xfrm>
                <a:prstGeom prst="rect">
                  <a:avLst/>
                </a:prstGeom>
                <a:noFill/>
                <a:ln w="9525">
                  <a:noFill/>
                  <a:miter lim="800000"/>
                  <a:headEnd/>
                  <a:tailEnd/>
                </a:ln>
              </p:spPr>
            </p:pic>
            <p:sp>
              <p:nvSpPr>
                <p:cNvPr id="94257" name="Text Box 11"/>
                <p:cNvSpPr txBox="1">
                  <a:spLocks noChangeArrowheads="1"/>
                </p:cNvSpPr>
                <p:nvPr/>
              </p:nvSpPr>
              <p:spPr bwMode="auto">
                <a:xfrm>
                  <a:off x="1650942" y="1778013"/>
                  <a:ext cx="5184773" cy="170817"/>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94252" name="Picture 6" descr="brushBlue"/>
            <p:cNvPicPr>
              <a:picLocks noChangeAspect="1" noChangeArrowheads="1"/>
            </p:cNvPicPr>
            <p:nvPr/>
          </p:nvPicPr>
          <p:blipFill>
            <a:blip r:embed="rId16" cstate="print"/>
            <a:srcRect/>
            <a:stretch>
              <a:fillRect/>
            </a:stretch>
          </p:blipFill>
          <p:spPr bwMode="auto">
            <a:xfrm>
              <a:off x="1552353" y="2271661"/>
              <a:ext cx="6003382" cy="3491185"/>
            </a:xfrm>
            <a:prstGeom prst="rect">
              <a:avLst/>
            </a:prstGeom>
            <a:noFill/>
            <a:ln w="9525">
              <a:noFill/>
              <a:miter lim="800000"/>
              <a:headEnd/>
              <a:tailEnd/>
            </a:ln>
          </p:spPr>
        </p:pic>
      </p:grpSp>
      <p:sp>
        <p:nvSpPr>
          <p:cNvPr id="94245" name="Text Box 28"/>
          <p:cNvSpPr txBox="1">
            <a:spLocks noChangeArrowheads="1"/>
          </p:cNvSpPr>
          <p:nvPr/>
        </p:nvSpPr>
        <p:spPr bwMode="gray">
          <a:xfrm>
            <a:off x="1758950" y="5675313"/>
            <a:ext cx="4848225" cy="241300"/>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&lt;130/80 mmHg</a:t>
            </a:r>
          </a:p>
        </p:txBody>
      </p:sp>
      <p:sp>
        <p:nvSpPr>
          <p:cNvPr id="94246" name="Line 29"/>
          <p:cNvSpPr>
            <a:spLocks noChangeShapeType="1"/>
          </p:cNvSpPr>
          <p:nvPr/>
        </p:nvSpPr>
        <p:spPr bwMode="auto">
          <a:xfrm flipV="1">
            <a:off x="1187450" y="5768975"/>
            <a:ext cx="628650" cy="9525"/>
          </a:xfrm>
          <a:prstGeom prst="line">
            <a:avLst/>
          </a:prstGeom>
          <a:noFill/>
          <a:ln w="19050">
            <a:solidFill>
              <a:srgbClr val="FF0000"/>
            </a:solidFill>
            <a:prstDash val="dash"/>
            <a:round/>
            <a:headEnd/>
            <a:tailEnd/>
          </a:ln>
        </p:spPr>
        <p:txBody>
          <a:bodyPr/>
          <a:lstStyle/>
          <a:p>
            <a:endParaRPr lang="en-US"/>
          </a:p>
        </p:txBody>
      </p:sp>
      <p:pic>
        <p:nvPicPr>
          <p:cNvPr id="42" name="PPTShape_4" descr="http://www.twynstapro.com/images/graph_dosing1.gif"/>
          <p:cNvPicPr>
            <a:picLocks noChangeAspect="1" noChangeArrowheads="1"/>
          </p:cNvPicPr>
          <p:nvPr>
            <p:custDataLst>
              <p:tags r:id="rId7"/>
            </p:custDataLst>
          </p:nvPr>
        </p:nvPicPr>
        <p:blipFill>
          <a:blip r:embed="rId12" cstate="print"/>
          <a:srcRect l="27264" t="4131" r="56477" b="75031"/>
          <a:stretch>
            <a:fillRect/>
          </a:stretch>
        </p:blipFill>
        <p:spPr bwMode="auto">
          <a:xfrm>
            <a:off x="751897" y="1321811"/>
            <a:ext cx="1074738" cy="765175"/>
          </a:xfrm>
          <a:prstGeom prst="rect">
            <a:avLst/>
          </a:prstGeom>
          <a:noFill/>
          <a:ln w="28575">
            <a:solidFill>
              <a:srgbClr val="00B25A"/>
            </a:solidFill>
            <a:miter lim="800000"/>
            <a:headEnd/>
            <a:tailEnd/>
          </a:ln>
        </p:spPr>
      </p:pic>
      <p:sp>
        <p:nvSpPr>
          <p:cNvPr id="43"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100">
                <a:solidFill>
                  <a:srgbClr val="6D6E70"/>
                </a:solidFill>
                <a:latin typeface="Helvetica" pitchFamily="34" charset="0"/>
              </a:rPr>
              <a:t>White WB, et al. Blood Press Monit 2010;15:205</a:t>
            </a:r>
            <a:r>
              <a:rPr lang="en-US" sz="1100">
                <a:solidFill>
                  <a:srgbClr val="7C7C7C"/>
                </a:solidFill>
                <a:latin typeface="Helvetica" pitchFamily="34" charset="0"/>
              </a:rPr>
              <a:t>–</a:t>
            </a:r>
            <a:r>
              <a:rPr lang="en-US" sz="1100">
                <a:solidFill>
                  <a:srgbClr val="6D6E70"/>
                </a:solidFill>
                <a:latin typeface="Helvetica" pitchFamily="34" charset="0"/>
              </a:rPr>
              <a:t>212.</a:t>
            </a:r>
          </a:p>
        </p:txBody>
      </p:sp>
      <p:sp>
        <p:nvSpPr>
          <p:cNvPr id="44" name="TextBox 26"/>
          <p:cNvSpPr txBox="1">
            <a:spLocks noChangeArrowheads="1"/>
          </p:cNvSpPr>
          <p:nvPr/>
        </p:nvSpPr>
        <p:spPr bwMode="auto">
          <a:xfrm>
            <a:off x="2195512" y="1260475"/>
            <a:ext cx="5937105"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PAS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40/5 mg</a:t>
            </a:r>
          </a:p>
        </p:txBody>
      </p:sp>
      <p:grpSp>
        <p:nvGrpSpPr>
          <p:cNvPr id="5" name="Group 33"/>
          <p:cNvGrpSpPr>
            <a:grpSpLocks/>
          </p:cNvGrpSpPr>
          <p:nvPr>
            <p:custDataLst>
              <p:tags r:id="rId8"/>
            </p:custDataLst>
          </p:nvPr>
        </p:nvGrpSpPr>
        <p:grpSpPr bwMode="auto">
          <a:xfrm>
            <a:off x="1393309" y="1898028"/>
            <a:ext cx="6893769" cy="3991146"/>
            <a:chOff x="113" y="674"/>
            <a:chExt cx="2655" cy="1531"/>
          </a:xfrm>
          <a:noFill/>
        </p:grpSpPr>
        <p:sp>
          <p:nvSpPr>
            <p:cNvPr id="192" name="Rectangle 3"/>
            <p:cNvSpPr>
              <a:spLocks noChangeArrowheads="1"/>
            </p:cNvSpPr>
            <p:nvPr/>
          </p:nvSpPr>
          <p:spPr bwMode="gray">
            <a:xfrm>
              <a:off x="113" y="766"/>
              <a:ext cx="2655" cy="1439"/>
            </a:xfrm>
            <a:prstGeom prst="rect">
              <a:avLst/>
            </a:prstGeom>
            <a:grpFill/>
            <a:ln w="9525">
              <a:noFill/>
              <a:miter lim="800000"/>
              <a:headEnd/>
              <a:tailEnd/>
            </a:ln>
          </p:spPr>
          <p:txBody>
            <a:bodyPr wrap="none" anchor="ctr"/>
            <a:lstStyle/>
            <a:p>
              <a:pPr>
                <a:defRPr/>
              </a:pPr>
              <a:endParaRPr lang="de-DE" sz="1000">
                <a:solidFill>
                  <a:srgbClr val="0081C6"/>
                </a:solidFill>
                <a:latin typeface="Helvetica" pitchFamily="34" charset="0"/>
              </a:endParaRPr>
            </a:p>
          </p:txBody>
        </p:sp>
        <p:graphicFrame>
          <p:nvGraphicFramePr>
            <p:cNvPr id="193" name="Object 5"/>
            <p:cNvGraphicFramePr>
              <a:graphicFrameLocks/>
            </p:cNvGraphicFramePr>
            <p:nvPr/>
          </p:nvGraphicFramePr>
          <p:xfrm>
            <a:off x="213" y="674"/>
            <a:ext cx="2214" cy="1275"/>
          </p:xfrm>
          <a:graphic>
            <a:graphicData uri="http://schemas.openxmlformats.org/drawingml/2006/chart">
              <c:chart xmlns:c="http://schemas.openxmlformats.org/drawingml/2006/chart" xmlns:r="http://schemas.openxmlformats.org/officeDocument/2006/relationships" r:id="rId17"/>
            </a:graphicData>
          </a:graphic>
        </p:graphicFrame>
        <p:sp>
          <p:nvSpPr>
            <p:cNvPr id="194" name="Text Box 6"/>
            <p:cNvSpPr txBox="1">
              <a:spLocks noChangeArrowheads="1"/>
            </p:cNvSpPr>
            <p:nvPr/>
          </p:nvSpPr>
          <p:spPr bwMode="gray">
            <a:xfrm>
              <a:off x="531" y="1846"/>
              <a:ext cx="1726" cy="93"/>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195" name="Text Box 7"/>
            <p:cNvSpPr txBox="1">
              <a:spLocks noChangeArrowheads="1"/>
            </p:cNvSpPr>
            <p:nvPr/>
          </p:nvSpPr>
          <p:spPr bwMode="gray">
            <a:xfrm rot="16200000">
              <a:off x="-311" y="1278"/>
              <a:ext cx="1215" cy="94"/>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PAS media (mmHg)</a:t>
              </a:r>
            </a:p>
          </p:txBody>
        </p:sp>
        <p:sp>
          <p:nvSpPr>
            <p:cNvPr id="196" name="Line 8"/>
            <p:cNvSpPr>
              <a:spLocks noChangeShapeType="1"/>
            </p:cNvSpPr>
            <p:nvPr/>
          </p:nvSpPr>
          <p:spPr bwMode="auto">
            <a:xfrm>
              <a:off x="471" y="1265"/>
              <a:ext cx="1894" cy="0"/>
            </a:xfrm>
            <a:prstGeom prst="line">
              <a:avLst/>
            </a:prstGeom>
            <a:grpFill/>
            <a:ln w="19050">
              <a:solidFill>
                <a:srgbClr val="FF0000"/>
              </a:solidFill>
              <a:prstDash val="dash"/>
              <a:round/>
              <a:headEnd/>
              <a:tailEnd/>
            </a:ln>
          </p:spPr>
          <p:txBody>
            <a:bodyPr/>
            <a:lstStyle/>
            <a:p>
              <a:pPr>
                <a:defRPr/>
              </a:pPr>
              <a:endParaRPr lang="en-GB" sz="1000">
                <a:solidFill>
                  <a:srgbClr val="0081C6"/>
                </a:solidFill>
                <a:latin typeface="Helvetica" pitchFamily="34" charset="0"/>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5235"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5236"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95237"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n-US" sz="1000">
                <a:solidFill>
                  <a:srgbClr val="7C7C7C"/>
                </a:solidFill>
                <a:latin typeface="Helvetica" pitchFamily="34" charset="0"/>
              </a:rPr>
              <a:t>1. Littlejohn TW III, et al. J Hypertens 2008;26(Suppl 1):S494.</a:t>
            </a:r>
          </a:p>
          <a:p>
            <a:pPr marL="457200" indent="-457200" algn="r" eaLnBrk="0" hangingPunct="0">
              <a:buSzPct val="100000"/>
            </a:pPr>
            <a:r>
              <a:rPr lang="en-US" sz="1000">
                <a:solidFill>
                  <a:srgbClr val="7C7C7C"/>
                </a:solidFill>
                <a:latin typeface="Helvetica" pitchFamily="34" charset="0"/>
              </a:rPr>
              <a:t>2. White WB, et al. Blood Press Monit 2010;15:205–212.</a:t>
            </a:r>
          </a:p>
        </p:txBody>
      </p:sp>
      <p:pic>
        <p:nvPicPr>
          <p:cNvPr id="95238"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95263"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95264" name="Picture 40" descr="http://www.twynstapro.com/images/graph_dosing1.gif"/>
          <p:cNvPicPr>
            <a:picLocks noChangeAspect="1" noChangeArrowheads="1"/>
          </p:cNvPicPr>
          <p:nvPr>
            <p:custDataLst>
              <p:tags r:id="rId3"/>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5265" name="PPTShape_1" descr="http://www.twynstapro.com/images/graph_dosing1.gif"/>
          <p:cNvPicPr>
            <a:picLocks noChangeAspect="1" noChangeArrowheads="1"/>
          </p:cNvPicPr>
          <p:nvPr>
            <p:custDataLst>
              <p:tags r:id="rId4"/>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5266" name="PPTShape_2" descr="http://www.twynstapro.com/images/graph_dosing1.gif"/>
          <p:cNvPicPr>
            <a:picLocks noChangeAspect="1" noChangeArrowheads="1"/>
          </p:cNvPicPr>
          <p:nvPr>
            <p:custDataLst>
              <p:tags r:id="rId5"/>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5267" name="PPTShape_3" descr="http://www.twynstapro.com/images/graph_dosing1.gif"/>
          <p:cNvPicPr>
            <a:picLocks noChangeAspect="1" noChangeArrowheads="1"/>
          </p:cNvPicPr>
          <p:nvPr>
            <p:custDataLst>
              <p:tags r:id="rId6"/>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136073"/>
            <a:ext cx="8713788" cy="5402839"/>
            <a:chOff x="1531310" y="1683231"/>
            <a:chExt cx="6024425" cy="4079615"/>
          </a:xfrm>
        </p:grpSpPr>
        <p:grpSp>
          <p:nvGrpSpPr>
            <p:cNvPr id="3" name="Group 18"/>
            <p:cNvGrpSpPr>
              <a:grpSpLocks/>
            </p:cNvGrpSpPr>
            <p:nvPr/>
          </p:nvGrpSpPr>
          <p:grpSpPr bwMode="auto">
            <a:xfrm>
              <a:off x="1531310" y="1683231"/>
              <a:ext cx="6017805" cy="4037870"/>
              <a:chOff x="1531310" y="1683231"/>
              <a:chExt cx="6017805" cy="4037870"/>
            </a:xfrm>
          </p:grpSpPr>
          <p:sp>
            <p:nvSpPr>
              <p:cNvPr id="28" name="Rectangle 7"/>
              <p:cNvSpPr>
                <a:spLocks noChangeArrowheads="1"/>
              </p:cNvSpPr>
              <p:nvPr/>
            </p:nvSpPr>
            <p:spPr bwMode="auto">
              <a:xfrm>
                <a:off x="1563139" y="1703061"/>
                <a:ext cx="5968450" cy="4018040"/>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95280" name="Picture 5" descr="brushGrn"/>
                <p:cNvPicPr>
                  <a:picLocks noChangeAspect="1" noChangeArrowheads="1"/>
                </p:cNvPicPr>
                <p:nvPr/>
              </p:nvPicPr>
              <p:blipFill>
                <a:blip r:embed="rId17" cstate="print"/>
                <a:srcRect/>
                <a:stretch>
                  <a:fillRect/>
                </a:stretch>
              </p:blipFill>
              <p:spPr bwMode="auto">
                <a:xfrm>
                  <a:off x="1531310" y="1683231"/>
                  <a:ext cx="6017805" cy="3350713"/>
                </a:xfrm>
                <a:prstGeom prst="rect">
                  <a:avLst/>
                </a:prstGeom>
                <a:noFill/>
                <a:ln w="9525">
                  <a:noFill/>
                  <a:miter lim="800000"/>
                  <a:headEnd/>
                  <a:tailEnd/>
                </a:ln>
              </p:spPr>
            </p:pic>
            <p:pic>
              <p:nvPicPr>
                <p:cNvPr id="95281" name="Picture 10" descr="closeBtn">
                  <a:hlinkClick r:id="rId18" action="ppaction://hlinksldjump"/>
                </p:cNvPr>
                <p:cNvPicPr>
                  <a:picLocks noChangeAspect="1" noChangeArrowheads="1"/>
                </p:cNvPicPr>
                <p:nvPr>
                  <p:custDataLst>
                    <p:tags r:id="rId11"/>
                  </p:custDataLst>
                </p:nvPr>
              </p:nvPicPr>
              <p:blipFill>
                <a:blip r:embed="rId19" cstate="print"/>
                <a:srcRect/>
                <a:stretch>
                  <a:fillRect/>
                </a:stretch>
              </p:blipFill>
              <p:spPr bwMode="auto">
                <a:xfrm>
                  <a:off x="7092950" y="1844675"/>
                  <a:ext cx="244475" cy="244475"/>
                </a:xfrm>
                <a:prstGeom prst="rect">
                  <a:avLst/>
                </a:prstGeom>
                <a:noFill/>
                <a:ln w="9525">
                  <a:noFill/>
                  <a:miter lim="800000"/>
                  <a:headEnd/>
                  <a:tailEnd/>
                </a:ln>
              </p:spPr>
            </p:pic>
            <p:sp>
              <p:nvSpPr>
                <p:cNvPr id="95282" name="Text Box 11"/>
                <p:cNvSpPr txBox="1">
                  <a:spLocks noChangeArrowheads="1"/>
                </p:cNvSpPr>
                <p:nvPr/>
              </p:nvSpPr>
              <p:spPr bwMode="auto">
                <a:xfrm>
                  <a:off x="1650942" y="1778190"/>
                  <a:ext cx="5184773" cy="171136"/>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95277" name="Picture 6" descr="brushBlue"/>
            <p:cNvPicPr>
              <a:picLocks noChangeAspect="1" noChangeArrowheads="1"/>
            </p:cNvPicPr>
            <p:nvPr/>
          </p:nvPicPr>
          <p:blipFill>
            <a:blip r:embed="rId20" cstate="print"/>
            <a:srcRect/>
            <a:stretch>
              <a:fillRect/>
            </a:stretch>
          </p:blipFill>
          <p:spPr bwMode="auto">
            <a:xfrm>
              <a:off x="1552353" y="2271661"/>
              <a:ext cx="6003382" cy="3491185"/>
            </a:xfrm>
            <a:prstGeom prst="rect">
              <a:avLst/>
            </a:prstGeom>
            <a:noFill/>
            <a:ln w="9525">
              <a:noFill/>
              <a:miter lim="800000"/>
              <a:headEnd/>
              <a:tailEnd/>
            </a:ln>
          </p:spPr>
        </p:pic>
      </p:grpSp>
      <p:sp>
        <p:nvSpPr>
          <p:cNvPr id="33" name="TextBox 26"/>
          <p:cNvSpPr txBox="1">
            <a:spLocks noChangeArrowheads="1"/>
          </p:cNvSpPr>
          <p:nvPr/>
        </p:nvSpPr>
        <p:spPr bwMode="auto">
          <a:xfrm>
            <a:off x="2195512" y="1260475"/>
            <a:ext cx="6103361"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PAD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40/5 mg</a:t>
            </a:r>
          </a:p>
        </p:txBody>
      </p:sp>
      <p:grpSp>
        <p:nvGrpSpPr>
          <p:cNvPr id="5" name="Group 21"/>
          <p:cNvGrpSpPr>
            <a:grpSpLocks/>
          </p:cNvGrpSpPr>
          <p:nvPr>
            <p:custDataLst>
              <p:tags r:id="rId8"/>
            </p:custDataLst>
          </p:nvPr>
        </p:nvGrpSpPr>
        <p:grpSpPr bwMode="auto">
          <a:xfrm>
            <a:off x="1663973" y="2191653"/>
            <a:ext cx="6033999" cy="3314042"/>
            <a:chOff x="270" y="2200"/>
            <a:chExt cx="2498" cy="1544"/>
          </a:xfrm>
          <a:noFill/>
        </p:grpSpPr>
        <p:sp>
          <p:nvSpPr>
            <p:cNvPr id="38" name="Rectangle 22"/>
            <p:cNvSpPr>
              <a:spLocks noChangeArrowheads="1"/>
            </p:cNvSpPr>
            <p:nvPr/>
          </p:nvSpPr>
          <p:spPr bwMode="gray">
            <a:xfrm>
              <a:off x="270" y="2305"/>
              <a:ext cx="2498" cy="1439"/>
            </a:xfrm>
            <a:prstGeom prst="rect">
              <a:avLst/>
            </a:prstGeom>
            <a:grpFill/>
            <a:ln w="9525">
              <a:noFill/>
              <a:miter lim="800000"/>
              <a:headEnd/>
              <a:tailEnd/>
            </a:ln>
          </p:spPr>
          <p:txBody>
            <a:bodyPr wrap="none" anchor="ctr"/>
            <a:lstStyle/>
            <a:p>
              <a:pPr>
                <a:defRPr/>
              </a:pPr>
              <a:endParaRPr lang="de-DE" sz="1000">
                <a:solidFill>
                  <a:srgbClr val="0081C6"/>
                </a:solidFill>
                <a:latin typeface="Helvetica" pitchFamily="34" charset="0"/>
              </a:endParaRPr>
            </a:p>
          </p:txBody>
        </p:sp>
        <p:graphicFrame>
          <p:nvGraphicFramePr>
            <p:cNvPr id="39" name="Object 23"/>
            <p:cNvGraphicFramePr>
              <a:graphicFrameLocks/>
            </p:cNvGraphicFramePr>
            <p:nvPr/>
          </p:nvGraphicFramePr>
          <p:xfrm>
            <a:off x="309" y="2200"/>
            <a:ext cx="2383" cy="1544"/>
          </p:xfrm>
          <a:graphic>
            <a:graphicData uri="http://schemas.openxmlformats.org/drawingml/2006/chart">
              <c:chart xmlns:c="http://schemas.openxmlformats.org/drawingml/2006/chart" xmlns:r="http://schemas.openxmlformats.org/officeDocument/2006/relationships" r:id="rId21"/>
            </a:graphicData>
          </a:graphic>
        </p:graphicFrame>
        <p:sp>
          <p:nvSpPr>
            <p:cNvPr id="40" name="Text Box 24"/>
            <p:cNvSpPr txBox="1">
              <a:spLocks noChangeArrowheads="1"/>
            </p:cNvSpPr>
            <p:nvPr/>
          </p:nvSpPr>
          <p:spPr bwMode="gray">
            <a:xfrm>
              <a:off x="797" y="3585"/>
              <a:ext cx="1624" cy="113"/>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41" name="Text Box 25"/>
            <p:cNvSpPr txBox="1">
              <a:spLocks noChangeArrowheads="1"/>
            </p:cNvSpPr>
            <p:nvPr/>
          </p:nvSpPr>
          <p:spPr bwMode="gray">
            <a:xfrm rot="16200000">
              <a:off x="-214" y="2906"/>
              <a:ext cx="1215" cy="101"/>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PAD media (mmHg)</a:t>
              </a:r>
            </a:p>
          </p:txBody>
        </p:sp>
        <p:sp>
          <p:nvSpPr>
            <p:cNvPr id="42" name="Line 26"/>
            <p:cNvSpPr>
              <a:spLocks noChangeShapeType="1"/>
            </p:cNvSpPr>
            <p:nvPr/>
          </p:nvSpPr>
          <p:spPr bwMode="auto">
            <a:xfrm>
              <a:off x="604" y="2919"/>
              <a:ext cx="2084" cy="5"/>
            </a:xfrm>
            <a:prstGeom prst="line">
              <a:avLst/>
            </a:prstGeom>
            <a:grpFill/>
            <a:ln w="19050">
              <a:solidFill>
                <a:srgbClr val="FF0000"/>
              </a:solidFill>
              <a:prstDash val="dash"/>
              <a:round/>
              <a:headEnd/>
              <a:tailEnd/>
            </a:ln>
          </p:spPr>
          <p:txBody>
            <a:bodyPr/>
            <a:lstStyle/>
            <a:p>
              <a:pPr>
                <a:defRPr/>
              </a:pPr>
              <a:endParaRPr lang="en-GB" sz="1000">
                <a:solidFill>
                  <a:srgbClr val="0081C6"/>
                </a:solidFill>
                <a:latin typeface="Helvetica" pitchFamily="34" charset="0"/>
              </a:endParaRPr>
            </a:p>
          </p:txBody>
        </p:sp>
      </p:grpSp>
      <p:pic>
        <p:nvPicPr>
          <p:cNvPr id="43" name="PPTShape_4" descr="http://www.twynstapro.com/images/graph_dosing1.gif"/>
          <p:cNvPicPr>
            <a:picLocks noChangeAspect="1" noChangeArrowheads="1"/>
          </p:cNvPicPr>
          <p:nvPr>
            <p:custDataLst>
              <p:tags r:id="rId9"/>
            </p:custDataLst>
          </p:nvPr>
        </p:nvPicPr>
        <p:blipFill>
          <a:blip r:embed="rId16" cstate="print"/>
          <a:srcRect l="27264" t="4131" r="56477" b="75031"/>
          <a:stretch>
            <a:fillRect/>
          </a:stretch>
        </p:blipFill>
        <p:spPr bwMode="auto">
          <a:xfrm>
            <a:off x="973570" y="1252538"/>
            <a:ext cx="1074738" cy="765175"/>
          </a:xfrm>
          <a:prstGeom prst="rect">
            <a:avLst/>
          </a:prstGeom>
          <a:noFill/>
          <a:ln w="28575">
            <a:solidFill>
              <a:srgbClr val="00B25A"/>
            </a:solidFill>
            <a:miter lim="800000"/>
            <a:headEnd/>
            <a:tailEnd/>
          </a:ln>
        </p:spPr>
      </p:pic>
      <p:grpSp>
        <p:nvGrpSpPr>
          <p:cNvPr id="6" name="Group 27"/>
          <p:cNvGrpSpPr>
            <a:grpSpLocks/>
          </p:cNvGrpSpPr>
          <p:nvPr>
            <p:custDataLst>
              <p:tags r:id="rId10"/>
            </p:custDataLst>
          </p:nvPr>
        </p:nvGrpSpPr>
        <p:grpSpPr bwMode="auto">
          <a:xfrm>
            <a:off x="1187450" y="5675313"/>
            <a:ext cx="5419725" cy="241300"/>
            <a:chOff x="262" y="3900"/>
            <a:chExt cx="2846" cy="177"/>
          </a:xfrm>
        </p:grpSpPr>
        <p:sp>
          <p:nvSpPr>
            <p:cNvPr id="95274"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 130/80 mmHg</a:t>
              </a:r>
            </a:p>
          </p:txBody>
        </p:sp>
        <p:sp>
          <p:nvSpPr>
            <p:cNvPr id="95275"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48"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100">
                <a:solidFill>
                  <a:srgbClr val="6D6E70"/>
                </a:solidFill>
                <a:latin typeface="Helvetica" pitchFamily="34" charset="0"/>
              </a:rPr>
              <a:t>White WB, et al. Blood Press Monit 2010;15:205</a:t>
            </a:r>
            <a:r>
              <a:rPr lang="en-US" sz="1100">
                <a:solidFill>
                  <a:srgbClr val="7C7C7C"/>
                </a:solidFill>
                <a:latin typeface="Helvetica" pitchFamily="34" charset="0"/>
              </a:rPr>
              <a:t>–</a:t>
            </a:r>
            <a:r>
              <a:rPr lang="en-US" sz="11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HIPERTENSION ARTERIAL</a:t>
            </a:r>
            <a:endParaRPr lang="en-US" dirty="0"/>
          </a:p>
        </p:txBody>
      </p:sp>
      <p:sp>
        <p:nvSpPr>
          <p:cNvPr id="3" name="2 Marcador de contenido"/>
          <p:cNvSpPr>
            <a:spLocks noGrp="1"/>
          </p:cNvSpPr>
          <p:nvPr>
            <p:ph idx="1"/>
          </p:nvPr>
        </p:nvSpPr>
        <p:spPr/>
        <p:txBody>
          <a:bodyPr/>
          <a:lstStyle/>
          <a:p>
            <a:endParaRPr lang="es-MX" dirty="0" smtClean="0"/>
          </a:p>
          <a:p>
            <a:endParaRPr lang="es-MX" dirty="0" smtClean="0"/>
          </a:p>
          <a:p>
            <a:endParaRPr lang="es-MX" dirty="0" smtClean="0"/>
          </a:p>
          <a:p>
            <a:r>
              <a:rPr lang="es-MX" dirty="0" smtClean="0"/>
              <a:t>DR. DANIEL PEREZ CALDERON</a:t>
            </a:r>
          </a:p>
          <a:p>
            <a:pPr algn="ctr"/>
            <a:r>
              <a:rPr lang="es-MX" dirty="0" smtClean="0"/>
              <a:t>MEDICINA INTERNA</a:t>
            </a:r>
          </a:p>
          <a:p>
            <a:pPr algn="ctr"/>
            <a:r>
              <a:rPr lang="es-MX" dirty="0" smtClean="0"/>
              <a:t>2012</a:t>
            </a:r>
            <a:endParaRPr lang="en-US" dirty="0"/>
          </a:p>
        </p:txBody>
      </p:sp>
      <p:sp>
        <p:nvSpPr>
          <p:cNvPr id="4" name="3 Marcador de número de diapositiva"/>
          <p:cNvSpPr>
            <a:spLocks noGrp="1"/>
          </p:cNvSpPr>
          <p:nvPr>
            <p:ph type="sldNum" sz="quarter" idx="10"/>
          </p:nvPr>
        </p:nvSpPr>
        <p:spPr/>
        <p:txBody>
          <a:bodyPr/>
          <a:lstStyle/>
          <a:p>
            <a:pPr>
              <a:defRPr/>
            </a:pPr>
            <a:fld id="{0773AD1F-DD68-4917-A7BF-E8BDC655E7CB}"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6259"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6260"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96261"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n-US" sz="1000">
                <a:solidFill>
                  <a:srgbClr val="7C7C7C"/>
                </a:solidFill>
                <a:latin typeface="Helvetica" pitchFamily="34" charset="0"/>
              </a:rPr>
              <a:t>1. Littlejohn TW III, et al. J Hypertens 2008;26(Suppl 1):S494.</a:t>
            </a:r>
          </a:p>
          <a:p>
            <a:pPr marL="457200" indent="-457200" algn="r" eaLnBrk="0" hangingPunct="0">
              <a:buSzPct val="100000"/>
            </a:pPr>
            <a:r>
              <a:rPr lang="en-US" sz="1000">
                <a:solidFill>
                  <a:srgbClr val="7C7C7C"/>
                </a:solidFill>
                <a:latin typeface="Helvetica" pitchFamily="34" charset="0"/>
              </a:rPr>
              <a:t>2. White WB, et al. Blood Press Monit 2010;15:205–212.</a:t>
            </a:r>
          </a:p>
        </p:txBody>
      </p:sp>
      <p:pic>
        <p:nvPicPr>
          <p:cNvPr id="96262"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96287"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96288" name="Picture 40" descr="http://www.twynstapro.com/images/graph_dosing1.gif"/>
          <p:cNvPicPr>
            <a:picLocks noChangeAspect="1" noChangeArrowheads="1"/>
          </p:cNvPicPr>
          <p:nvPr>
            <p:custDataLst>
              <p:tags r:id="rId3"/>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6289" name="PPTShape_1" descr="http://www.twynstapro.com/images/graph_dosing1.gif"/>
          <p:cNvPicPr>
            <a:picLocks noChangeAspect="1" noChangeArrowheads="1"/>
          </p:cNvPicPr>
          <p:nvPr>
            <p:custDataLst>
              <p:tags r:id="rId4"/>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6290" name="PPTShape_2" descr="http://www.twynstapro.com/images/graph_dosing1.gif"/>
          <p:cNvPicPr>
            <a:picLocks noChangeAspect="1" noChangeArrowheads="1"/>
          </p:cNvPicPr>
          <p:nvPr>
            <p:custDataLst>
              <p:tags r:id="rId5"/>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6291" name="PPTShape_3" descr="http://www.twynstapro.com/images/graph_dosing1.gif"/>
          <p:cNvPicPr>
            <a:picLocks noChangeAspect="1" noChangeArrowheads="1"/>
          </p:cNvPicPr>
          <p:nvPr>
            <p:custDataLst>
              <p:tags r:id="rId6"/>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233055"/>
            <a:ext cx="8713788" cy="5305858"/>
            <a:chOff x="1531310" y="1683231"/>
            <a:chExt cx="6024425" cy="4079615"/>
          </a:xfrm>
        </p:grpSpPr>
        <p:grpSp>
          <p:nvGrpSpPr>
            <p:cNvPr id="3" name="Group 18"/>
            <p:cNvGrpSpPr>
              <a:grpSpLocks/>
            </p:cNvGrpSpPr>
            <p:nvPr/>
          </p:nvGrpSpPr>
          <p:grpSpPr bwMode="auto">
            <a:xfrm>
              <a:off x="1531310" y="1683231"/>
              <a:ext cx="6017805" cy="4037870"/>
              <a:chOff x="1531310" y="1683231"/>
              <a:chExt cx="6017805" cy="4037870"/>
            </a:xfrm>
          </p:grpSpPr>
          <p:sp>
            <p:nvSpPr>
              <p:cNvPr id="28" name="Rectangle 7"/>
              <p:cNvSpPr>
                <a:spLocks noChangeArrowheads="1"/>
              </p:cNvSpPr>
              <p:nvPr/>
            </p:nvSpPr>
            <p:spPr bwMode="auto">
              <a:xfrm>
                <a:off x="1563139" y="1703061"/>
                <a:ext cx="5968450" cy="4018040"/>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96397" name="Picture 5" descr="brushGrn"/>
                <p:cNvPicPr>
                  <a:picLocks noChangeAspect="1" noChangeArrowheads="1"/>
                </p:cNvPicPr>
                <p:nvPr/>
              </p:nvPicPr>
              <p:blipFill>
                <a:blip r:embed="rId17" cstate="print"/>
                <a:srcRect/>
                <a:stretch>
                  <a:fillRect/>
                </a:stretch>
              </p:blipFill>
              <p:spPr bwMode="auto">
                <a:xfrm>
                  <a:off x="1531310" y="1683231"/>
                  <a:ext cx="6017805" cy="3350713"/>
                </a:xfrm>
                <a:prstGeom prst="rect">
                  <a:avLst/>
                </a:prstGeom>
                <a:noFill/>
                <a:ln w="9525">
                  <a:noFill/>
                  <a:miter lim="800000"/>
                  <a:headEnd/>
                  <a:tailEnd/>
                </a:ln>
              </p:spPr>
            </p:pic>
            <p:pic>
              <p:nvPicPr>
                <p:cNvPr id="96398" name="Picture 10" descr="closeBtn">
                  <a:hlinkClick r:id="rId18" action="ppaction://hlinksldjump"/>
                </p:cNvPr>
                <p:cNvPicPr>
                  <a:picLocks noChangeAspect="1" noChangeArrowheads="1"/>
                </p:cNvPicPr>
                <p:nvPr>
                  <p:custDataLst>
                    <p:tags r:id="rId11"/>
                  </p:custDataLst>
                </p:nvPr>
              </p:nvPicPr>
              <p:blipFill>
                <a:blip r:embed="rId19" cstate="print"/>
                <a:srcRect/>
                <a:stretch>
                  <a:fillRect/>
                </a:stretch>
              </p:blipFill>
              <p:spPr bwMode="auto">
                <a:xfrm>
                  <a:off x="7092950" y="1844675"/>
                  <a:ext cx="244475" cy="244475"/>
                </a:xfrm>
                <a:prstGeom prst="rect">
                  <a:avLst/>
                </a:prstGeom>
                <a:noFill/>
                <a:ln w="9525">
                  <a:noFill/>
                  <a:miter lim="800000"/>
                  <a:headEnd/>
                  <a:tailEnd/>
                </a:ln>
              </p:spPr>
            </p:pic>
            <p:sp>
              <p:nvSpPr>
                <p:cNvPr id="96399" name="Text Box 11"/>
                <p:cNvSpPr txBox="1">
                  <a:spLocks noChangeArrowheads="1"/>
                </p:cNvSpPr>
                <p:nvPr/>
              </p:nvSpPr>
              <p:spPr bwMode="auto">
                <a:xfrm>
                  <a:off x="1650942" y="1778190"/>
                  <a:ext cx="5184773" cy="171136"/>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96394" name="Picture 6" descr="brushBlue"/>
            <p:cNvPicPr>
              <a:picLocks noChangeAspect="1" noChangeArrowheads="1"/>
            </p:cNvPicPr>
            <p:nvPr/>
          </p:nvPicPr>
          <p:blipFill>
            <a:blip r:embed="rId20" cstate="print"/>
            <a:srcRect/>
            <a:stretch>
              <a:fillRect/>
            </a:stretch>
          </p:blipFill>
          <p:spPr bwMode="auto">
            <a:xfrm>
              <a:off x="1552353" y="2271661"/>
              <a:ext cx="6003382" cy="3491185"/>
            </a:xfrm>
            <a:prstGeom prst="rect">
              <a:avLst/>
            </a:prstGeom>
            <a:noFill/>
            <a:ln w="9525">
              <a:noFill/>
              <a:miter lim="800000"/>
              <a:headEnd/>
              <a:tailEnd/>
            </a:ln>
          </p:spPr>
        </p:pic>
      </p:grpSp>
      <p:sp>
        <p:nvSpPr>
          <p:cNvPr id="33" name="TextBox 26"/>
          <p:cNvSpPr txBox="1">
            <a:spLocks noChangeArrowheads="1"/>
          </p:cNvSpPr>
          <p:nvPr/>
        </p:nvSpPr>
        <p:spPr bwMode="auto">
          <a:xfrm>
            <a:off x="2195513" y="1260475"/>
            <a:ext cx="6075651"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PAS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40/10 mg</a:t>
            </a:r>
          </a:p>
        </p:txBody>
      </p:sp>
      <p:pic>
        <p:nvPicPr>
          <p:cNvPr id="41" name="PPTShape_4" descr="http://www.twynstapro.com/images/graph_dosing1.gif"/>
          <p:cNvPicPr>
            <a:picLocks noChangeAspect="1" noChangeArrowheads="1"/>
          </p:cNvPicPr>
          <p:nvPr>
            <p:custDataLst>
              <p:tags r:id="rId8"/>
            </p:custDataLst>
          </p:nvPr>
        </p:nvPicPr>
        <p:blipFill>
          <a:blip r:embed="rId16" cstate="print"/>
          <a:srcRect l="45686" t="4131" r="37663" b="75031"/>
          <a:stretch>
            <a:fillRect/>
          </a:stretch>
        </p:blipFill>
        <p:spPr bwMode="auto">
          <a:xfrm>
            <a:off x="987425" y="1294101"/>
            <a:ext cx="1074738" cy="765175"/>
          </a:xfrm>
          <a:prstGeom prst="rect">
            <a:avLst/>
          </a:prstGeom>
          <a:noFill/>
          <a:ln w="28575">
            <a:solidFill>
              <a:srgbClr val="00B25A"/>
            </a:solidFill>
            <a:miter lim="800000"/>
            <a:headEnd/>
            <a:tailEnd/>
          </a:ln>
        </p:spPr>
      </p:pic>
      <p:grpSp>
        <p:nvGrpSpPr>
          <p:cNvPr id="5" name="Group 27"/>
          <p:cNvGrpSpPr>
            <a:grpSpLocks/>
          </p:cNvGrpSpPr>
          <p:nvPr>
            <p:custDataLst>
              <p:tags r:id="rId9"/>
            </p:custDataLst>
          </p:nvPr>
        </p:nvGrpSpPr>
        <p:grpSpPr bwMode="auto">
          <a:xfrm>
            <a:off x="1187450" y="5675313"/>
            <a:ext cx="5419725" cy="241300"/>
            <a:chOff x="262" y="3900"/>
            <a:chExt cx="2846" cy="177"/>
          </a:xfrm>
        </p:grpSpPr>
        <p:sp>
          <p:nvSpPr>
            <p:cNvPr id="96391"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&lt;130/80 mmHg</a:t>
              </a:r>
            </a:p>
          </p:txBody>
        </p:sp>
        <p:sp>
          <p:nvSpPr>
            <p:cNvPr id="96392"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46"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100">
                <a:solidFill>
                  <a:srgbClr val="6D6E70"/>
                </a:solidFill>
                <a:latin typeface="Helvetica" pitchFamily="34" charset="0"/>
              </a:rPr>
              <a:t>White WB, et al. Blood Press Monit 2010;15:205</a:t>
            </a:r>
            <a:r>
              <a:rPr lang="en-US" sz="1100">
                <a:solidFill>
                  <a:srgbClr val="7C7C7C"/>
                </a:solidFill>
                <a:latin typeface="Helvetica" pitchFamily="34" charset="0"/>
              </a:rPr>
              <a:t>–</a:t>
            </a:r>
            <a:r>
              <a:rPr lang="en-US" sz="1100">
                <a:solidFill>
                  <a:srgbClr val="6D6E70"/>
                </a:solidFill>
                <a:latin typeface="Helvetica" pitchFamily="34" charset="0"/>
              </a:rPr>
              <a:t>212.</a:t>
            </a:r>
          </a:p>
        </p:txBody>
      </p:sp>
      <p:sp>
        <p:nvSpPr>
          <p:cNvPr id="96297" name="AutoShape 96"/>
          <p:cNvSpPr>
            <a:spLocks noChangeAspect="1" noChangeArrowheads="1" noTextEdit="1"/>
          </p:cNvSpPr>
          <p:nvPr/>
        </p:nvSpPr>
        <p:spPr bwMode="auto">
          <a:xfrm>
            <a:off x="3965575" y="5291138"/>
            <a:ext cx="5800725" cy="3159125"/>
          </a:xfrm>
          <a:prstGeom prst="rect">
            <a:avLst/>
          </a:prstGeom>
          <a:noFill/>
          <a:ln w="9525">
            <a:noFill/>
            <a:miter lim="800000"/>
            <a:headEnd/>
            <a:tailEnd/>
          </a:ln>
        </p:spPr>
        <p:txBody>
          <a:bodyPr/>
          <a:lstStyle/>
          <a:p>
            <a:endParaRPr lang="en-US"/>
          </a:p>
        </p:txBody>
      </p:sp>
      <p:sp>
        <p:nvSpPr>
          <p:cNvPr id="96298" name="Rectangle 98"/>
          <p:cNvSpPr>
            <a:spLocks noChangeArrowheads="1"/>
          </p:cNvSpPr>
          <p:nvPr/>
        </p:nvSpPr>
        <p:spPr bwMode="auto">
          <a:xfrm>
            <a:off x="1760538" y="2222500"/>
            <a:ext cx="5741987" cy="3098800"/>
          </a:xfrm>
          <a:prstGeom prst="rect">
            <a:avLst/>
          </a:prstGeom>
          <a:solidFill>
            <a:srgbClr val="FFFFFF"/>
          </a:solidFill>
          <a:ln w="9525">
            <a:noFill/>
            <a:miter lim="800000"/>
            <a:headEnd/>
            <a:tailEnd/>
          </a:ln>
        </p:spPr>
        <p:txBody>
          <a:bodyPr/>
          <a:lstStyle/>
          <a:p>
            <a:endParaRPr lang="es-ES"/>
          </a:p>
        </p:txBody>
      </p:sp>
      <p:grpSp>
        <p:nvGrpSpPr>
          <p:cNvPr id="6" name="Group 48"/>
          <p:cNvGrpSpPr>
            <a:grpSpLocks/>
          </p:cNvGrpSpPr>
          <p:nvPr>
            <p:custDataLst>
              <p:tags r:id="rId10"/>
            </p:custDataLst>
          </p:nvPr>
        </p:nvGrpSpPr>
        <p:grpSpPr bwMode="auto">
          <a:xfrm>
            <a:off x="2171700" y="2436813"/>
            <a:ext cx="5089525" cy="2617787"/>
            <a:chOff x="1993900" y="2976563"/>
            <a:chExt cx="5089526" cy="2617788"/>
          </a:xfrm>
        </p:grpSpPr>
        <p:sp>
          <p:nvSpPr>
            <p:cNvPr id="96304" name="Rectangle 99"/>
            <p:cNvSpPr>
              <a:spLocks noChangeArrowheads="1"/>
            </p:cNvSpPr>
            <p:nvPr/>
          </p:nvSpPr>
          <p:spPr bwMode="auto">
            <a:xfrm>
              <a:off x="2297113" y="3148013"/>
              <a:ext cx="15875" cy="2100263"/>
            </a:xfrm>
            <a:prstGeom prst="rect">
              <a:avLst/>
            </a:prstGeom>
            <a:solidFill>
              <a:srgbClr val="7C7C7C"/>
            </a:solidFill>
            <a:ln w="10">
              <a:solidFill>
                <a:srgbClr val="7C7C7C"/>
              </a:solidFill>
              <a:bevel/>
              <a:headEnd/>
              <a:tailEnd/>
            </a:ln>
          </p:spPr>
          <p:txBody>
            <a:bodyPr/>
            <a:lstStyle/>
            <a:p>
              <a:endParaRPr lang="es-ES"/>
            </a:p>
          </p:txBody>
        </p:sp>
        <p:sp>
          <p:nvSpPr>
            <p:cNvPr id="96305" name="Freeform 100"/>
            <p:cNvSpPr>
              <a:spLocks noEditPoints="1"/>
            </p:cNvSpPr>
            <p:nvPr/>
          </p:nvSpPr>
          <p:spPr bwMode="auto">
            <a:xfrm>
              <a:off x="2274888" y="3138488"/>
              <a:ext cx="30163" cy="2119313"/>
            </a:xfrm>
            <a:custGeom>
              <a:avLst/>
              <a:gdLst>
                <a:gd name="T0" fmla="*/ 0 w 19"/>
                <a:gd name="T1" fmla="*/ 2147483647 h 1335"/>
                <a:gd name="T2" fmla="*/ 2147483647 w 19"/>
                <a:gd name="T3" fmla="*/ 2147483647 h 1335"/>
                <a:gd name="T4" fmla="*/ 2147483647 w 19"/>
                <a:gd name="T5" fmla="*/ 2147483647 h 1335"/>
                <a:gd name="T6" fmla="*/ 0 w 19"/>
                <a:gd name="T7" fmla="*/ 2147483647 h 1335"/>
                <a:gd name="T8" fmla="*/ 0 w 19"/>
                <a:gd name="T9" fmla="*/ 2147483647 h 1335"/>
                <a:gd name="T10" fmla="*/ 0 w 19"/>
                <a:gd name="T11" fmla="*/ 2147483647 h 1335"/>
                <a:gd name="T12" fmla="*/ 2147483647 w 19"/>
                <a:gd name="T13" fmla="*/ 2147483647 h 1335"/>
                <a:gd name="T14" fmla="*/ 2147483647 w 19"/>
                <a:gd name="T15" fmla="*/ 2147483647 h 1335"/>
                <a:gd name="T16" fmla="*/ 0 w 19"/>
                <a:gd name="T17" fmla="*/ 2147483647 h 1335"/>
                <a:gd name="T18" fmla="*/ 0 w 19"/>
                <a:gd name="T19" fmla="*/ 2147483647 h 1335"/>
                <a:gd name="T20" fmla="*/ 0 w 19"/>
                <a:gd name="T21" fmla="*/ 2147483647 h 1335"/>
                <a:gd name="T22" fmla="*/ 2147483647 w 19"/>
                <a:gd name="T23" fmla="*/ 2147483647 h 1335"/>
                <a:gd name="T24" fmla="*/ 2147483647 w 19"/>
                <a:gd name="T25" fmla="*/ 2147483647 h 1335"/>
                <a:gd name="T26" fmla="*/ 0 w 19"/>
                <a:gd name="T27" fmla="*/ 2147483647 h 1335"/>
                <a:gd name="T28" fmla="*/ 0 w 19"/>
                <a:gd name="T29" fmla="*/ 2147483647 h 1335"/>
                <a:gd name="T30" fmla="*/ 0 w 19"/>
                <a:gd name="T31" fmla="*/ 2147483647 h 1335"/>
                <a:gd name="T32" fmla="*/ 2147483647 w 19"/>
                <a:gd name="T33" fmla="*/ 2147483647 h 1335"/>
                <a:gd name="T34" fmla="*/ 2147483647 w 19"/>
                <a:gd name="T35" fmla="*/ 2147483647 h 1335"/>
                <a:gd name="T36" fmla="*/ 0 w 19"/>
                <a:gd name="T37" fmla="*/ 2147483647 h 1335"/>
                <a:gd name="T38" fmla="*/ 0 w 19"/>
                <a:gd name="T39" fmla="*/ 2147483647 h 1335"/>
                <a:gd name="T40" fmla="*/ 0 w 19"/>
                <a:gd name="T41" fmla="*/ 0 h 1335"/>
                <a:gd name="T42" fmla="*/ 2147483647 w 19"/>
                <a:gd name="T43" fmla="*/ 0 h 1335"/>
                <a:gd name="T44" fmla="*/ 2147483647 w 19"/>
                <a:gd name="T45" fmla="*/ 2147483647 h 1335"/>
                <a:gd name="T46" fmla="*/ 0 w 19"/>
                <a:gd name="T47" fmla="*/ 2147483647 h 1335"/>
                <a:gd name="T48" fmla="*/ 0 w 19"/>
                <a:gd name="T49" fmla="*/ 0 h 1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1335"/>
                <a:gd name="T77" fmla="*/ 19 w 19"/>
                <a:gd name="T78" fmla="*/ 1335 h 13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1335">
                  <a:moveTo>
                    <a:pt x="0" y="1324"/>
                  </a:moveTo>
                  <a:lnTo>
                    <a:pt x="19" y="1324"/>
                  </a:lnTo>
                  <a:lnTo>
                    <a:pt x="19" y="1335"/>
                  </a:lnTo>
                  <a:lnTo>
                    <a:pt x="0" y="1335"/>
                  </a:lnTo>
                  <a:lnTo>
                    <a:pt x="0" y="1324"/>
                  </a:lnTo>
                  <a:close/>
                  <a:moveTo>
                    <a:pt x="0" y="993"/>
                  </a:moveTo>
                  <a:lnTo>
                    <a:pt x="19" y="993"/>
                  </a:lnTo>
                  <a:lnTo>
                    <a:pt x="19" y="1004"/>
                  </a:lnTo>
                  <a:lnTo>
                    <a:pt x="0" y="1004"/>
                  </a:lnTo>
                  <a:lnTo>
                    <a:pt x="0" y="993"/>
                  </a:lnTo>
                  <a:close/>
                  <a:moveTo>
                    <a:pt x="0" y="662"/>
                  </a:moveTo>
                  <a:lnTo>
                    <a:pt x="19" y="662"/>
                  </a:lnTo>
                  <a:lnTo>
                    <a:pt x="19" y="673"/>
                  </a:lnTo>
                  <a:lnTo>
                    <a:pt x="0" y="673"/>
                  </a:lnTo>
                  <a:lnTo>
                    <a:pt x="0" y="662"/>
                  </a:lnTo>
                  <a:close/>
                  <a:moveTo>
                    <a:pt x="0" y="331"/>
                  </a:moveTo>
                  <a:lnTo>
                    <a:pt x="19" y="331"/>
                  </a:lnTo>
                  <a:lnTo>
                    <a:pt x="19" y="342"/>
                  </a:lnTo>
                  <a:lnTo>
                    <a:pt x="0" y="342"/>
                  </a:lnTo>
                  <a:lnTo>
                    <a:pt x="0" y="331"/>
                  </a:lnTo>
                  <a:close/>
                  <a:moveTo>
                    <a:pt x="0" y="0"/>
                  </a:moveTo>
                  <a:lnTo>
                    <a:pt x="19" y="0"/>
                  </a:lnTo>
                  <a:lnTo>
                    <a:pt x="19" y="11"/>
                  </a:lnTo>
                  <a:lnTo>
                    <a:pt x="0" y="11"/>
                  </a:lnTo>
                  <a:lnTo>
                    <a:pt x="0" y="0"/>
                  </a:lnTo>
                  <a:close/>
                </a:path>
              </a:pathLst>
            </a:custGeom>
            <a:solidFill>
              <a:srgbClr val="7C7C7C"/>
            </a:solidFill>
            <a:ln w="10" cap="flat">
              <a:solidFill>
                <a:srgbClr val="7C7C7C"/>
              </a:solidFill>
              <a:prstDash val="solid"/>
              <a:bevel/>
              <a:headEnd/>
              <a:tailEnd/>
            </a:ln>
          </p:spPr>
          <p:txBody>
            <a:bodyPr/>
            <a:lstStyle/>
            <a:p>
              <a:endParaRPr lang="en-US"/>
            </a:p>
          </p:txBody>
        </p:sp>
        <p:sp>
          <p:nvSpPr>
            <p:cNvPr id="96306" name="Rectangle 101"/>
            <p:cNvSpPr>
              <a:spLocks noChangeArrowheads="1"/>
            </p:cNvSpPr>
            <p:nvPr/>
          </p:nvSpPr>
          <p:spPr bwMode="auto">
            <a:xfrm>
              <a:off x="2305050" y="5240338"/>
              <a:ext cx="4770438" cy="17463"/>
            </a:xfrm>
            <a:prstGeom prst="rect">
              <a:avLst/>
            </a:prstGeom>
            <a:solidFill>
              <a:srgbClr val="7C7C7C"/>
            </a:solidFill>
            <a:ln w="10">
              <a:solidFill>
                <a:srgbClr val="7C7C7C"/>
              </a:solidFill>
              <a:bevel/>
              <a:headEnd/>
              <a:tailEnd/>
            </a:ln>
          </p:spPr>
          <p:txBody>
            <a:bodyPr/>
            <a:lstStyle/>
            <a:p>
              <a:endParaRPr lang="es-ES"/>
            </a:p>
          </p:txBody>
        </p:sp>
        <p:sp>
          <p:nvSpPr>
            <p:cNvPr id="96307" name="Freeform 102"/>
            <p:cNvSpPr>
              <a:spLocks noEditPoints="1"/>
            </p:cNvSpPr>
            <p:nvPr/>
          </p:nvSpPr>
          <p:spPr bwMode="auto">
            <a:xfrm>
              <a:off x="2297113" y="5213351"/>
              <a:ext cx="4786313" cy="71438"/>
            </a:xfrm>
            <a:custGeom>
              <a:avLst/>
              <a:gdLst>
                <a:gd name="T0" fmla="*/ 2147483647 w 3015"/>
                <a:gd name="T1" fmla="*/ 2147483647 h 45"/>
                <a:gd name="T2" fmla="*/ 2147483647 w 3015"/>
                <a:gd name="T3" fmla="*/ 2147483647 h 45"/>
                <a:gd name="T4" fmla="*/ 2147483647 w 3015"/>
                <a:gd name="T5" fmla="*/ 2147483647 h 45"/>
                <a:gd name="T6" fmla="*/ 2147483647 w 3015"/>
                <a:gd name="T7" fmla="*/ 2147483647 h 45"/>
                <a:gd name="T8" fmla="*/ 2147483647 w 3015"/>
                <a:gd name="T9" fmla="*/ 2147483647 h 45"/>
                <a:gd name="T10" fmla="*/ 2147483647 w 3015"/>
                <a:gd name="T11" fmla="*/ 2147483647 h 45"/>
                <a:gd name="T12" fmla="*/ 2147483647 w 3015"/>
                <a:gd name="T13" fmla="*/ 2147483647 h 45"/>
                <a:gd name="T14" fmla="*/ 2147483647 w 3015"/>
                <a:gd name="T15" fmla="*/ 2147483647 h 45"/>
                <a:gd name="T16" fmla="*/ 2147483647 w 3015"/>
                <a:gd name="T17" fmla="*/ 2147483647 h 45"/>
                <a:gd name="T18" fmla="*/ 2147483647 w 3015"/>
                <a:gd name="T19" fmla="*/ 2147483647 h 45"/>
                <a:gd name="T20" fmla="*/ 2147483647 w 3015"/>
                <a:gd name="T21" fmla="*/ 2147483647 h 45"/>
                <a:gd name="T22" fmla="*/ 2147483647 w 3015"/>
                <a:gd name="T23" fmla="*/ 2147483647 h 45"/>
                <a:gd name="T24" fmla="*/ 2147483647 w 3015"/>
                <a:gd name="T25" fmla="*/ 2147483647 h 45"/>
                <a:gd name="T26" fmla="*/ 2147483647 w 3015"/>
                <a:gd name="T27" fmla="*/ 2147483647 h 45"/>
                <a:gd name="T28" fmla="*/ 2147483647 w 3015"/>
                <a:gd name="T29" fmla="*/ 2147483647 h 45"/>
                <a:gd name="T30" fmla="*/ 2147483647 w 3015"/>
                <a:gd name="T31" fmla="*/ 2147483647 h 45"/>
                <a:gd name="T32" fmla="*/ 2147483647 w 3015"/>
                <a:gd name="T33" fmla="*/ 2147483647 h 45"/>
                <a:gd name="T34" fmla="*/ 2147483647 w 3015"/>
                <a:gd name="T35" fmla="*/ 2147483647 h 45"/>
                <a:gd name="T36" fmla="*/ 2147483647 w 3015"/>
                <a:gd name="T37" fmla="*/ 2147483647 h 45"/>
                <a:gd name="T38" fmla="*/ 2147483647 w 3015"/>
                <a:gd name="T39" fmla="*/ 2147483647 h 45"/>
                <a:gd name="T40" fmla="*/ 2147483647 w 3015"/>
                <a:gd name="T41" fmla="*/ 2147483647 h 45"/>
                <a:gd name="T42" fmla="*/ 2147483647 w 3015"/>
                <a:gd name="T43" fmla="*/ 2147483647 h 45"/>
                <a:gd name="T44" fmla="*/ 2147483647 w 3015"/>
                <a:gd name="T45" fmla="*/ 2147483647 h 45"/>
                <a:gd name="T46" fmla="*/ 2147483647 w 3015"/>
                <a:gd name="T47" fmla="*/ 2147483647 h 45"/>
                <a:gd name="T48" fmla="*/ 2147483647 w 3015"/>
                <a:gd name="T49" fmla="*/ 2147483647 h 45"/>
                <a:gd name="T50" fmla="*/ 2147483647 w 3015"/>
                <a:gd name="T51" fmla="*/ 2147483647 h 45"/>
                <a:gd name="T52" fmla="*/ 2147483647 w 3015"/>
                <a:gd name="T53" fmla="*/ 2147483647 h 45"/>
                <a:gd name="T54" fmla="*/ 2147483647 w 3015"/>
                <a:gd name="T55" fmla="*/ 2147483647 h 45"/>
                <a:gd name="T56" fmla="*/ 2147483647 w 3015"/>
                <a:gd name="T57" fmla="*/ 2147483647 h 45"/>
                <a:gd name="T58" fmla="*/ 2147483647 w 3015"/>
                <a:gd name="T59" fmla="*/ 2147483647 h 45"/>
                <a:gd name="T60" fmla="*/ 2147483647 w 3015"/>
                <a:gd name="T61" fmla="*/ 2147483647 h 45"/>
                <a:gd name="T62" fmla="*/ 0 w 3015"/>
                <a:gd name="T63" fmla="*/ 2147483647 h 45"/>
                <a:gd name="T64" fmla="*/ 2147483647 w 3015"/>
                <a:gd name="T65" fmla="*/ 2147483647 h 45"/>
                <a:gd name="T66" fmla="*/ 2147483647 w 3015"/>
                <a:gd name="T67" fmla="*/ 0 h 45"/>
                <a:gd name="T68" fmla="*/ 2147483647 w 3015"/>
                <a:gd name="T69" fmla="*/ 0 h 45"/>
                <a:gd name="T70" fmla="*/ 2147483647 w 3015"/>
                <a:gd name="T71" fmla="*/ 0 h 45"/>
                <a:gd name="T72" fmla="*/ 2147483647 w 3015"/>
                <a:gd name="T73" fmla="*/ 2147483647 h 45"/>
                <a:gd name="T74" fmla="*/ 2147483647 w 3015"/>
                <a:gd name="T75" fmla="*/ 2147483647 h 45"/>
                <a:gd name="T76" fmla="*/ 2147483647 w 3015"/>
                <a:gd name="T77" fmla="*/ 0 h 45"/>
                <a:gd name="T78" fmla="*/ 2147483647 w 3015"/>
                <a:gd name="T79" fmla="*/ 0 h 45"/>
                <a:gd name="T80" fmla="*/ 2147483647 w 3015"/>
                <a:gd name="T81" fmla="*/ 0 h 45"/>
                <a:gd name="T82" fmla="*/ 2147483647 w 3015"/>
                <a:gd name="T83" fmla="*/ 2147483647 h 45"/>
                <a:gd name="T84" fmla="*/ 2147483647 w 3015"/>
                <a:gd name="T85" fmla="*/ 2147483647 h 45"/>
                <a:gd name="T86" fmla="*/ 2147483647 w 3015"/>
                <a:gd name="T87" fmla="*/ 0 h 45"/>
                <a:gd name="T88" fmla="*/ 2147483647 w 3015"/>
                <a:gd name="T89" fmla="*/ 0 h 45"/>
                <a:gd name="T90" fmla="*/ 2147483647 w 3015"/>
                <a:gd name="T91" fmla="*/ 0 h 45"/>
                <a:gd name="T92" fmla="*/ 2147483647 w 3015"/>
                <a:gd name="T93" fmla="*/ 2147483647 h 45"/>
                <a:gd name="T94" fmla="*/ 2147483647 w 3015"/>
                <a:gd name="T95" fmla="*/ 2147483647 h 45"/>
                <a:gd name="T96" fmla="*/ 2147483647 w 3015"/>
                <a:gd name="T97" fmla="*/ 0 h 45"/>
                <a:gd name="T98" fmla="*/ 2147483647 w 3015"/>
                <a:gd name="T99" fmla="*/ 0 h 45"/>
                <a:gd name="T100" fmla="*/ 2147483647 w 3015"/>
                <a:gd name="T101" fmla="*/ 0 h 45"/>
                <a:gd name="T102" fmla="*/ 2147483647 w 3015"/>
                <a:gd name="T103" fmla="*/ 2147483647 h 45"/>
                <a:gd name="T104" fmla="*/ 2147483647 w 3015"/>
                <a:gd name="T105" fmla="*/ 2147483647 h 45"/>
                <a:gd name="T106" fmla="*/ 2147483647 w 3015"/>
                <a:gd name="T107" fmla="*/ 0 h 45"/>
                <a:gd name="T108" fmla="*/ 2147483647 w 3015"/>
                <a:gd name="T109" fmla="*/ 0 h 45"/>
                <a:gd name="T110" fmla="*/ 2147483647 w 3015"/>
                <a:gd name="T111" fmla="*/ 0 h 45"/>
                <a:gd name="T112" fmla="*/ 2147483647 w 3015"/>
                <a:gd name="T113" fmla="*/ 2147483647 h 45"/>
                <a:gd name="T114" fmla="*/ 2147483647 w 3015"/>
                <a:gd name="T115" fmla="*/ 2147483647 h 45"/>
                <a:gd name="T116" fmla="*/ 2147483647 w 3015"/>
                <a:gd name="T117" fmla="*/ 0 h 45"/>
                <a:gd name="T118" fmla="*/ 2147483647 w 3015"/>
                <a:gd name="T119" fmla="*/ 0 h 45"/>
                <a:gd name="T120" fmla="*/ 2147483647 w 3015"/>
                <a:gd name="T121" fmla="*/ 0 h 45"/>
                <a:gd name="T122" fmla="*/ 2147483647 w 3015"/>
                <a:gd name="T123" fmla="*/ 2147483647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5"/>
                <a:gd name="T187" fmla="*/ 0 h 45"/>
                <a:gd name="T188" fmla="*/ 3015 w 3015"/>
                <a:gd name="T189" fmla="*/ 45 h 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5" h="45">
                  <a:moveTo>
                    <a:pt x="75" y="11"/>
                  </a:moveTo>
                  <a:lnTo>
                    <a:pt x="75" y="22"/>
                  </a:lnTo>
                  <a:lnTo>
                    <a:pt x="66" y="22"/>
                  </a:lnTo>
                  <a:lnTo>
                    <a:pt x="66" y="11"/>
                  </a:lnTo>
                  <a:lnTo>
                    <a:pt x="75" y="11"/>
                  </a:lnTo>
                  <a:close/>
                  <a:moveTo>
                    <a:pt x="198" y="11"/>
                  </a:moveTo>
                  <a:lnTo>
                    <a:pt x="198" y="22"/>
                  </a:lnTo>
                  <a:lnTo>
                    <a:pt x="188" y="22"/>
                  </a:lnTo>
                  <a:lnTo>
                    <a:pt x="188" y="11"/>
                  </a:lnTo>
                  <a:lnTo>
                    <a:pt x="198" y="11"/>
                  </a:lnTo>
                  <a:close/>
                  <a:moveTo>
                    <a:pt x="329" y="11"/>
                  </a:moveTo>
                  <a:lnTo>
                    <a:pt x="329" y="22"/>
                  </a:lnTo>
                  <a:lnTo>
                    <a:pt x="320" y="22"/>
                  </a:lnTo>
                  <a:lnTo>
                    <a:pt x="320" y="11"/>
                  </a:lnTo>
                  <a:lnTo>
                    <a:pt x="329" y="11"/>
                  </a:lnTo>
                  <a:close/>
                  <a:moveTo>
                    <a:pt x="451" y="11"/>
                  </a:moveTo>
                  <a:lnTo>
                    <a:pt x="451" y="22"/>
                  </a:lnTo>
                  <a:lnTo>
                    <a:pt x="442" y="22"/>
                  </a:lnTo>
                  <a:lnTo>
                    <a:pt x="442" y="11"/>
                  </a:lnTo>
                  <a:lnTo>
                    <a:pt x="451" y="11"/>
                  </a:lnTo>
                  <a:close/>
                  <a:moveTo>
                    <a:pt x="573" y="11"/>
                  </a:moveTo>
                  <a:lnTo>
                    <a:pt x="573" y="22"/>
                  </a:lnTo>
                  <a:lnTo>
                    <a:pt x="564" y="22"/>
                  </a:lnTo>
                  <a:lnTo>
                    <a:pt x="564" y="11"/>
                  </a:lnTo>
                  <a:lnTo>
                    <a:pt x="573" y="11"/>
                  </a:lnTo>
                  <a:close/>
                  <a:moveTo>
                    <a:pt x="705" y="11"/>
                  </a:moveTo>
                  <a:lnTo>
                    <a:pt x="705" y="22"/>
                  </a:lnTo>
                  <a:lnTo>
                    <a:pt x="695" y="22"/>
                  </a:lnTo>
                  <a:lnTo>
                    <a:pt x="695" y="11"/>
                  </a:lnTo>
                  <a:lnTo>
                    <a:pt x="705" y="11"/>
                  </a:lnTo>
                  <a:close/>
                  <a:moveTo>
                    <a:pt x="827" y="11"/>
                  </a:moveTo>
                  <a:lnTo>
                    <a:pt x="827" y="22"/>
                  </a:lnTo>
                  <a:lnTo>
                    <a:pt x="817" y="22"/>
                  </a:lnTo>
                  <a:lnTo>
                    <a:pt x="817" y="11"/>
                  </a:lnTo>
                  <a:lnTo>
                    <a:pt x="827" y="11"/>
                  </a:lnTo>
                  <a:close/>
                  <a:moveTo>
                    <a:pt x="949" y="11"/>
                  </a:moveTo>
                  <a:lnTo>
                    <a:pt x="949" y="22"/>
                  </a:lnTo>
                  <a:lnTo>
                    <a:pt x="939" y="22"/>
                  </a:lnTo>
                  <a:lnTo>
                    <a:pt x="939" y="11"/>
                  </a:lnTo>
                  <a:lnTo>
                    <a:pt x="949" y="11"/>
                  </a:lnTo>
                  <a:close/>
                  <a:moveTo>
                    <a:pt x="1080" y="11"/>
                  </a:moveTo>
                  <a:lnTo>
                    <a:pt x="1080" y="22"/>
                  </a:lnTo>
                  <a:lnTo>
                    <a:pt x="1071" y="22"/>
                  </a:lnTo>
                  <a:lnTo>
                    <a:pt x="1071" y="11"/>
                  </a:lnTo>
                  <a:lnTo>
                    <a:pt x="1080" y="11"/>
                  </a:lnTo>
                  <a:close/>
                  <a:moveTo>
                    <a:pt x="1202" y="11"/>
                  </a:moveTo>
                  <a:lnTo>
                    <a:pt x="1202" y="22"/>
                  </a:lnTo>
                  <a:lnTo>
                    <a:pt x="1193" y="22"/>
                  </a:lnTo>
                  <a:lnTo>
                    <a:pt x="1193" y="11"/>
                  </a:lnTo>
                  <a:lnTo>
                    <a:pt x="1202" y="11"/>
                  </a:lnTo>
                  <a:close/>
                  <a:moveTo>
                    <a:pt x="1325" y="11"/>
                  </a:moveTo>
                  <a:lnTo>
                    <a:pt x="1325" y="22"/>
                  </a:lnTo>
                  <a:lnTo>
                    <a:pt x="1315" y="22"/>
                  </a:lnTo>
                  <a:lnTo>
                    <a:pt x="1315" y="11"/>
                  </a:lnTo>
                  <a:lnTo>
                    <a:pt x="1325" y="11"/>
                  </a:lnTo>
                  <a:close/>
                  <a:moveTo>
                    <a:pt x="1456" y="11"/>
                  </a:moveTo>
                  <a:lnTo>
                    <a:pt x="1456" y="22"/>
                  </a:lnTo>
                  <a:lnTo>
                    <a:pt x="1447" y="22"/>
                  </a:lnTo>
                  <a:lnTo>
                    <a:pt x="1447" y="11"/>
                  </a:lnTo>
                  <a:lnTo>
                    <a:pt x="1456" y="11"/>
                  </a:lnTo>
                  <a:close/>
                  <a:moveTo>
                    <a:pt x="1578" y="11"/>
                  </a:moveTo>
                  <a:lnTo>
                    <a:pt x="1578" y="22"/>
                  </a:lnTo>
                  <a:lnTo>
                    <a:pt x="1569" y="22"/>
                  </a:lnTo>
                  <a:lnTo>
                    <a:pt x="1569" y="11"/>
                  </a:lnTo>
                  <a:lnTo>
                    <a:pt x="1578" y="11"/>
                  </a:lnTo>
                  <a:close/>
                  <a:moveTo>
                    <a:pt x="1700" y="11"/>
                  </a:moveTo>
                  <a:lnTo>
                    <a:pt x="1700" y="22"/>
                  </a:lnTo>
                  <a:lnTo>
                    <a:pt x="1691" y="22"/>
                  </a:lnTo>
                  <a:lnTo>
                    <a:pt x="1691" y="11"/>
                  </a:lnTo>
                  <a:lnTo>
                    <a:pt x="1700" y="11"/>
                  </a:lnTo>
                  <a:close/>
                  <a:moveTo>
                    <a:pt x="1832" y="11"/>
                  </a:moveTo>
                  <a:lnTo>
                    <a:pt x="1832" y="22"/>
                  </a:lnTo>
                  <a:lnTo>
                    <a:pt x="1822" y="22"/>
                  </a:lnTo>
                  <a:lnTo>
                    <a:pt x="1822" y="11"/>
                  </a:lnTo>
                  <a:lnTo>
                    <a:pt x="1832" y="11"/>
                  </a:lnTo>
                  <a:close/>
                  <a:moveTo>
                    <a:pt x="1954" y="11"/>
                  </a:moveTo>
                  <a:lnTo>
                    <a:pt x="1954" y="22"/>
                  </a:lnTo>
                  <a:lnTo>
                    <a:pt x="1944" y="22"/>
                  </a:lnTo>
                  <a:lnTo>
                    <a:pt x="1944" y="11"/>
                  </a:lnTo>
                  <a:lnTo>
                    <a:pt x="1954" y="11"/>
                  </a:lnTo>
                  <a:close/>
                  <a:moveTo>
                    <a:pt x="2076" y="11"/>
                  </a:moveTo>
                  <a:lnTo>
                    <a:pt x="2076" y="22"/>
                  </a:lnTo>
                  <a:lnTo>
                    <a:pt x="2066" y="22"/>
                  </a:lnTo>
                  <a:lnTo>
                    <a:pt x="2066" y="11"/>
                  </a:lnTo>
                  <a:lnTo>
                    <a:pt x="2076" y="11"/>
                  </a:lnTo>
                  <a:close/>
                  <a:moveTo>
                    <a:pt x="2207" y="11"/>
                  </a:moveTo>
                  <a:lnTo>
                    <a:pt x="2207" y="22"/>
                  </a:lnTo>
                  <a:lnTo>
                    <a:pt x="2198" y="22"/>
                  </a:lnTo>
                  <a:lnTo>
                    <a:pt x="2198" y="11"/>
                  </a:lnTo>
                  <a:lnTo>
                    <a:pt x="2207" y="11"/>
                  </a:lnTo>
                  <a:close/>
                  <a:moveTo>
                    <a:pt x="2329" y="11"/>
                  </a:moveTo>
                  <a:lnTo>
                    <a:pt x="2329" y="22"/>
                  </a:lnTo>
                  <a:lnTo>
                    <a:pt x="2320" y="22"/>
                  </a:lnTo>
                  <a:lnTo>
                    <a:pt x="2320" y="11"/>
                  </a:lnTo>
                  <a:lnTo>
                    <a:pt x="2329" y="11"/>
                  </a:lnTo>
                  <a:close/>
                  <a:moveTo>
                    <a:pt x="2452" y="11"/>
                  </a:moveTo>
                  <a:lnTo>
                    <a:pt x="2452" y="22"/>
                  </a:lnTo>
                  <a:lnTo>
                    <a:pt x="2442" y="22"/>
                  </a:lnTo>
                  <a:lnTo>
                    <a:pt x="2442" y="11"/>
                  </a:lnTo>
                  <a:lnTo>
                    <a:pt x="2452" y="11"/>
                  </a:lnTo>
                  <a:close/>
                  <a:moveTo>
                    <a:pt x="2583" y="11"/>
                  </a:moveTo>
                  <a:lnTo>
                    <a:pt x="2583" y="22"/>
                  </a:lnTo>
                  <a:lnTo>
                    <a:pt x="2574" y="22"/>
                  </a:lnTo>
                  <a:lnTo>
                    <a:pt x="2574" y="11"/>
                  </a:lnTo>
                  <a:lnTo>
                    <a:pt x="2583" y="11"/>
                  </a:lnTo>
                  <a:close/>
                  <a:moveTo>
                    <a:pt x="2705" y="11"/>
                  </a:moveTo>
                  <a:lnTo>
                    <a:pt x="2705" y="22"/>
                  </a:lnTo>
                  <a:lnTo>
                    <a:pt x="2696" y="22"/>
                  </a:lnTo>
                  <a:lnTo>
                    <a:pt x="2696" y="11"/>
                  </a:lnTo>
                  <a:lnTo>
                    <a:pt x="2705" y="11"/>
                  </a:lnTo>
                  <a:close/>
                  <a:moveTo>
                    <a:pt x="2827" y="11"/>
                  </a:moveTo>
                  <a:lnTo>
                    <a:pt x="2827" y="22"/>
                  </a:lnTo>
                  <a:lnTo>
                    <a:pt x="2818" y="22"/>
                  </a:lnTo>
                  <a:lnTo>
                    <a:pt x="2818" y="11"/>
                  </a:lnTo>
                  <a:lnTo>
                    <a:pt x="2827" y="11"/>
                  </a:lnTo>
                  <a:close/>
                  <a:moveTo>
                    <a:pt x="2959" y="11"/>
                  </a:moveTo>
                  <a:lnTo>
                    <a:pt x="2959" y="22"/>
                  </a:lnTo>
                  <a:lnTo>
                    <a:pt x="2949" y="22"/>
                  </a:lnTo>
                  <a:lnTo>
                    <a:pt x="2949" y="11"/>
                  </a:lnTo>
                  <a:lnTo>
                    <a:pt x="2959" y="11"/>
                  </a:lnTo>
                  <a:close/>
                  <a:moveTo>
                    <a:pt x="3015" y="11"/>
                  </a:moveTo>
                  <a:lnTo>
                    <a:pt x="3015" y="22"/>
                  </a:lnTo>
                  <a:lnTo>
                    <a:pt x="3006" y="22"/>
                  </a:lnTo>
                  <a:lnTo>
                    <a:pt x="3006" y="11"/>
                  </a:lnTo>
                  <a:lnTo>
                    <a:pt x="3015" y="11"/>
                  </a:lnTo>
                  <a:close/>
                  <a:moveTo>
                    <a:pt x="10" y="0"/>
                  </a:moveTo>
                  <a:lnTo>
                    <a:pt x="10" y="45"/>
                  </a:lnTo>
                  <a:lnTo>
                    <a:pt x="0" y="45"/>
                  </a:lnTo>
                  <a:lnTo>
                    <a:pt x="0" y="0"/>
                  </a:lnTo>
                  <a:lnTo>
                    <a:pt x="10" y="0"/>
                  </a:lnTo>
                  <a:close/>
                  <a:moveTo>
                    <a:pt x="141" y="0"/>
                  </a:moveTo>
                  <a:lnTo>
                    <a:pt x="141" y="45"/>
                  </a:lnTo>
                  <a:lnTo>
                    <a:pt x="132" y="45"/>
                  </a:lnTo>
                  <a:lnTo>
                    <a:pt x="132" y="0"/>
                  </a:lnTo>
                  <a:lnTo>
                    <a:pt x="141" y="0"/>
                  </a:lnTo>
                  <a:close/>
                  <a:moveTo>
                    <a:pt x="263" y="0"/>
                  </a:moveTo>
                  <a:lnTo>
                    <a:pt x="263" y="45"/>
                  </a:lnTo>
                  <a:lnTo>
                    <a:pt x="254" y="45"/>
                  </a:lnTo>
                  <a:lnTo>
                    <a:pt x="254" y="0"/>
                  </a:lnTo>
                  <a:lnTo>
                    <a:pt x="263" y="0"/>
                  </a:lnTo>
                  <a:close/>
                  <a:moveTo>
                    <a:pt x="385" y="0"/>
                  </a:moveTo>
                  <a:lnTo>
                    <a:pt x="385" y="45"/>
                  </a:lnTo>
                  <a:lnTo>
                    <a:pt x="376" y="45"/>
                  </a:lnTo>
                  <a:lnTo>
                    <a:pt x="376" y="0"/>
                  </a:lnTo>
                  <a:lnTo>
                    <a:pt x="385" y="0"/>
                  </a:lnTo>
                  <a:close/>
                  <a:moveTo>
                    <a:pt x="517" y="0"/>
                  </a:moveTo>
                  <a:lnTo>
                    <a:pt x="517" y="45"/>
                  </a:lnTo>
                  <a:lnTo>
                    <a:pt x="507" y="45"/>
                  </a:lnTo>
                  <a:lnTo>
                    <a:pt x="507" y="0"/>
                  </a:lnTo>
                  <a:lnTo>
                    <a:pt x="517" y="0"/>
                  </a:lnTo>
                  <a:close/>
                  <a:moveTo>
                    <a:pt x="639" y="0"/>
                  </a:moveTo>
                  <a:lnTo>
                    <a:pt x="639" y="45"/>
                  </a:lnTo>
                  <a:lnTo>
                    <a:pt x="630" y="45"/>
                  </a:lnTo>
                  <a:lnTo>
                    <a:pt x="630" y="0"/>
                  </a:lnTo>
                  <a:lnTo>
                    <a:pt x="639" y="0"/>
                  </a:lnTo>
                  <a:close/>
                  <a:moveTo>
                    <a:pt x="761" y="0"/>
                  </a:moveTo>
                  <a:lnTo>
                    <a:pt x="761" y="45"/>
                  </a:lnTo>
                  <a:lnTo>
                    <a:pt x="752" y="45"/>
                  </a:lnTo>
                  <a:lnTo>
                    <a:pt x="752" y="0"/>
                  </a:lnTo>
                  <a:lnTo>
                    <a:pt x="761" y="0"/>
                  </a:lnTo>
                  <a:close/>
                  <a:moveTo>
                    <a:pt x="893" y="0"/>
                  </a:moveTo>
                  <a:lnTo>
                    <a:pt x="893" y="45"/>
                  </a:lnTo>
                  <a:lnTo>
                    <a:pt x="883" y="45"/>
                  </a:lnTo>
                  <a:lnTo>
                    <a:pt x="883" y="0"/>
                  </a:lnTo>
                  <a:lnTo>
                    <a:pt x="893" y="0"/>
                  </a:lnTo>
                  <a:close/>
                  <a:moveTo>
                    <a:pt x="1015" y="0"/>
                  </a:moveTo>
                  <a:lnTo>
                    <a:pt x="1015" y="45"/>
                  </a:lnTo>
                  <a:lnTo>
                    <a:pt x="1005" y="45"/>
                  </a:lnTo>
                  <a:lnTo>
                    <a:pt x="1005" y="0"/>
                  </a:lnTo>
                  <a:lnTo>
                    <a:pt x="1015" y="0"/>
                  </a:lnTo>
                  <a:close/>
                  <a:moveTo>
                    <a:pt x="1137" y="0"/>
                  </a:moveTo>
                  <a:lnTo>
                    <a:pt x="1137" y="45"/>
                  </a:lnTo>
                  <a:lnTo>
                    <a:pt x="1127" y="45"/>
                  </a:lnTo>
                  <a:lnTo>
                    <a:pt x="1127" y="0"/>
                  </a:lnTo>
                  <a:lnTo>
                    <a:pt x="1137" y="0"/>
                  </a:lnTo>
                  <a:close/>
                  <a:moveTo>
                    <a:pt x="1268" y="0"/>
                  </a:moveTo>
                  <a:lnTo>
                    <a:pt x="1268" y="45"/>
                  </a:lnTo>
                  <a:lnTo>
                    <a:pt x="1259" y="45"/>
                  </a:lnTo>
                  <a:lnTo>
                    <a:pt x="1259" y="0"/>
                  </a:lnTo>
                  <a:lnTo>
                    <a:pt x="1268" y="0"/>
                  </a:lnTo>
                  <a:close/>
                  <a:moveTo>
                    <a:pt x="1390" y="0"/>
                  </a:moveTo>
                  <a:lnTo>
                    <a:pt x="1390" y="45"/>
                  </a:lnTo>
                  <a:lnTo>
                    <a:pt x="1381" y="45"/>
                  </a:lnTo>
                  <a:lnTo>
                    <a:pt x="1381" y="0"/>
                  </a:lnTo>
                  <a:lnTo>
                    <a:pt x="1390" y="0"/>
                  </a:lnTo>
                  <a:close/>
                  <a:moveTo>
                    <a:pt x="1512" y="0"/>
                  </a:moveTo>
                  <a:lnTo>
                    <a:pt x="1512" y="45"/>
                  </a:lnTo>
                  <a:lnTo>
                    <a:pt x="1503" y="45"/>
                  </a:lnTo>
                  <a:lnTo>
                    <a:pt x="1503" y="0"/>
                  </a:lnTo>
                  <a:lnTo>
                    <a:pt x="1512" y="0"/>
                  </a:lnTo>
                  <a:close/>
                  <a:moveTo>
                    <a:pt x="1644" y="0"/>
                  </a:moveTo>
                  <a:lnTo>
                    <a:pt x="1644" y="45"/>
                  </a:lnTo>
                  <a:lnTo>
                    <a:pt x="1634" y="45"/>
                  </a:lnTo>
                  <a:lnTo>
                    <a:pt x="1634" y="0"/>
                  </a:lnTo>
                  <a:lnTo>
                    <a:pt x="1644" y="0"/>
                  </a:lnTo>
                  <a:close/>
                  <a:moveTo>
                    <a:pt x="1766" y="0"/>
                  </a:moveTo>
                  <a:lnTo>
                    <a:pt x="1766" y="45"/>
                  </a:lnTo>
                  <a:lnTo>
                    <a:pt x="1757" y="45"/>
                  </a:lnTo>
                  <a:lnTo>
                    <a:pt x="1757" y="0"/>
                  </a:lnTo>
                  <a:lnTo>
                    <a:pt x="1766" y="0"/>
                  </a:lnTo>
                  <a:close/>
                  <a:moveTo>
                    <a:pt x="1888" y="0"/>
                  </a:moveTo>
                  <a:lnTo>
                    <a:pt x="1888" y="45"/>
                  </a:lnTo>
                  <a:lnTo>
                    <a:pt x="1879" y="45"/>
                  </a:lnTo>
                  <a:lnTo>
                    <a:pt x="1879" y="0"/>
                  </a:lnTo>
                  <a:lnTo>
                    <a:pt x="1888" y="0"/>
                  </a:lnTo>
                  <a:close/>
                  <a:moveTo>
                    <a:pt x="2020" y="0"/>
                  </a:moveTo>
                  <a:lnTo>
                    <a:pt x="2020" y="45"/>
                  </a:lnTo>
                  <a:lnTo>
                    <a:pt x="2010" y="45"/>
                  </a:lnTo>
                  <a:lnTo>
                    <a:pt x="2010" y="0"/>
                  </a:lnTo>
                  <a:lnTo>
                    <a:pt x="2020" y="0"/>
                  </a:lnTo>
                  <a:close/>
                  <a:moveTo>
                    <a:pt x="2142" y="0"/>
                  </a:moveTo>
                  <a:lnTo>
                    <a:pt x="2142" y="45"/>
                  </a:lnTo>
                  <a:lnTo>
                    <a:pt x="2132" y="45"/>
                  </a:lnTo>
                  <a:lnTo>
                    <a:pt x="2132" y="0"/>
                  </a:lnTo>
                  <a:lnTo>
                    <a:pt x="2142" y="0"/>
                  </a:lnTo>
                  <a:close/>
                  <a:moveTo>
                    <a:pt x="2264" y="0"/>
                  </a:moveTo>
                  <a:lnTo>
                    <a:pt x="2264" y="45"/>
                  </a:lnTo>
                  <a:lnTo>
                    <a:pt x="2254" y="45"/>
                  </a:lnTo>
                  <a:lnTo>
                    <a:pt x="2254" y="0"/>
                  </a:lnTo>
                  <a:lnTo>
                    <a:pt x="2264" y="0"/>
                  </a:lnTo>
                  <a:close/>
                  <a:moveTo>
                    <a:pt x="2395" y="0"/>
                  </a:moveTo>
                  <a:lnTo>
                    <a:pt x="2395" y="45"/>
                  </a:lnTo>
                  <a:lnTo>
                    <a:pt x="2386" y="45"/>
                  </a:lnTo>
                  <a:lnTo>
                    <a:pt x="2386" y="0"/>
                  </a:lnTo>
                  <a:lnTo>
                    <a:pt x="2395" y="0"/>
                  </a:lnTo>
                  <a:close/>
                  <a:moveTo>
                    <a:pt x="2517" y="0"/>
                  </a:moveTo>
                  <a:lnTo>
                    <a:pt x="2517" y="45"/>
                  </a:lnTo>
                  <a:lnTo>
                    <a:pt x="2508" y="45"/>
                  </a:lnTo>
                  <a:lnTo>
                    <a:pt x="2508" y="0"/>
                  </a:lnTo>
                  <a:lnTo>
                    <a:pt x="2517" y="0"/>
                  </a:lnTo>
                  <a:close/>
                  <a:moveTo>
                    <a:pt x="2639" y="0"/>
                  </a:moveTo>
                  <a:lnTo>
                    <a:pt x="2639" y="45"/>
                  </a:lnTo>
                  <a:lnTo>
                    <a:pt x="2630" y="45"/>
                  </a:lnTo>
                  <a:lnTo>
                    <a:pt x="2630" y="0"/>
                  </a:lnTo>
                  <a:lnTo>
                    <a:pt x="2639" y="0"/>
                  </a:lnTo>
                  <a:close/>
                  <a:moveTo>
                    <a:pt x="2771" y="0"/>
                  </a:moveTo>
                  <a:lnTo>
                    <a:pt x="2771" y="45"/>
                  </a:lnTo>
                  <a:lnTo>
                    <a:pt x="2761" y="45"/>
                  </a:lnTo>
                  <a:lnTo>
                    <a:pt x="2761" y="0"/>
                  </a:lnTo>
                  <a:lnTo>
                    <a:pt x="2771" y="0"/>
                  </a:lnTo>
                  <a:close/>
                  <a:moveTo>
                    <a:pt x="2893" y="0"/>
                  </a:moveTo>
                  <a:lnTo>
                    <a:pt x="2893" y="45"/>
                  </a:lnTo>
                  <a:lnTo>
                    <a:pt x="2884" y="45"/>
                  </a:lnTo>
                  <a:lnTo>
                    <a:pt x="2884" y="0"/>
                  </a:lnTo>
                  <a:lnTo>
                    <a:pt x="2893" y="0"/>
                  </a:lnTo>
                  <a:close/>
                  <a:moveTo>
                    <a:pt x="3015" y="0"/>
                  </a:moveTo>
                  <a:lnTo>
                    <a:pt x="3015" y="45"/>
                  </a:lnTo>
                  <a:lnTo>
                    <a:pt x="3006" y="45"/>
                  </a:lnTo>
                  <a:lnTo>
                    <a:pt x="3006" y="0"/>
                  </a:lnTo>
                  <a:lnTo>
                    <a:pt x="3015" y="0"/>
                  </a:lnTo>
                  <a:close/>
                </a:path>
              </a:pathLst>
            </a:custGeom>
            <a:solidFill>
              <a:srgbClr val="7C7C7C"/>
            </a:solidFill>
            <a:ln w="10" cap="flat">
              <a:solidFill>
                <a:srgbClr val="7C7C7C"/>
              </a:solidFill>
              <a:prstDash val="solid"/>
              <a:bevel/>
              <a:headEnd/>
              <a:tailEnd/>
            </a:ln>
          </p:spPr>
          <p:txBody>
            <a:bodyPr/>
            <a:lstStyle/>
            <a:p>
              <a:endParaRPr lang="en-US"/>
            </a:p>
          </p:txBody>
        </p:sp>
        <p:sp>
          <p:nvSpPr>
            <p:cNvPr id="96308" name="Freeform 103"/>
            <p:cNvSpPr>
              <a:spLocks/>
            </p:cNvSpPr>
            <p:nvPr/>
          </p:nvSpPr>
          <p:spPr bwMode="auto">
            <a:xfrm>
              <a:off x="2401888" y="3175001"/>
              <a:ext cx="4594225" cy="979488"/>
            </a:xfrm>
            <a:custGeom>
              <a:avLst/>
              <a:gdLst>
                <a:gd name="T0" fmla="*/ 2147483647 w 4930"/>
                <a:gd name="T1" fmla="*/ 2147483647 h 865"/>
                <a:gd name="T2" fmla="*/ 2147483647 w 4930"/>
                <a:gd name="T3" fmla="*/ 2147483647 h 865"/>
                <a:gd name="T4" fmla="*/ 2147483647 w 4930"/>
                <a:gd name="T5" fmla="*/ 2147483647 h 865"/>
                <a:gd name="T6" fmla="*/ 2147483647 w 4930"/>
                <a:gd name="T7" fmla="*/ 2147483647 h 865"/>
                <a:gd name="T8" fmla="*/ 2147483647 w 4930"/>
                <a:gd name="T9" fmla="*/ 2147483647 h 865"/>
                <a:gd name="T10" fmla="*/ 2147483647 w 4930"/>
                <a:gd name="T11" fmla="*/ 2147483647 h 865"/>
                <a:gd name="T12" fmla="*/ 2147483647 w 4930"/>
                <a:gd name="T13" fmla="*/ 2147483647 h 865"/>
                <a:gd name="T14" fmla="*/ 2147483647 w 4930"/>
                <a:gd name="T15" fmla="*/ 2147483647 h 865"/>
                <a:gd name="T16" fmla="*/ 2147483647 w 4930"/>
                <a:gd name="T17" fmla="*/ 2147483647 h 865"/>
                <a:gd name="T18" fmla="*/ 2147483647 w 4930"/>
                <a:gd name="T19" fmla="*/ 2147483647 h 865"/>
                <a:gd name="T20" fmla="*/ 2147483647 w 4930"/>
                <a:gd name="T21" fmla="*/ 2147483647 h 865"/>
                <a:gd name="T22" fmla="*/ 2147483647 w 4930"/>
                <a:gd name="T23" fmla="*/ 2147483647 h 865"/>
                <a:gd name="T24" fmla="*/ 2147483647 w 4930"/>
                <a:gd name="T25" fmla="*/ 2147483647 h 865"/>
                <a:gd name="T26" fmla="*/ 2147483647 w 4930"/>
                <a:gd name="T27" fmla="*/ 2147483647 h 865"/>
                <a:gd name="T28" fmla="*/ 2147483647 w 4930"/>
                <a:gd name="T29" fmla="*/ 2147483647 h 865"/>
                <a:gd name="T30" fmla="*/ 2147483647 w 4930"/>
                <a:gd name="T31" fmla="*/ 2147483647 h 865"/>
                <a:gd name="T32" fmla="*/ 2147483647 w 4930"/>
                <a:gd name="T33" fmla="*/ 2147483647 h 865"/>
                <a:gd name="T34" fmla="*/ 2147483647 w 4930"/>
                <a:gd name="T35" fmla="*/ 2147483647 h 865"/>
                <a:gd name="T36" fmla="*/ 2147483647 w 4930"/>
                <a:gd name="T37" fmla="*/ 2147483647 h 865"/>
                <a:gd name="T38" fmla="*/ 2147483647 w 4930"/>
                <a:gd name="T39" fmla="*/ 2147483647 h 865"/>
                <a:gd name="T40" fmla="*/ 2147483647 w 4930"/>
                <a:gd name="T41" fmla="*/ 2147483647 h 865"/>
                <a:gd name="T42" fmla="*/ 2147483647 w 4930"/>
                <a:gd name="T43" fmla="*/ 2147483647 h 865"/>
                <a:gd name="T44" fmla="*/ 2147483647 w 4930"/>
                <a:gd name="T45" fmla="*/ 2147483647 h 865"/>
                <a:gd name="T46" fmla="*/ 2147483647 w 4930"/>
                <a:gd name="T47" fmla="*/ 2147483647 h 865"/>
                <a:gd name="T48" fmla="*/ 2147483647 w 4930"/>
                <a:gd name="T49" fmla="*/ 2147483647 h 865"/>
                <a:gd name="T50" fmla="*/ 2147483647 w 4930"/>
                <a:gd name="T51" fmla="*/ 2147483647 h 865"/>
                <a:gd name="T52" fmla="*/ 2147483647 w 4930"/>
                <a:gd name="T53" fmla="*/ 2147483647 h 865"/>
                <a:gd name="T54" fmla="*/ 2147483647 w 4930"/>
                <a:gd name="T55" fmla="*/ 2147483647 h 865"/>
                <a:gd name="T56" fmla="*/ 2147483647 w 4930"/>
                <a:gd name="T57" fmla="*/ 2147483647 h 865"/>
                <a:gd name="T58" fmla="*/ 2147483647 w 4930"/>
                <a:gd name="T59" fmla="*/ 2147483647 h 865"/>
                <a:gd name="T60" fmla="*/ 2147483647 w 4930"/>
                <a:gd name="T61" fmla="*/ 2147483647 h 865"/>
                <a:gd name="T62" fmla="*/ 2147483647 w 4930"/>
                <a:gd name="T63" fmla="*/ 2147483647 h 865"/>
                <a:gd name="T64" fmla="*/ 2147483647 w 4930"/>
                <a:gd name="T65" fmla="*/ 2147483647 h 865"/>
                <a:gd name="T66" fmla="*/ 2147483647 w 4930"/>
                <a:gd name="T67" fmla="*/ 2147483647 h 865"/>
                <a:gd name="T68" fmla="*/ 2147483647 w 4930"/>
                <a:gd name="T69" fmla="*/ 2147483647 h 865"/>
                <a:gd name="T70" fmla="*/ 2147483647 w 4930"/>
                <a:gd name="T71" fmla="*/ 2147483647 h 865"/>
                <a:gd name="T72" fmla="*/ 2147483647 w 4930"/>
                <a:gd name="T73" fmla="*/ 2147483647 h 865"/>
                <a:gd name="T74" fmla="*/ 2147483647 w 4930"/>
                <a:gd name="T75" fmla="*/ 2147483647 h 865"/>
                <a:gd name="T76" fmla="*/ 2147483647 w 4930"/>
                <a:gd name="T77" fmla="*/ 2147483647 h 865"/>
                <a:gd name="T78" fmla="*/ 2147483647 w 4930"/>
                <a:gd name="T79" fmla="*/ 2147483647 h 865"/>
                <a:gd name="T80" fmla="*/ 2147483647 w 4930"/>
                <a:gd name="T81" fmla="*/ 2147483647 h 865"/>
                <a:gd name="T82" fmla="*/ 2147483647 w 4930"/>
                <a:gd name="T83" fmla="*/ 2147483647 h 865"/>
                <a:gd name="T84" fmla="*/ 2147483647 w 4930"/>
                <a:gd name="T85" fmla="*/ 2147483647 h 865"/>
                <a:gd name="T86" fmla="*/ 2147483647 w 4930"/>
                <a:gd name="T87" fmla="*/ 2147483647 h 865"/>
                <a:gd name="T88" fmla="*/ 2147483647 w 4930"/>
                <a:gd name="T89" fmla="*/ 2147483647 h 8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30"/>
                <a:gd name="T136" fmla="*/ 0 h 865"/>
                <a:gd name="T137" fmla="*/ 4930 w 4930"/>
                <a:gd name="T138" fmla="*/ 865 h 8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30" h="865">
                  <a:moveTo>
                    <a:pt x="14" y="2"/>
                  </a:moveTo>
                  <a:lnTo>
                    <a:pt x="222" y="178"/>
                  </a:lnTo>
                  <a:lnTo>
                    <a:pt x="215" y="177"/>
                  </a:lnTo>
                  <a:lnTo>
                    <a:pt x="439" y="145"/>
                  </a:lnTo>
                  <a:lnTo>
                    <a:pt x="647" y="97"/>
                  </a:lnTo>
                  <a:cubicBezTo>
                    <a:pt x="649" y="96"/>
                    <a:pt x="652" y="97"/>
                    <a:pt x="654" y="99"/>
                  </a:cubicBezTo>
                  <a:lnTo>
                    <a:pt x="862" y="323"/>
                  </a:lnTo>
                  <a:lnTo>
                    <a:pt x="859" y="321"/>
                  </a:lnTo>
                  <a:lnTo>
                    <a:pt x="1083" y="401"/>
                  </a:lnTo>
                  <a:lnTo>
                    <a:pt x="1074" y="404"/>
                  </a:lnTo>
                  <a:lnTo>
                    <a:pt x="1282" y="116"/>
                  </a:lnTo>
                  <a:cubicBezTo>
                    <a:pt x="1284" y="112"/>
                    <a:pt x="1289" y="111"/>
                    <a:pt x="1293" y="114"/>
                  </a:cubicBezTo>
                  <a:lnTo>
                    <a:pt x="1501" y="242"/>
                  </a:lnTo>
                  <a:lnTo>
                    <a:pt x="1492" y="242"/>
                  </a:lnTo>
                  <a:lnTo>
                    <a:pt x="1716" y="98"/>
                  </a:lnTo>
                  <a:cubicBezTo>
                    <a:pt x="1719" y="96"/>
                    <a:pt x="1722" y="96"/>
                    <a:pt x="1725" y="98"/>
                  </a:cubicBezTo>
                  <a:lnTo>
                    <a:pt x="1933" y="242"/>
                  </a:lnTo>
                  <a:lnTo>
                    <a:pt x="1924" y="242"/>
                  </a:lnTo>
                  <a:lnTo>
                    <a:pt x="2132" y="114"/>
                  </a:lnTo>
                  <a:cubicBezTo>
                    <a:pt x="2134" y="113"/>
                    <a:pt x="2136" y="112"/>
                    <a:pt x="2138" y="113"/>
                  </a:cubicBezTo>
                  <a:lnTo>
                    <a:pt x="2362" y="145"/>
                  </a:lnTo>
                  <a:cubicBezTo>
                    <a:pt x="2362" y="145"/>
                    <a:pt x="2362" y="145"/>
                    <a:pt x="2363" y="145"/>
                  </a:cubicBezTo>
                  <a:lnTo>
                    <a:pt x="2571" y="209"/>
                  </a:lnTo>
                  <a:lnTo>
                    <a:pt x="2779" y="273"/>
                  </a:lnTo>
                  <a:cubicBezTo>
                    <a:pt x="2780" y="273"/>
                    <a:pt x="2781" y="274"/>
                    <a:pt x="2781" y="274"/>
                  </a:cubicBezTo>
                  <a:lnTo>
                    <a:pt x="3005" y="450"/>
                  </a:lnTo>
                  <a:cubicBezTo>
                    <a:pt x="3006" y="451"/>
                    <a:pt x="3007" y="451"/>
                    <a:pt x="3007" y="452"/>
                  </a:cubicBezTo>
                  <a:lnTo>
                    <a:pt x="3215" y="740"/>
                  </a:lnTo>
                  <a:lnTo>
                    <a:pt x="3208" y="736"/>
                  </a:lnTo>
                  <a:lnTo>
                    <a:pt x="3416" y="736"/>
                  </a:lnTo>
                  <a:cubicBezTo>
                    <a:pt x="3418" y="736"/>
                    <a:pt x="3419" y="737"/>
                    <a:pt x="3420" y="737"/>
                  </a:cubicBezTo>
                  <a:lnTo>
                    <a:pt x="3644" y="849"/>
                  </a:lnTo>
                  <a:lnTo>
                    <a:pt x="3637" y="849"/>
                  </a:lnTo>
                  <a:lnTo>
                    <a:pt x="3845" y="737"/>
                  </a:lnTo>
                  <a:cubicBezTo>
                    <a:pt x="3845" y="737"/>
                    <a:pt x="3846" y="737"/>
                    <a:pt x="3847" y="737"/>
                  </a:cubicBezTo>
                  <a:lnTo>
                    <a:pt x="4055" y="689"/>
                  </a:lnTo>
                  <a:cubicBezTo>
                    <a:pt x="4055" y="689"/>
                    <a:pt x="4055" y="689"/>
                    <a:pt x="4056" y="688"/>
                  </a:cubicBezTo>
                  <a:lnTo>
                    <a:pt x="4280" y="672"/>
                  </a:lnTo>
                  <a:lnTo>
                    <a:pt x="4274" y="676"/>
                  </a:lnTo>
                  <a:lnTo>
                    <a:pt x="4482" y="372"/>
                  </a:lnTo>
                  <a:cubicBezTo>
                    <a:pt x="4483" y="370"/>
                    <a:pt x="4484" y="369"/>
                    <a:pt x="4486" y="369"/>
                  </a:cubicBezTo>
                  <a:lnTo>
                    <a:pt x="4694" y="305"/>
                  </a:lnTo>
                  <a:lnTo>
                    <a:pt x="4692" y="306"/>
                  </a:lnTo>
                  <a:lnTo>
                    <a:pt x="4916" y="178"/>
                  </a:lnTo>
                  <a:cubicBezTo>
                    <a:pt x="4920" y="175"/>
                    <a:pt x="4925" y="177"/>
                    <a:pt x="4927" y="180"/>
                  </a:cubicBezTo>
                  <a:cubicBezTo>
                    <a:pt x="4930" y="184"/>
                    <a:pt x="4928" y="189"/>
                    <a:pt x="4924" y="191"/>
                  </a:cubicBezTo>
                  <a:lnTo>
                    <a:pt x="4700" y="319"/>
                  </a:lnTo>
                  <a:cubicBezTo>
                    <a:pt x="4700" y="320"/>
                    <a:pt x="4699" y="320"/>
                    <a:pt x="4699" y="320"/>
                  </a:cubicBezTo>
                  <a:lnTo>
                    <a:pt x="4491" y="384"/>
                  </a:lnTo>
                  <a:lnTo>
                    <a:pt x="4495" y="381"/>
                  </a:lnTo>
                  <a:lnTo>
                    <a:pt x="4287" y="685"/>
                  </a:lnTo>
                  <a:cubicBezTo>
                    <a:pt x="4286" y="687"/>
                    <a:pt x="4283" y="688"/>
                    <a:pt x="4281" y="688"/>
                  </a:cubicBezTo>
                  <a:lnTo>
                    <a:pt x="4057" y="704"/>
                  </a:lnTo>
                  <a:lnTo>
                    <a:pt x="4058" y="704"/>
                  </a:lnTo>
                  <a:lnTo>
                    <a:pt x="3850" y="752"/>
                  </a:lnTo>
                  <a:lnTo>
                    <a:pt x="3852" y="752"/>
                  </a:lnTo>
                  <a:lnTo>
                    <a:pt x="3644" y="864"/>
                  </a:lnTo>
                  <a:cubicBezTo>
                    <a:pt x="3642" y="865"/>
                    <a:pt x="3639" y="865"/>
                    <a:pt x="3637" y="864"/>
                  </a:cubicBezTo>
                  <a:lnTo>
                    <a:pt x="3413" y="752"/>
                  </a:lnTo>
                  <a:lnTo>
                    <a:pt x="3416" y="752"/>
                  </a:lnTo>
                  <a:lnTo>
                    <a:pt x="3208" y="752"/>
                  </a:lnTo>
                  <a:cubicBezTo>
                    <a:pt x="3206" y="752"/>
                    <a:pt x="3203" y="751"/>
                    <a:pt x="3202" y="749"/>
                  </a:cubicBezTo>
                  <a:lnTo>
                    <a:pt x="2994" y="461"/>
                  </a:lnTo>
                  <a:lnTo>
                    <a:pt x="2996" y="463"/>
                  </a:lnTo>
                  <a:lnTo>
                    <a:pt x="2772" y="287"/>
                  </a:lnTo>
                  <a:lnTo>
                    <a:pt x="2774" y="288"/>
                  </a:lnTo>
                  <a:lnTo>
                    <a:pt x="2566" y="224"/>
                  </a:lnTo>
                  <a:lnTo>
                    <a:pt x="2358" y="160"/>
                  </a:lnTo>
                  <a:lnTo>
                    <a:pt x="2359" y="160"/>
                  </a:lnTo>
                  <a:lnTo>
                    <a:pt x="2135" y="128"/>
                  </a:lnTo>
                  <a:lnTo>
                    <a:pt x="2141" y="127"/>
                  </a:lnTo>
                  <a:lnTo>
                    <a:pt x="1933" y="255"/>
                  </a:lnTo>
                  <a:cubicBezTo>
                    <a:pt x="1930" y="257"/>
                    <a:pt x="1927" y="257"/>
                    <a:pt x="1924" y="255"/>
                  </a:cubicBezTo>
                  <a:lnTo>
                    <a:pt x="1716" y="111"/>
                  </a:lnTo>
                  <a:lnTo>
                    <a:pt x="1725" y="111"/>
                  </a:lnTo>
                  <a:lnTo>
                    <a:pt x="1501" y="255"/>
                  </a:lnTo>
                  <a:cubicBezTo>
                    <a:pt x="1498" y="257"/>
                    <a:pt x="1495" y="257"/>
                    <a:pt x="1492" y="255"/>
                  </a:cubicBezTo>
                  <a:lnTo>
                    <a:pt x="1284" y="127"/>
                  </a:lnTo>
                  <a:lnTo>
                    <a:pt x="1295" y="125"/>
                  </a:lnTo>
                  <a:lnTo>
                    <a:pt x="1087" y="413"/>
                  </a:lnTo>
                  <a:cubicBezTo>
                    <a:pt x="1085" y="416"/>
                    <a:pt x="1081" y="417"/>
                    <a:pt x="1078" y="416"/>
                  </a:cubicBezTo>
                  <a:lnTo>
                    <a:pt x="854" y="336"/>
                  </a:lnTo>
                  <a:cubicBezTo>
                    <a:pt x="853" y="336"/>
                    <a:pt x="851" y="335"/>
                    <a:pt x="851" y="334"/>
                  </a:cubicBezTo>
                  <a:lnTo>
                    <a:pt x="643" y="110"/>
                  </a:lnTo>
                  <a:lnTo>
                    <a:pt x="650" y="112"/>
                  </a:lnTo>
                  <a:lnTo>
                    <a:pt x="442" y="160"/>
                  </a:lnTo>
                  <a:lnTo>
                    <a:pt x="218" y="192"/>
                  </a:lnTo>
                  <a:cubicBezTo>
                    <a:pt x="215" y="193"/>
                    <a:pt x="213" y="192"/>
                    <a:pt x="211" y="191"/>
                  </a:cubicBezTo>
                  <a:lnTo>
                    <a:pt x="3" y="15"/>
                  </a:lnTo>
                  <a:cubicBezTo>
                    <a:pt x="0" y="12"/>
                    <a:pt x="0" y="7"/>
                    <a:pt x="2" y="3"/>
                  </a:cubicBezTo>
                  <a:cubicBezTo>
                    <a:pt x="5" y="0"/>
                    <a:pt x="10" y="0"/>
                    <a:pt x="14" y="2"/>
                  </a:cubicBezTo>
                  <a:close/>
                </a:path>
              </a:pathLst>
            </a:custGeom>
            <a:solidFill>
              <a:srgbClr val="969696"/>
            </a:solidFill>
            <a:ln w="10" cap="flat">
              <a:solidFill>
                <a:srgbClr val="7C7C7C"/>
              </a:solidFill>
              <a:prstDash val="solid"/>
              <a:bevel/>
              <a:headEnd/>
              <a:tailEnd/>
            </a:ln>
          </p:spPr>
          <p:txBody>
            <a:bodyPr/>
            <a:lstStyle/>
            <a:p>
              <a:endParaRPr lang="en-US"/>
            </a:p>
          </p:txBody>
        </p:sp>
        <p:sp>
          <p:nvSpPr>
            <p:cNvPr id="96309" name="Freeform 104"/>
            <p:cNvSpPr>
              <a:spLocks noEditPoints="1"/>
            </p:cNvSpPr>
            <p:nvPr/>
          </p:nvSpPr>
          <p:spPr bwMode="auto">
            <a:xfrm>
              <a:off x="2375725" y="3155951"/>
              <a:ext cx="4621213" cy="1033463"/>
            </a:xfrm>
            <a:custGeom>
              <a:avLst/>
              <a:gdLst>
                <a:gd name="T0" fmla="*/ 2147483647 w 4960"/>
                <a:gd name="T1" fmla="*/ 2147483647 h 912"/>
                <a:gd name="T2" fmla="*/ 2147483647 w 4960"/>
                <a:gd name="T3" fmla="*/ 0 h 912"/>
                <a:gd name="T4" fmla="*/ 2147483647 w 4960"/>
                <a:gd name="T5" fmla="*/ 2147483647 h 912"/>
                <a:gd name="T6" fmla="*/ 2147483647 w 4960"/>
                <a:gd name="T7" fmla="*/ 2147483647 h 912"/>
                <a:gd name="T8" fmla="*/ 2147483647 w 4960"/>
                <a:gd name="T9" fmla="*/ 2147483647 h 912"/>
                <a:gd name="T10" fmla="*/ 2147483647 w 4960"/>
                <a:gd name="T11" fmla="*/ 2147483647 h 912"/>
                <a:gd name="T12" fmla="*/ 2147483647 w 4960"/>
                <a:gd name="T13" fmla="*/ 2147483647 h 912"/>
                <a:gd name="T14" fmla="*/ 2147483647 w 4960"/>
                <a:gd name="T15" fmla="*/ 2147483647 h 912"/>
                <a:gd name="T16" fmla="*/ 2147483647 w 4960"/>
                <a:gd name="T17" fmla="*/ 2147483647 h 912"/>
                <a:gd name="T18" fmla="*/ 2147483647 w 4960"/>
                <a:gd name="T19" fmla="*/ 2147483647 h 912"/>
                <a:gd name="T20" fmla="*/ 2147483647 w 4960"/>
                <a:gd name="T21" fmla="*/ 2147483647 h 912"/>
                <a:gd name="T22" fmla="*/ 2147483647 w 4960"/>
                <a:gd name="T23" fmla="*/ 2147483647 h 912"/>
                <a:gd name="T24" fmla="*/ 2147483647 w 4960"/>
                <a:gd name="T25" fmla="*/ 2147483647 h 912"/>
                <a:gd name="T26" fmla="*/ 2147483647 w 4960"/>
                <a:gd name="T27" fmla="*/ 2147483647 h 912"/>
                <a:gd name="T28" fmla="*/ 2147483647 w 4960"/>
                <a:gd name="T29" fmla="*/ 2147483647 h 912"/>
                <a:gd name="T30" fmla="*/ 2147483647 w 4960"/>
                <a:gd name="T31" fmla="*/ 2147483647 h 912"/>
                <a:gd name="T32" fmla="*/ 2147483647 w 4960"/>
                <a:gd name="T33" fmla="*/ 2147483647 h 912"/>
                <a:gd name="T34" fmla="*/ 2147483647 w 4960"/>
                <a:gd name="T35" fmla="*/ 2147483647 h 912"/>
                <a:gd name="T36" fmla="*/ 2147483647 w 4960"/>
                <a:gd name="T37" fmla="*/ 2147483647 h 912"/>
                <a:gd name="T38" fmla="*/ 2147483647 w 4960"/>
                <a:gd name="T39" fmla="*/ 2147483647 h 912"/>
                <a:gd name="T40" fmla="*/ 2147483647 w 4960"/>
                <a:gd name="T41" fmla="*/ 2147483647 h 912"/>
                <a:gd name="T42" fmla="*/ 2147483647 w 4960"/>
                <a:gd name="T43" fmla="*/ 2147483647 h 912"/>
                <a:gd name="T44" fmla="*/ 2147483647 w 4960"/>
                <a:gd name="T45" fmla="*/ 2147483647 h 912"/>
                <a:gd name="T46" fmla="*/ 2147483647 w 4960"/>
                <a:gd name="T47" fmla="*/ 2147483647 h 912"/>
                <a:gd name="T48" fmla="*/ 2147483647 w 4960"/>
                <a:gd name="T49" fmla="*/ 2147483647 h 912"/>
                <a:gd name="T50" fmla="*/ 2147483647 w 4960"/>
                <a:gd name="T51" fmla="*/ 2147483647 h 912"/>
                <a:gd name="T52" fmla="*/ 2147483647 w 4960"/>
                <a:gd name="T53" fmla="*/ 2147483647 h 912"/>
                <a:gd name="T54" fmla="*/ 2147483647 w 4960"/>
                <a:gd name="T55" fmla="*/ 2147483647 h 912"/>
                <a:gd name="T56" fmla="*/ 2147483647 w 4960"/>
                <a:gd name="T57" fmla="*/ 2147483647 h 912"/>
                <a:gd name="T58" fmla="*/ 2147483647 w 4960"/>
                <a:gd name="T59" fmla="*/ 2147483647 h 912"/>
                <a:gd name="T60" fmla="*/ 2147483647 w 4960"/>
                <a:gd name="T61" fmla="*/ 2147483647 h 912"/>
                <a:gd name="T62" fmla="*/ 2147483647 w 4960"/>
                <a:gd name="T63" fmla="*/ 2147483647 h 912"/>
                <a:gd name="T64" fmla="*/ 2147483647 w 4960"/>
                <a:gd name="T65" fmla="*/ 2147483647 h 912"/>
                <a:gd name="T66" fmla="*/ 2147483647 w 4960"/>
                <a:gd name="T67" fmla="*/ 2147483647 h 912"/>
                <a:gd name="T68" fmla="*/ 2147483647 w 4960"/>
                <a:gd name="T69" fmla="*/ 2147483647 h 912"/>
                <a:gd name="T70" fmla="*/ 2147483647 w 4960"/>
                <a:gd name="T71" fmla="*/ 2147483647 h 912"/>
                <a:gd name="T72" fmla="*/ 2147483647 w 4960"/>
                <a:gd name="T73" fmla="*/ 2147483647 h 912"/>
                <a:gd name="T74" fmla="*/ 2147483647 w 4960"/>
                <a:gd name="T75" fmla="*/ 2147483647 h 912"/>
                <a:gd name="T76" fmla="*/ 2147483647 w 4960"/>
                <a:gd name="T77" fmla="*/ 2147483647 h 912"/>
                <a:gd name="T78" fmla="*/ 2147483647 w 4960"/>
                <a:gd name="T79" fmla="*/ 2147483647 h 912"/>
                <a:gd name="T80" fmla="*/ 2147483647 w 4960"/>
                <a:gd name="T81" fmla="*/ 2147483647 h 912"/>
                <a:gd name="T82" fmla="*/ 2147483647 w 4960"/>
                <a:gd name="T83" fmla="*/ 2147483647 h 912"/>
                <a:gd name="T84" fmla="*/ 2147483647 w 4960"/>
                <a:gd name="T85" fmla="*/ 2147483647 h 912"/>
                <a:gd name="T86" fmla="*/ 2147483647 w 4960"/>
                <a:gd name="T87" fmla="*/ 2147483647 h 912"/>
                <a:gd name="T88" fmla="*/ 2147483647 w 4960"/>
                <a:gd name="T89" fmla="*/ 2147483647 h 912"/>
                <a:gd name="T90" fmla="*/ 2147483647 w 4960"/>
                <a:gd name="T91" fmla="*/ 2147483647 h 912"/>
                <a:gd name="T92" fmla="*/ 2147483647 w 4960"/>
                <a:gd name="T93" fmla="*/ 2147483647 h 912"/>
                <a:gd name="T94" fmla="*/ 2147483647 w 4960"/>
                <a:gd name="T95" fmla="*/ 2147483647 h 912"/>
                <a:gd name="T96" fmla="*/ 2147483647 w 4960"/>
                <a:gd name="T97" fmla="*/ 2147483647 h 912"/>
                <a:gd name="T98" fmla="*/ 2147483647 w 4960"/>
                <a:gd name="T99" fmla="*/ 2147483647 h 912"/>
                <a:gd name="T100" fmla="*/ 2147483647 w 4960"/>
                <a:gd name="T101" fmla="*/ 2147483647 h 912"/>
                <a:gd name="T102" fmla="*/ 2147483647 w 4960"/>
                <a:gd name="T103" fmla="*/ 2147483647 h 912"/>
                <a:gd name="T104" fmla="*/ 2147483647 w 4960"/>
                <a:gd name="T105" fmla="*/ 2147483647 h 912"/>
                <a:gd name="T106" fmla="*/ 2147483647 w 4960"/>
                <a:gd name="T107" fmla="*/ 2147483647 h 912"/>
                <a:gd name="T108" fmla="*/ 2147483647 w 4960"/>
                <a:gd name="T109" fmla="*/ 2147483647 h 912"/>
                <a:gd name="T110" fmla="*/ 2147483647 w 4960"/>
                <a:gd name="T111" fmla="*/ 2147483647 h 912"/>
                <a:gd name="T112" fmla="*/ 2147483647 w 4960"/>
                <a:gd name="T113" fmla="*/ 2147483647 h 912"/>
                <a:gd name="T114" fmla="*/ 2147483647 w 4960"/>
                <a:gd name="T115" fmla="*/ 2147483647 h 912"/>
                <a:gd name="T116" fmla="*/ 2147483647 w 4960"/>
                <a:gd name="T117" fmla="*/ 2147483647 h 912"/>
                <a:gd name="T118" fmla="*/ 2147483647 w 4960"/>
                <a:gd name="T119" fmla="*/ 2147483647 h 9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60"/>
                <a:gd name="T181" fmla="*/ 0 h 912"/>
                <a:gd name="T182" fmla="*/ 4960 w 4960"/>
                <a:gd name="T183" fmla="*/ 912 h 9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60" h="912">
                  <a:moveTo>
                    <a:pt x="64" y="32"/>
                  </a:moveTo>
                  <a:cubicBezTo>
                    <a:pt x="64" y="50"/>
                    <a:pt x="50" y="64"/>
                    <a:pt x="32" y="64"/>
                  </a:cubicBezTo>
                  <a:cubicBezTo>
                    <a:pt x="15" y="64"/>
                    <a:pt x="0" y="50"/>
                    <a:pt x="0" y="32"/>
                  </a:cubicBezTo>
                  <a:cubicBezTo>
                    <a:pt x="0" y="15"/>
                    <a:pt x="15" y="0"/>
                    <a:pt x="32" y="0"/>
                  </a:cubicBezTo>
                  <a:cubicBezTo>
                    <a:pt x="50" y="0"/>
                    <a:pt x="64" y="15"/>
                    <a:pt x="64" y="32"/>
                  </a:cubicBezTo>
                  <a:close/>
                  <a:moveTo>
                    <a:pt x="272" y="208"/>
                  </a:moveTo>
                  <a:cubicBezTo>
                    <a:pt x="272" y="226"/>
                    <a:pt x="258" y="240"/>
                    <a:pt x="240" y="240"/>
                  </a:cubicBezTo>
                  <a:cubicBezTo>
                    <a:pt x="223" y="240"/>
                    <a:pt x="208" y="226"/>
                    <a:pt x="208" y="208"/>
                  </a:cubicBezTo>
                  <a:cubicBezTo>
                    <a:pt x="208" y="191"/>
                    <a:pt x="223" y="176"/>
                    <a:pt x="240" y="176"/>
                  </a:cubicBezTo>
                  <a:cubicBezTo>
                    <a:pt x="258" y="176"/>
                    <a:pt x="272" y="191"/>
                    <a:pt x="272" y="208"/>
                  </a:cubicBezTo>
                  <a:close/>
                  <a:moveTo>
                    <a:pt x="480" y="160"/>
                  </a:moveTo>
                  <a:cubicBezTo>
                    <a:pt x="480" y="178"/>
                    <a:pt x="466" y="192"/>
                    <a:pt x="448" y="192"/>
                  </a:cubicBezTo>
                  <a:cubicBezTo>
                    <a:pt x="431" y="192"/>
                    <a:pt x="416" y="178"/>
                    <a:pt x="416" y="160"/>
                  </a:cubicBezTo>
                  <a:cubicBezTo>
                    <a:pt x="416" y="143"/>
                    <a:pt x="431" y="128"/>
                    <a:pt x="448" y="128"/>
                  </a:cubicBezTo>
                  <a:cubicBezTo>
                    <a:pt x="466" y="128"/>
                    <a:pt x="480" y="143"/>
                    <a:pt x="480" y="160"/>
                  </a:cubicBezTo>
                  <a:close/>
                  <a:moveTo>
                    <a:pt x="704" y="128"/>
                  </a:moveTo>
                  <a:cubicBezTo>
                    <a:pt x="704" y="146"/>
                    <a:pt x="690" y="160"/>
                    <a:pt x="672" y="160"/>
                  </a:cubicBezTo>
                  <a:cubicBezTo>
                    <a:pt x="655" y="160"/>
                    <a:pt x="640" y="146"/>
                    <a:pt x="640" y="128"/>
                  </a:cubicBezTo>
                  <a:cubicBezTo>
                    <a:pt x="640" y="111"/>
                    <a:pt x="655" y="96"/>
                    <a:pt x="672" y="96"/>
                  </a:cubicBezTo>
                  <a:cubicBezTo>
                    <a:pt x="690" y="96"/>
                    <a:pt x="704" y="111"/>
                    <a:pt x="704" y="128"/>
                  </a:cubicBezTo>
                  <a:close/>
                  <a:moveTo>
                    <a:pt x="912" y="352"/>
                  </a:moveTo>
                  <a:cubicBezTo>
                    <a:pt x="912" y="370"/>
                    <a:pt x="898" y="384"/>
                    <a:pt x="880" y="384"/>
                  </a:cubicBezTo>
                  <a:cubicBezTo>
                    <a:pt x="863" y="384"/>
                    <a:pt x="848" y="370"/>
                    <a:pt x="848" y="352"/>
                  </a:cubicBezTo>
                  <a:cubicBezTo>
                    <a:pt x="848" y="335"/>
                    <a:pt x="863" y="320"/>
                    <a:pt x="880" y="320"/>
                  </a:cubicBezTo>
                  <a:cubicBezTo>
                    <a:pt x="898" y="320"/>
                    <a:pt x="912" y="335"/>
                    <a:pt x="912" y="352"/>
                  </a:cubicBezTo>
                  <a:close/>
                  <a:moveTo>
                    <a:pt x="1120" y="432"/>
                  </a:moveTo>
                  <a:cubicBezTo>
                    <a:pt x="1120" y="450"/>
                    <a:pt x="1106" y="464"/>
                    <a:pt x="1088" y="464"/>
                  </a:cubicBezTo>
                  <a:cubicBezTo>
                    <a:pt x="1071" y="464"/>
                    <a:pt x="1056" y="450"/>
                    <a:pt x="1056" y="432"/>
                  </a:cubicBezTo>
                  <a:cubicBezTo>
                    <a:pt x="1056" y="415"/>
                    <a:pt x="1071" y="400"/>
                    <a:pt x="1088" y="400"/>
                  </a:cubicBezTo>
                  <a:cubicBezTo>
                    <a:pt x="1106" y="400"/>
                    <a:pt x="1120" y="415"/>
                    <a:pt x="1120" y="432"/>
                  </a:cubicBezTo>
                  <a:close/>
                  <a:moveTo>
                    <a:pt x="1344" y="144"/>
                  </a:moveTo>
                  <a:cubicBezTo>
                    <a:pt x="1344" y="162"/>
                    <a:pt x="1330" y="176"/>
                    <a:pt x="1312" y="176"/>
                  </a:cubicBezTo>
                  <a:cubicBezTo>
                    <a:pt x="1295" y="176"/>
                    <a:pt x="1280" y="162"/>
                    <a:pt x="1280" y="144"/>
                  </a:cubicBezTo>
                  <a:cubicBezTo>
                    <a:pt x="1280" y="127"/>
                    <a:pt x="1295" y="112"/>
                    <a:pt x="1312" y="112"/>
                  </a:cubicBezTo>
                  <a:cubicBezTo>
                    <a:pt x="1330" y="112"/>
                    <a:pt x="1344" y="127"/>
                    <a:pt x="1344" y="144"/>
                  </a:cubicBezTo>
                  <a:close/>
                  <a:moveTo>
                    <a:pt x="1552" y="272"/>
                  </a:moveTo>
                  <a:cubicBezTo>
                    <a:pt x="1552" y="290"/>
                    <a:pt x="1538" y="304"/>
                    <a:pt x="1520" y="304"/>
                  </a:cubicBezTo>
                  <a:cubicBezTo>
                    <a:pt x="1503" y="304"/>
                    <a:pt x="1488" y="290"/>
                    <a:pt x="1488" y="272"/>
                  </a:cubicBezTo>
                  <a:cubicBezTo>
                    <a:pt x="1488" y="255"/>
                    <a:pt x="1503" y="240"/>
                    <a:pt x="1520" y="240"/>
                  </a:cubicBezTo>
                  <a:cubicBezTo>
                    <a:pt x="1538" y="240"/>
                    <a:pt x="1552" y="255"/>
                    <a:pt x="1552" y="272"/>
                  </a:cubicBezTo>
                  <a:close/>
                  <a:moveTo>
                    <a:pt x="1760" y="128"/>
                  </a:moveTo>
                  <a:cubicBezTo>
                    <a:pt x="1760" y="146"/>
                    <a:pt x="1746" y="160"/>
                    <a:pt x="1728" y="160"/>
                  </a:cubicBezTo>
                  <a:cubicBezTo>
                    <a:pt x="1711" y="160"/>
                    <a:pt x="1696" y="146"/>
                    <a:pt x="1696" y="128"/>
                  </a:cubicBezTo>
                  <a:cubicBezTo>
                    <a:pt x="1696" y="111"/>
                    <a:pt x="1711" y="96"/>
                    <a:pt x="1728" y="96"/>
                  </a:cubicBezTo>
                  <a:cubicBezTo>
                    <a:pt x="1746" y="96"/>
                    <a:pt x="1760" y="111"/>
                    <a:pt x="1760" y="128"/>
                  </a:cubicBezTo>
                  <a:close/>
                  <a:moveTo>
                    <a:pt x="1984" y="272"/>
                  </a:moveTo>
                  <a:cubicBezTo>
                    <a:pt x="1984" y="290"/>
                    <a:pt x="1970" y="304"/>
                    <a:pt x="1952" y="304"/>
                  </a:cubicBezTo>
                  <a:cubicBezTo>
                    <a:pt x="1935" y="304"/>
                    <a:pt x="1920" y="290"/>
                    <a:pt x="1920" y="272"/>
                  </a:cubicBezTo>
                  <a:cubicBezTo>
                    <a:pt x="1920" y="255"/>
                    <a:pt x="1935" y="240"/>
                    <a:pt x="1952" y="240"/>
                  </a:cubicBezTo>
                  <a:cubicBezTo>
                    <a:pt x="1970" y="240"/>
                    <a:pt x="1984" y="255"/>
                    <a:pt x="1984" y="272"/>
                  </a:cubicBezTo>
                  <a:close/>
                  <a:moveTo>
                    <a:pt x="2192" y="128"/>
                  </a:moveTo>
                  <a:cubicBezTo>
                    <a:pt x="2192" y="146"/>
                    <a:pt x="2178" y="160"/>
                    <a:pt x="2160" y="160"/>
                  </a:cubicBezTo>
                  <a:cubicBezTo>
                    <a:pt x="2143" y="160"/>
                    <a:pt x="2128" y="146"/>
                    <a:pt x="2128" y="128"/>
                  </a:cubicBezTo>
                  <a:cubicBezTo>
                    <a:pt x="2128" y="111"/>
                    <a:pt x="2143" y="96"/>
                    <a:pt x="2160" y="96"/>
                  </a:cubicBezTo>
                  <a:cubicBezTo>
                    <a:pt x="2178" y="96"/>
                    <a:pt x="2192" y="111"/>
                    <a:pt x="2192" y="128"/>
                  </a:cubicBezTo>
                  <a:close/>
                  <a:moveTo>
                    <a:pt x="2400" y="176"/>
                  </a:moveTo>
                  <a:cubicBezTo>
                    <a:pt x="2400" y="194"/>
                    <a:pt x="2386" y="208"/>
                    <a:pt x="2368" y="208"/>
                  </a:cubicBezTo>
                  <a:cubicBezTo>
                    <a:pt x="2351" y="208"/>
                    <a:pt x="2336" y="194"/>
                    <a:pt x="2336" y="176"/>
                  </a:cubicBezTo>
                  <a:cubicBezTo>
                    <a:pt x="2336" y="159"/>
                    <a:pt x="2351" y="144"/>
                    <a:pt x="2368" y="144"/>
                  </a:cubicBezTo>
                  <a:cubicBezTo>
                    <a:pt x="2386" y="144"/>
                    <a:pt x="2400" y="159"/>
                    <a:pt x="2400" y="176"/>
                  </a:cubicBezTo>
                  <a:close/>
                  <a:moveTo>
                    <a:pt x="2624" y="224"/>
                  </a:moveTo>
                  <a:cubicBezTo>
                    <a:pt x="2624" y="242"/>
                    <a:pt x="2610" y="256"/>
                    <a:pt x="2592" y="256"/>
                  </a:cubicBezTo>
                  <a:cubicBezTo>
                    <a:pt x="2575" y="256"/>
                    <a:pt x="2560" y="242"/>
                    <a:pt x="2560" y="224"/>
                  </a:cubicBezTo>
                  <a:cubicBezTo>
                    <a:pt x="2560" y="207"/>
                    <a:pt x="2575" y="192"/>
                    <a:pt x="2592" y="192"/>
                  </a:cubicBezTo>
                  <a:cubicBezTo>
                    <a:pt x="2610" y="192"/>
                    <a:pt x="2624" y="207"/>
                    <a:pt x="2624" y="224"/>
                  </a:cubicBezTo>
                  <a:close/>
                  <a:moveTo>
                    <a:pt x="2832" y="288"/>
                  </a:moveTo>
                  <a:cubicBezTo>
                    <a:pt x="2832" y="306"/>
                    <a:pt x="2818" y="320"/>
                    <a:pt x="2800" y="320"/>
                  </a:cubicBezTo>
                  <a:cubicBezTo>
                    <a:pt x="2783" y="320"/>
                    <a:pt x="2768" y="306"/>
                    <a:pt x="2768" y="288"/>
                  </a:cubicBezTo>
                  <a:cubicBezTo>
                    <a:pt x="2768" y="271"/>
                    <a:pt x="2783" y="256"/>
                    <a:pt x="2800" y="256"/>
                  </a:cubicBezTo>
                  <a:cubicBezTo>
                    <a:pt x="2818" y="256"/>
                    <a:pt x="2832" y="271"/>
                    <a:pt x="2832" y="288"/>
                  </a:cubicBezTo>
                  <a:close/>
                  <a:moveTo>
                    <a:pt x="3040" y="480"/>
                  </a:moveTo>
                  <a:cubicBezTo>
                    <a:pt x="3040" y="498"/>
                    <a:pt x="3026" y="512"/>
                    <a:pt x="3008" y="512"/>
                  </a:cubicBezTo>
                  <a:cubicBezTo>
                    <a:pt x="2991" y="512"/>
                    <a:pt x="2976" y="498"/>
                    <a:pt x="2976" y="480"/>
                  </a:cubicBezTo>
                  <a:cubicBezTo>
                    <a:pt x="2976" y="463"/>
                    <a:pt x="2991" y="448"/>
                    <a:pt x="3008" y="448"/>
                  </a:cubicBezTo>
                  <a:cubicBezTo>
                    <a:pt x="3026" y="448"/>
                    <a:pt x="3040" y="463"/>
                    <a:pt x="3040" y="480"/>
                  </a:cubicBezTo>
                  <a:close/>
                  <a:moveTo>
                    <a:pt x="3264" y="768"/>
                  </a:moveTo>
                  <a:cubicBezTo>
                    <a:pt x="3264" y="786"/>
                    <a:pt x="3250" y="800"/>
                    <a:pt x="3232" y="800"/>
                  </a:cubicBezTo>
                  <a:cubicBezTo>
                    <a:pt x="3215" y="800"/>
                    <a:pt x="3200" y="786"/>
                    <a:pt x="3200" y="768"/>
                  </a:cubicBezTo>
                  <a:cubicBezTo>
                    <a:pt x="3200" y="751"/>
                    <a:pt x="3215" y="736"/>
                    <a:pt x="3232" y="736"/>
                  </a:cubicBezTo>
                  <a:cubicBezTo>
                    <a:pt x="3250" y="736"/>
                    <a:pt x="3264" y="751"/>
                    <a:pt x="3264" y="768"/>
                  </a:cubicBezTo>
                  <a:close/>
                  <a:moveTo>
                    <a:pt x="3472" y="768"/>
                  </a:moveTo>
                  <a:cubicBezTo>
                    <a:pt x="3472" y="786"/>
                    <a:pt x="3458" y="800"/>
                    <a:pt x="3440" y="800"/>
                  </a:cubicBezTo>
                  <a:cubicBezTo>
                    <a:pt x="3423" y="800"/>
                    <a:pt x="3408" y="786"/>
                    <a:pt x="3408" y="768"/>
                  </a:cubicBezTo>
                  <a:cubicBezTo>
                    <a:pt x="3408" y="751"/>
                    <a:pt x="3423" y="736"/>
                    <a:pt x="3440" y="736"/>
                  </a:cubicBezTo>
                  <a:cubicBezTo>
                    <a:pt x="3458" y="736"/>
                    <a:pt x="3472" y="751"/>
                    <a:pt x="3472" y="768"/>
                  </a:cubicBezTo>
                  <a:close/>
                  <a:moveTo>
                    <a:pt x="3680" y="880"/>
                  </a:moveTo>
                  <a:cubicBezTo>
                    <a:pt x="3680" y="898"/>
                    <a:pt x="3666" y="912"/>
                    <a:pt x="3648" y="912"/>
                  </a:cubicBezTo>
                  <a:cubicBezTo>
                    <a:pt x="3631" y="912"/>
                    <a:pt x="3616" y="898"/>
                    <a:pt x="3616" y="880"/>
                  </a:cubicBezTo>
                  <a:cubicBezTo>
                    <a:pt x="3616" y="863"/>
                    <a:pt x="3631" y="848"/>
                    <a:pt x="3648" y="848"/>
                  </a:cubicBezTo>
                  <a:cubicBezTo>
                    <a:pt x="3666" y="848"/>
                    <a:pt x="3680" y="863"/>
                    <a:pt x="3680" y="880"/>
                  </a:cubicBezTo>
                  <a:close/>
                  <a:moveTo>
                    <a:pt x="3904" y="752"/>
                  </a:moveTo>
                  <a:cubicBezTo>
                    <a:pt x="3904" y="770"/>
                    <a:pt x="3890" y="784"/>
                    <a:pt x="3872" y="784"/>
                  </a:cubicBezTo>
                  <a:cubicBezTo>
                    <a:pt x="3855" y="784"/>
                    <a:pt x="3840" y="770"/>
                    <a:pt x="3840" y="752"/>
                  </a:cubicBezTo>
                  <a:cubicBezTo>
                    <a:pt x="3840" y="735"/>
                    <a:pt x="3855" y="720"/>
                    <a:pt x="3872" y="720"/>
                  </a:cubicBezTo>
                  <a:cubicBezTo>
                    <a:pt x="3890" y="720"/>
                    <a:pt x="3904" y="735"/>
                    <a:pt x="3904" y="752"/>
                  </a:cubicBezTo>
                  <a:close/>
                  <a:moveTo>
                    <a:pt x="4112" y="720"/>
                  </a:moveTo>
                  <a:cubicBezTo>
                    <a:pt x="4112" y="738"/>
                    <a:pt x="4098" y="752"/>
                    <a:pt x="4080" y="752"/>
                  </a:cubicBezTo>
                  <a:cubicBezTo>
                    <a:pt x="4063" y="752"/>
                    <a:pt x="4048" y="738"/>
                    <a:pt x="4048" y="720"/>
                  </a:cubicBezTo>
                  <a:cubicBezTo>
                    <a:pt x="4048" y="703"/>
                    <a:pt x="4063" y="688"/>
                    <a:pt x="4080" y="688"/>
                  </a:cubicBezTo>
                  <a:cubicBezTo>
                    <a:pt x="4098" y="688"/>
                    <a:pt x="4112" y="703"/>
                    <a:pt x="4112" y="720"/>
                  </a:cubicBezTo>
                  <a:close/>
                  <a:moveTo>
                    <a:pt x="4320" y="704"/>
                  </a:moveTo>
                  <a:cubicBezTo>
                    <a:pt x="4320" y="722"/>
                    <a:pt x="4306" y="736"/>
                    <a:pt x="4288" y="736"/>
                  </a:cubicBezTo>
                  <a:cubicBezTo>
                    <a:pt x="4271" y="736"/>
                    <a:pt x="4256" y="722"/>
                    <a:pt x="4256" y="704"/>
                  </a:cubicBezTo>
                  <a:cubicBezTo>
                    <a:pt x="4256" y="687"/>
                    <a:pt x="4271" y="672"/>
                    <a:pt x="4288" y="672"/>
                  </a:cubicBezTo>
                  <a:cubicBezTo>
                    <a:pt x="4306" y="672"/>
                    <a:pt x="4320" y="687"/>
                    <a:pt x="4320" y="704"/>
                  </a:cubicBezTo>
                  <a:close/>
                  <a:moveTo>
                    <a:pt x="4544" y="384"/>
                  </a:moveTo>
                  <a:cubicBezTo>
                    <a:pt x="4544" y="402"/>
                    <a:pt x="4530" y="416"/>
                    <a:pt x="4512" y="416"/>
                  </a:cubicBezTo>
                  <a:cubicBezTo>
                    <a:pt x="4495" y="416"/>
                    <a:pt x="4480" y="402"/>
                    <a:pt x="4480" y="384"/>
                  </a:cubicBezTo>
                  <a:cubicBezTo>
                    <a:pt x="4480" y="367"/>
                    <a:pt x="4495" y="352"/>
                    <a:pt x="4512" y="352"/>
                  </a:cubicBezTo>
                  <a:cubicBezTo>
                    <a:pt x="4530" y="352"/>
                    <a:pt x="4544" y="367"/>
                    <a:pt x="4544" y="384"/>
                  </a:cubicBezTo>
                  <a:close/>
                  <a:moveTo>
                    <a:pt x="4752" y="320"/>
                  </a:moveTo>
                  <a:cubicBezTo>
                    <a:pt x="4752" y="338"/>
                    <a:pt x="4738" y="352"/>
                    <a:pt x="4720" y="352"/>
                  </a:cubicBezTo>
                  <a:cubicBezTo>
                    <a:pt x="4703" y="352"/>
                    <a:pt x="4688" y="338"/>
                    <a:pt x="4688" y="320"/>
                  </a:cubicBezTo>
                  <a:cubicBezTo>
                    <a:pt x="4688" y="303"/>
                    <a:pt x="4703" y="288"/>
                    <a:pt x="4720" y="288"/>
                  </a:cubicBezTo>
                  <a:cubicBezTo>
                    <a:pt x="4738" y="288"/>
                    <a:pt x="4752" y="303"/>
                    <a:pt x="4752" y="320"/>
                  </a:cubicBezTo>
                  <a:close/>
                  <a:moveTo>
                    <a:pt x="4960" y="208"/>
                  </a:moveTo>
                  <a:cubicBezTo>
                    <a:pt x="4960" y="226"/>
                    <a:pt x="4946" y="240"/>
                    <a:pt x="4928" y="240"/>
                  </a:cubicBezTo>
                  <a:cubicBezTo>
                    <a:pt x="4911" y="240"/>
                    <a:pt x="4896" y="226"/>
                    <a:pt x="4896" y="208"/>
                  </a:cubicBezTo>
                  <a:cubicBezTo>
                    <a:pt x="4896" y="191"/>
                    <a:pt x="4911" y="176"/>
                    <a:pt x="4928" y="176"/>
                  </a:cubicBezTo>
                  <a:cubicBezTo>
                    <a:pt x="4946" y="176"/>
                    <a:pt x="4960" y="191"/>
                    <a:pt x="4960" y="208"/>
                  </a:cubicBezTo>
                  <a:close/>
                </a:path>
              </a:pathLst>
            </a:custGeom>
            <a:solidFill>
              <a:srgbClr val="7C7C7C"/>
            </a:solidFill>
            <a:ln w="0">
              <a:solidFill>
                <a:srgbClr val="7C7C7C"/>
              </a:solidFill>
              <a:prstDash val="solid"/>
              <a:round/>
              <a:headEnd/>
              <a:tailEnd/>
            </a:ln>
          </p:spPr>
          <p:txBody>
            <a:bodyPr/>
            <a:lstStyle/>
            <a:p>
              <a:endParaRPr lang="en-US"/>
            </a:p>
          </p:txBody>
        </p:sp>
        <p:sp>
          <p:nvSpPr>
            <p:cNvPr id="96310" name="Freeform 105"/>
            <p:cNvSpPr>
              <a:spLocks/>
            </p:cNvSpPr>
            <p:nvPr/>
          </p:nvSpPr>
          <p:spPr bwMode="auto">
            <a:xfrm>
              <a:off x="2400300" y="3644901"/>
              <a:ext cx="4595813" cy="1106488"/>
            </a:xfrm>
            <a:custGeom>
              <a:avLst/>
              <a:gdLst>
                <a:gd name="T0" fmla="*/ 2147483647 w 4931"/>
                <a:gd name="T1" fmla="*/ 2147483647 h 977"/>
                <a:gd name="T2" fmla="*/ 2147483647 w 4931"/>
                <a:gd name="T3" fmla="*/ 2147483647 h 977"/>
                <a:gd name="T4" fmla="*/ 2147483647 w 4931"/>
                <a:gd name="T5" fmla="*/ 2147483647 h 977"/>
                <a:gd name="T6" fmla="*/ 2147483647 w 4931"/>
                <a:gd name="T7" fmla="*/ 2147483647 h 977"/>
                <a:gd name="T8" fmla="*/ 2147483647 w 4931"/>
                <a:gd name="T9" fmla="*/ 2147483647 h 977"/>
                <a:gd name="T10" fmla="*/ 2147483647 w 4931"/>
                <a:gd name="T11" fmla="*/ 2147483647 h 977"/>
                <a:gd name="T12" fmla="*/ 2147483647 w 4931"/>
                <a:gd name="T13" fmla="*/ 2147483647 h 977"/>
                <a:gd name="T14" fmla="*/ 2147483647 w 4931"/>
                <a:gd name="T15" fmla="*/ 2147483647 h 977"/>
                <a:gd name="T16" fmla="*/ 2147483647 w 4931"/>
                <a:gd name="T17" fmla="*/ 2147483647 h 977"/>
                <a:gd name="T18" fmla="*/ 2147483647 w 4931"/>
                <a:gd name="T19" fmla="*/ 2147483647 h 977"/>
                <a:gd name="T20" fmla="*/ 2147483647 w 4931"/>
                <a:gd name="T21" fmla="*/ 2147483647 h 977"/>
                <a:gd name="T22" fmla="*/ 2147483647 w 4931"/>
                <a:gd name="T23" fmla="*/ 2147483647 h 977"/>
                <a:gd name="T24" fmla="*/ 2147483647 w 4931"/>
                <a:gd name="T25" fmla="*/ 2147483647 h 977"/>
                <a:gd name="T26" fmla="*/ 2147483647 w 4931"/>
                <a:gd name="T27" fmla="*/ 2147483647 h 977"/>
                <a:gd name="T28" fmla="*/ 2147483647 w 4931"/>
                <a:gd name="T29" fmla="*/ 2147483647 h 977"/>
                <a:gd name="T30" fmla="*/ 2147483647 w 4931"/>
                <a:gd name="T31" fmla="*/ 2147483647 h 977"/>
                <a:gd name="T32" fmla="*/ 2147483647 w 4931"/>
                <a:gd name="T33" fmla="*/ 2147483647 h 977"/>
                <a:gd name="T34" fmla="*/ 2147483647 w 4931"/>
                <a:gd name="T35" fmla="*/ 2147483647 h 977"/>
                <a:gd name="T36" fmla="*/ 2147483647 w 4931"/>
                <a:gd name="T37" fmla="*/ 2147483647 h 977"/>
                <a:gd name="T38" fmla="*/ 2147483647 w 4931"/>
                <a:gd name="T39" fmla="*/ 2147483647 h 977"/>
                <a:gd name="T40" fmla="*/ 2147483647 w 4931"/>
                <a:gd name="T41" fmla="*/ 2147483647 h 977"/>
                <a:gd name="T42" fmla="*/ 2147483647 w 4931"/>
                <a:gd name="T43" fmla="*/ 2147483647 h 977"/>
                <a:gd name="T44" fmla="*/ 2147483647 w 4931"/>
                <a:gd name="T45" fmla="*/ 2147483647 h 977"/>
                <a:gd name="T46" fmla="*/ 2147483647 w 4931"/>
                <a:gd name="T47" fmla="*/ 2147483647 h 977"/>
                <a:gd name="T48" fmla="*/ 2147483647 w 4931"/>
                <a:gd name="T49" fmla="*/ 2147483647 h 977"/>
                <a:gd name="T50" fmla="*/ 2147483647 w 4931"/>
                <a:gd name="T51" fmla="*/ 2147483647 h 977"/>
                <a:gd name="T52" fmla="*/ 2147483647 w 4931"/>
                <a:gd name="T53" fmla="*/ 2147483647 h 977"/>
                <a:gd name="T54" fmla="*/ 2147483647 w 4931"/>
                <a:gd name="T55" fmla="*/ 2147483647 h 977"/>
                <a:gd name="T56" fmla="*/ 2147483647 w 4931"/>
                <a:gd name="T57" fmla="*/ 2147483647 h 977"/>
                <a:gd name="T58" fmla="*/ 2147483647 w 4931"/>
                <a:gd name="T59" fmla="*/ 2147483647 h 977"/>
                <a:gd name="T60" fmla="*/ 2147483647 w 4931"/>
                <a:gd name="T61" fmla="*/ 2147483647 h 977"/>
                <a:gd name="T62" fmla="*/ 2147483647 w 4931"/>
                <a:gd name="T63" fmla="*/ 2147483647 h 977"/>
                <a:gd name="T64" fmla="*/ 2147483647 w 4931"/>
                <a:gd name="T65" fmla="*/ 2147483647 h 977"/>
                <a:gd name="T66" fmla="*/ 2147483647 w 4931"/>
                <a:gd name="T67" fmla="*/ 2147483647 h 977"/>
                <a:gd name="T68" fmla="*/ 2147483647 w 4931"/>
                <a:gd name="T69" fmla="*/ 2147483647 h 977"/>
                <a:gd name="T70" fmla="*/ 2147483647 w 4931"/>
                <a:gd name="T71" fmla="*/ 2147483647 h 977"/>
                <a:gd name="T72" fmla="*/ 2147483647 w 4931"/>
                <a:gd name="T73" fmla="*/ 2147483647 h 9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31"/>
                <a:gd name="T112" fmla="*/ 0 h 977"/>
                <a:gd name="T113" fmla="*/ 4931 w 4931"/>
                <a:gd name="T114" fmla="*/ 977 h 9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31" h="977">
                  <a:moveTo>
                    <a:pt x="14" y="3"/>
                  </a:moveTo>
                  <a:lnTo>
                    <a:pt x="222" y="147"/>
                  </a:lnTo>
                  <a:lnTo>
                    <a:pt x="446" y="291"/>
                  </a:lnTo>
                  <a:lnTo>
                    <a:pt x="653" y="386"/>
                  </a:lnTo>
                  <a:lnTo>
                    <a:pt x="647" y="386"/>
                  </a:lnTo>
                  <a:lnTo>
                    <a:pt x="855" y="306"/>
                  </a:lnTo>
                  <a:cubicBezTo>
                    <a:pt x="856" y="306"/>
                    <a:pt x="857" y="305"/>
                    <a:pt x="859" y="306"/>
                  </a:cubicBezTo>
                  <a:lnTo>
                    <a:pt x="1083" y="338"/>
                  </a:lnTo>
                  <a:lnTo>
                    <a:pt x="1291" y="386"/>
                  </a:lnTo>
                  <a:lnTo>
                    <a:pt x="1289" y="385"/>
                  </a:lnTo>
                  <a:lnTo>
                    <a:pt x="1497" y="369"/>
                  </a:lnTo>
                  <a:lnTo>
                    <a:pt x="1494" y="370"/>
                  </a:lnTo>
                  <a:lnTo>
                    <a:pt x="1718" y="258"/>
                  </a:lnTo>
                  <a:cubicBezTo>
                    <a:pt x="1719" y="258"/>
                    <a:pt x="1720" y="257"/>
                    <a:pt x="1721" y="257"/>
                  </a:cubicBezTo>
                  <a:lnTo>
                    <a:pt x="1929" y="257"/>
                  </a:lnTo>
                  <a:cubicBezTo>
                    <a:pt x="1930" y="257"/>
                    <a:pt x="1930" y="257"/>
                    <a:pt x="1931" y="258"/>
                  </a:cubicBezTo>
                  <a:lnTo>
                    <a:pt x="2139" y="290"/>
                  </a:lnTo>
                  <a:lnTo>
                    <a:pt x="2364" y="354"/>
                  </a:lnTo>
                  <a:lnTo>
                    <a:pt x="2571" y="386"/>
                  </a:lnTo>
                  <a:lnTo>
                    <a:pt x="2778" y="401"/>
                  </a:lnTo>
                  <a:cubicBezTo>
                    <a:pt x="2780" y="402"/>
                    <a:pt x="2782" y="402"/>
                    <a:pt x="2783" y="404"/>
                  </a:cubicBezTo>
                  <a:lnTo>
                    <a:pt x="3007" y="628"/>
                  </a:lnTo>
                  <a:lnTo>
                    <a:pt x="3215" y="803"/>
                  </a:lnTo>
                  <a:lnTo>
                    <a:pt x="3422" y="963"/>
                  </a:lnTo>
                  <a:lnTo>
                    <a:pt x="3417" y="961"/>
                  </a:lnTo>
                  <a:lnTo>
                    <a:pt x="3641" y="961"/>
                  </a:lnTo>
                  <a:lnTo>
                    <a:pt x="3849" y="945"/>
                  </a:lnTo>
                  <a:lnTo>
                    <a:pt x="3847" y="946"/>
                  </a:lnTo>
                  <a:lnTo>
                    <a:pt x="4055" y="882"/>
                  </a:lnTo>
                  <a:cubicBezTo>
                    <a:pt x="4056" y="882"/>
                    <a:pt x="4057" y="881"/>
                    <a:pt x="4057" y="881"/>
                  </a:cubicBezTo>
                  <a:lnTo>
                    <a:pt x="4281" y="881"/>
                  </a:lnTo>
                  <a:lnTo>
                    <a:pt x="4275" y="884"/>
                  </a:lnTo>
                  <a:lnTo>
                    <a:pt x="4483" y="628"/>
                  </a:lnTo>
                  <a:cubicBezTo>
                    <a:pt x="4484" y="628"/>
                    <a:pt x="4484" y="628"/>
                    <a:pt x="4485" y="627"/>
                  </a:cubicBezTo>
                  <a:lnTo>
                    <a:pt x="4693" y="467"/>
                  </a:lnTo>
                  <a:lnTo>
                    <a:pt x="4917" y="323"/>
                  </a:lnTo>
                  <a:cubicBezTo>
                    <a:pt x="4921" y="320"/>
                    <a:pt x="4926" y="321"/>
                    <a:pt x="4928" y="325"/>
                  </a:cubicBezTo>
                  <a:cubicBezTo>
                    <a:pt x="4931" y="329"/>
                    <a:pt x="4930" y="334"/>
                    <a:pt x="4926" y="336"/>
                  </a:cubicBezTo>
                  <a:lnTo>
                    <a:pt x="4702" y="480"/>
                  </a:lnTo>
                  <a:lnTo>
                    <a:pt x="4494" y="640"/>
                  </a:lnTo>
                  <a:lnTo>
                    <a:pt x="4496" y="639"/>
                  </a:lnTo>
                  <a:lnTo>
                    <a:pt x="4288" y="895"/>
                  </a:lnTo>
                  <a:cubicBezTo>
                    <a:pt x="4286" y="896"/>
                    <a:pt x="4284" y="897"/>
                    <a:pt x="4281" y="897"/>
                  </a:cubicBezTo>
                  <a:lnTo>
                    <a:pt x="4057" y="897"/>
                  </a:lnTo>
                  <a:lnTo>
                    <a:pt x="4060" y="897"/>
                  </a:lnTo>
                  <a:lnTo>
                    <a:pt x="3852" y="961"/>
                  </a:lnTo>
                  <a:cubicBezTo>
                    <a:pt x="3851" y="961"/>
                    <a:pt x="3851" y="961"/>
                    <a:pt x="3850" y="961"/>
                  </a:cubicBezTo>
                  <a:lnTo>
                    <a:pt x="3641" y="977"/>
                  </a:lnTo>
                  <a:lnTo>
                    <a:pt x="3417" y="977"/>
                  </a:lnTo>
                  <a:cubicBezTo>
                    <a:pt x="3416" y="977"/>
                    <a:pt x="3414" y="977"/>
                    <a:pt x="3413" y="976"/>
                  </a:cubicBezTo>
                  <a:lnTo>
                    <a:pt x="3204" y="816"/>
                  </a:lnTo>
                  <a:lnTo>
                    <a:pt x="2996" y="639"/>
                  </a:lnTo>
                  <a:lnTo>
                    <a:pt x="2772" y="415"/>
                  </a:lnTo>
                  <a:lnTo>
                    <a:pt x="2777" y="417"/>
                  </a:lnTo>
                  <a:lnTo>
                    <a:pt x="2568" y="401"/>
                  </a:lnTo>
                  <a:lnTo>
                    <a:pt x="2359" y="369"/>
                  </a:lnTo>
                  <a:lnTo>
                    <a:pt x="2136" y="305"/>
                  </a:lnTo>
                  <a:lnTo>
                    <a:pt x="1928" y="273"/>
                  </a:lnTo>
                  <a:lnTo>
                    <a:pt x="1929" y="273"/>
                  </a:lnTo>
                  <a:lnTo>
                    <a:pt x="1721" y="273"/>
                  </a:lnTo>
                  <a:lnTo>
                    <a:pt x="1725" y="273"/>
                  </a:lnTo>
                  <a:lnTo>
                    <a:pt x="1501" y="385"/>
                  </a:lnTo>
                  <a:cubicBezTo>
                    <a:pt x="1500" y="385"/>
                    <a:pt x="1499" y="385"/>
                    <a:pt x="1498" y="385"/>
                  </a:cubicBezTo>
                  <a:lnTo>
                    <a:pt x="1290" y="401"/>
                  </a:lnTo>
                  <a:cubicBezTo>
                    <a:pt x="1289" y="402"/>
                    <a:pt x="1288" y="401"/>
                    <a:pt x="1288" y="401"/>
                  </a:cubicBezTo>
                  <a:lnTo>
                    <a:pt x="1080" y="353"/>
                  </a:lnTo>
                  <a:lnTo>
                    <a:pt x="856" y="321"/>
                  </a:lnTo>
                  <a:lnTo>
                    <a:pt x="860" y="321"/>
                  </a:lnTo>
                  <a:lnTo>
                    <a:pt x="652" y="401"/>
                  </a:lnTo>
                  <a:cubicBezTo>
                    <a:pt x="650" y="402"/>
                    <a:pt x="648" y="402"/>
                    <a:pt x="646" y="401"/>
                  </a:cubicBezTo>
                  <a:lnTo>
                    <a:pt x="437" y="304"/>
                  </a:lnTo>
                  <a:lnTo>
                    <a:pt x="213" y="160"/>
                  </a:lnTo>
                  <a:lnTo>
                    <a:pt x="5" y="16"/>
                  </a:lnTo>
                  <a:cubicBezTo>
                    <a:pt x="1" y="14"/>
                    <a:pt x="0" y="9"/>
                    <a:pt x="3" y="5"/>
                  </a:cubicBezTo>
                  <a:cubicBezTo>
                    <a:pt x="5" y="1"/>
                    <a:pt x="10" y="0"/>
                    <a:pt x="14" y="3"/>
                  </a:cubicBezTo>
                  <a:close/>
                </a:path>
              </a:pathLst>
            </a:custGeom>
            <a:solidFill>
              <a:srgbClr val="0081C6"/>
            </a:solidFill>
            <a:ln w="10" cap="flat">
              <a:solidFill>
                <a:srgbClr val="0081C6"/>
              </a:solidFill>
              <a:prstDash val="solid"/>
              <a:bevel/>
              <a:headEnd/>
              <a:tailEnd/>
            </a:ln>
          </p:spPr>
          <p:txBody>
            <a:bodyPr/>
            <a:lstStyle/>
            <a:p>
              <a:endParaRPr lang="en-US"/>
            </a:p>
          </p:txBody>
        </p:sp>
        <p:sp>
          <p:nvSpPr>
            <p:cNvPr id="96311" name="Freeform 106"/>
            <p:cNvSpPr>
              <a:spLocks/>
            </p:cNvSpPr>
            <p:nvPr/>
          </p:nvSpPr>
          <p:spPr bwMode="auto">
            <a:xfrm>
              <a:off x="2387600" y="3627438"/>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8" y="0"/>
                  </a:moveTo>
                  <a:lnTo>
                    <a:pt x="37" y="46"/>
                  </a:lnTo>
                  <a:lnTo>
                    <a:pt x="0" y="46"/>
                  </a:lnTo>
                  <a:lnTo>
                    <a:pt x="18" y="0"/>
                  </a:lnTo>
                  <a:close/>
                </a:path>
              </a:pathLst>
            </a:custGeom>
            <a:solidFill>
              <a:srgbClr val="0081C6"/>
            </a:solidFill>
            <a:ln w="9525">
              <a:noFill/>
              <a:round/>
              <a:headEnd/>
              <a:tailEnd/>
            </a:ln>
          </p:spPr>
          <p:txBody>
            <a:bodyPr/>
            <a:lstStyle/>
            <a:p>
              <a:endParaRPr lang="en-US"/>
            </a:p>
          </p:txBody>
        </p:sp>
        <p:sp>
          <p:nvSpPr>
            <p:cNvPr id="96312" name="Freeform 107"/>
            <p:cNvSpPr>
              <a:spLocks/>
            </p:cNvSpPr>
            <p:nvPr/>
          </p:nvSpPr>
          <p:spPr bwMode="auto">
            <a:xfrm>
              <a:off x="2586038" y="3784601"/>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8" y="0"/>
                  </a:moveTo>
                  <a:lnTo>
                    <a:pt x="37" y="46"/>
                  </a:lnTo>
                  <a:lnTo>
                    <a:pt x="0" y="46"/>
                  </a:lnTo>
                  <a:lnTo>
                    <a:pt x="18" y="0"/>
                  </a:lnTo>
                  <a:close/>
                </a:path>
              </a:pathLst>
            </a:custGeom>
            <a:solidFill>
              <a:srgbClr val="0081C6"/>
            </a:solidFill>
            <a:ln w="9525">
              <a:noFill/>
              <a:round/>
              <a:headEnd/>
              <a:tailEnd/>
            </a:ln>
          </p:spPr>
          <p:txBody>
            <a:bodyPr/>
            <a:lstStyle/>
            <a:p>
              <a:endParaRPr lang="en-US"/>
            </a:p>
          </p:txBody>
        </p:sp>
        <p:sp>
          <p:nvSpPr>
            <p:cNvPr id="96313" name="Freeform 108"/>
            <p:cNvSpPr>
              <a:spLocks/>
            </p:cNvSpPr>
            <p:nvPr/>
          </p:nvSpPr>
          <p:spPr bwMode="auto">
            <a:xfrm>
              <a:off x="2784475" y="3941763"/>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9" y="0"/>
                  </a:moveTo>
                  <a:lnTo>
                    <a:pt x="37" y="46"/>
                  </a:lnTo>
                  <a:lnTo>
                    <a:pt x="0" y="46"/>
                  </a:lnTo>
                  <a:lnTo>
                    <a:pt x="19" y="0"/>
                  </a:lnTo>
                  <a:close/>
                </a:path>
              </a:pathLst>
            </a:custGeom>
            <a:solidFill>
              <a:srgbClr val="0081C6"/>
            </a:solidFill>
            <a:ln w="9525">
              <a:noFill/>
              <a:round/>
              <a:headEnd/>
              <a:tailEnd/>
            </a:ln>
          </p:spPr>
          <p:txBody>
            <a:bodyPr/>
            <a:lstStyle/>
            <a:p>
              <a:endParaRPr lang="en-US"/>
            </a:p>
          </p:txBody>
        </p:sp>
        <p:sp>
          <p:nvSpPr>
            <p:cNvPr id="96314" name="Freeform 109"/>
            <p:cNvSpPr>
              <a:spLocks/>
            </p:cNvSpPr>
            <p:nvPr/>
          </p:nvSpPr>
          <p:spPr bwMode="auto">
            <a:xfrm>
              <a:off x="2982913" y="4057651"/>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9" y="0"/>
                  </a:moveTo>
                  <a:lnTo>
                    <a:pt x="37" y="46"/>
                  </a:lnTo>
                  <a:lnTo>
                    <a:pt x="0" y="46"/>
                  </a:lnTo>
                  <a:lnTo>
                    <a:pt x="19" y="0"/>
                  </a:lnTo>
                  <a:close/>
                </a:path>
              </a:pathLst>
            </a:custGeom>
            <a:solidFill>
              <a:srgbClr val="0081C6"/>
            </a:solidFill>
            <a:ln w="9525">
              <a:noFill/>
              <a:round/>
              <a:headEnd/>
              <a:tailEnd/>
            </a:ln>
          </p:spPr>
          <p:txBody>
            <a:bodyPr/>
            <a:lstStyle/>
            <a:p>
              <a:endParaRPr lang="en-US"/>
            </a:p>
          </p:txBody>
        </p:sp>
        <p:sp>
          <p:nvSpPr>
            <p:cNvPr id="96315" name="Freeform 110"/>
            <p:cNvSpPr>
              <a:spLocks/>
            </p:cNvSpPr>
            <p:nvPr/>
          </p:nvSpPr>
          <p:spPr bwMode="auto">
            <a:xfrm>
              <a:off x="3181350" y="3968751"/>
              <a:ext cx="58738" cy="71438"/>
            </a:xfrm>
            <a:custGeom>
              <a:avLst/>
              <a:gdLst>
                <a:gd name="T0" fmla="*/ 2147483647 w 37"/>
                <a:gd name="T1" fmla="*/ 0 h 45"/>
                <a:gd name="T2" fmla="*/ 2147483647 w 37"/>
                <a:gd name="T3" fmla="*/ 2147483647 h 45"/>
                <a:gd name="T4" fmla="*/ 0 w 37"/>
                <a:gd name="T5" fmla="*/ 2147483647 h 45"/>
                <a:gd name="T6" fmla="*/ 2147483647 w 37"/>
                <a:gd name="T7" fmla="*/ 0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19" y="0"/>
                  </a:moveTo>
                  <a:lnTo>
                    <a:pt x="37" y="45"/>
                  </a:lnTo>
                  <a:lnTo>
                    <a:pt x="0" y="45"/>
                  </a:lnTo>
                  <a:lnTo>
                    <a:pt x="19" y="0"/>
                  </a:lnTo>
                  <a:close/>
                </a:path>
              </a:pathLst>
            </a:custGeom>
            <a:solidFill>
              <a:srgbClr val="0081C6"/>
            </a:solidFill>
            <a:ln w="9525">
              <a:noFill/>
              <a:round/>
              <a:headEnd/>
              <a:tailEnd/>
            </a:ln>
          </p:spPr>
          <p:txBody>
            <a:bodyPr/>
            <a:lstStyle/>
            <a:p>
              <a:endParaRPr lang="en-US"/>
            </a:p>
          </p:txBody>
        </p:sp>
        <p:sp>
          <p:nvSpPr>
            <p:cNvPr id="96316" name="Freeform 111"/>
            <p:cNvSpPr>
              <a:spLocks/>
            </p:cNvSpPr>
            <p:nvPr/>
          </p:nvSpPr>
          <p:spPr bwMode="auto">
            <a:xfrm>
              <a:off x="3379788" y="4000501"/>
              <a:ext cx="58738" cy="71438"/>
            </a:xfrm>
            <a:custGeom>
              <a:avLst/>
              <a:gdLst>
                <a:gd name="T0" fmla="*/ 2147483647 w 37"/>
                <a:gd name="T1" fmla="*/ 0 h 45"/>
                <a:gd name="T2" fmla="*/ 2147483647 w 37"/>
                <a:gd name="T3" fmla="*/ 2147483647 h 45"/>
                <a:gd name="T4" fmla="*/ 0 w 37"/>
                <a:gd name="T5" fmla="*/ 2147483647 h 45"/>
                <a:gd name="T6" fmla="*/ 2147483647 w 37"/>
                <a:gd name="T7" fmla="*/ 0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19" y="0"/>
                  </a:moveTo>
                  <a:lnTo>
                    <a:pt x="37" y="45"/>
                  </a:lnTo>
                  <a:lnTo>
                    <a:pt x="0" y="45"/>
                  </a:lnTo>
                  <a:lnTo>
                    <a:pt x="19" y="0"/>
                  </a:lnTo>
                  <a:close/>
                </a:path>
              </a:pathLst>
            </a:custGeom>
            <a:solidFill>
              <a:srgbClr val="0081C6"/>
            </a:solidFill>
            <a:ln w="9525">
              <a:noFill/>
              <a:round/>
              <a:headEnd/>
              <a:tailEnd/>
            </a:ln>
          </p:spPr>
          <p:txBody>
            <a:bodyPr/>
            <a:lstStyle/>
            <a:p>
              <a:endParaRPr lang="en-US"/>
            </a:p>
          </p:txBody>
        </p:sp>
        <p:sp>
          <p:nvSpPr>
            <p:cNvPr id="96317" name="Freeform 112"/>
            <p:cNvSpPr>
              <a:spLocks/>
            </p:cNvSpPr>
            <p:nvPr/>
          </p:nvSpPr>
          <p:spPr bwMode="auto">
            <a:xfrm>
              <a:off x="3578225" y="4057651"/>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9" y="0"/>
                  </a:moveTo>
                  <a:lnTo>
                    <a:pt x="37" y="46"/>
                  </a:lnTo>
                  <a:lnTo>
                    <a:pt x="0" y="46"/>
                  </a:lnTo>
                  <a:lnTo>
                    <a:pt x="19" y="0"/>
                  </a:lnTo>
                  <a:close/>
                </a:path>
              </a:pathLst>
            </a:custGeom>
            <a:solidFill>
              <a:srgbClr val="0081C6"/>
            </a:solidFill>
            <a:ln w="9525">
              <a:noFill/>
              <a:round/>
              <a:headEnd/>
              <a:tailEnd/>
            </a:ln>
          </p:spPr>
          <p:txBody>
            <a:bodyPr/>
            <a:lstStyle/>
            <a:p>
              <a:endParaRPr lang="en-US"/>
            </a:p>
          </p:txBody>
        </p:sp>
        <p:sp>
          <p:nvSpPr>
            <p:cNvPr id="96318" name="Freeform 113"/>
            <p:cNvSpPr>
              <a:spLocks/>
            </p:cNvSpPr>
            <p:nvPr/>
          </p:nvSpPr>
          <p:spPr bwMode="auto">
            <a:xfrm>
              <a:off x="3776663" y="4032251"/>
              <a:ext cx="58738" cy="71438"/>
            </a:xfrm>
            <a:custGeom>
              <a:avLst/>
              <a:gdLst>
                <a:gd name="T0" fmla="*/ 2147483647 w 37"/>
                <a:gd name="T1" fmla="*/ 0 h 45"/>
                <a:gd name="T2" fmla="*/ 2147483647 w 37"/>
                <a:gd name="T3" fmla="*/ 2147483647 h 45"/>
                <a:gd name="T4" fmla="*/ 0 w 37"/>
                <a:gd name="T5" fmla="*/ 2147483647 h 45"/>
                <a:gd name="T6" fmla="*/ 2147483647 w 37"/>
                <a:gd name="T7" fmla="*/ 0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19" y="0"/>
                  </a:moveTo>
                  <a:lnTo>
                    <a:pt x="37" y="45"/>
                  </a:lnTo>
                  <a:lnTo>
                    <a:pt x="0" y="45"/>
                  </a:lnTo>
                  <a:lnTo>
                    <a:pt x="19" y="0"/>
                  </a:lnTo>
                  <a:close/>
                </a:path>
              </a:pathLst>
            </a:custGeom>
            <a:solidFill>
              <a:srgbClr val="0081C6"/>
            </a:solidFill>
            <a:ln w="9525">
              <a:noFill/>
              <a:round/>
              <a:headEnd/>
              <a:tailEnd/>
            </a:ln>
          </p:spPr>
          <p:txBody>
            <a:bodyPr/>
            <a:lstStyle/>
            <a:p>
              <a:endParaRPr lang="en-US"/>
            </a:p>
          </p:txBody>
        </p:sp>
        <p:sp>
          <p:nvSpPr>
            <p:cNvPr id="96319" name="Freeform 114"/>
            <p:cNvSpPr>
              <a:spLocks/>
            </p:cNvSpPr>
            <p:nvPr/>
          </p:nvSpPr>
          <p:spPr bwMode="auto">
            <a:xfrm>
              <a:off x="3973513" y="3916363"/>
              <a:ext cx="60325" cy="73025"/>
            </a:xfrm>
            <a:custGeom>
              <a:avLst/>
              <a:gdLst>
                <a:gd name="T0" fmla="*/ 2147483647 w 38"/>
                <a:gd name="T1" fmla="*/ 0 h 46"/>
                <a:gd name="T2" fmla="*/ 2147483647 w 38"/>
                <a:gd name="T3" fmla="*/ 2147483647 h 46"/>
                <a:gd name="T4" fmla="*/ 0 w 38"/>
                <a:gd name="T5" fmla="*/ 2147483647 h 46"/>
                <a:gd name="T6" fmla="*/ 2147483647 w 38"/>
                <a:gd name="T7" fmla="*/ 0 h 46"/>
                <a:gd name="T8" fmla="*/ 0 60000 65536"/>
                <a:gd name="T9" fmla="*/ 0 60000 65536"/>
                <a:gd name="T10" fmla="*/ 0 60000 65536"/>
                <a:gd name="T11" fmla="*/ 0 60000 65536"/>
                <a:gd name="T12" fmla="*/ 0 w 38"/>
                <a:gd name="T13" fmla="*/ 0 h 46"/>
                <a:gd name="T14" fmla="*/ 38 w 38"/>
                <a:gd name="T15" fmla="*/ 46 h 46"/>
              </a:gdLst>
              <a:ahLst/>
              <a:cxnLst>
                <a:cxn ang="T8">
                  <a:pos x="T0" y="T1"/>
                </a:cxn>
                <a:cxn ang="T9">
                  <a:pos x="T2" y="T3"/>
                </a:cxn>
                <a:cxn ang="T10">
                  <a:pos x="T4" y="T5"/>
                </a:cxn>
                <a:cxn ang="T11">
                  <a:pos x="T6" y="T7"/>
                </a:cxn>
              </a:cxnLst>
              <a:rect l="T12" t="T13" r="T14" b="T15"/>
              <a:pathLst>
                <a:path w="38" h="46">
                  <a:moveTo>
                    <a:pt x="19" y="0"/>
                  </a:moveTo>
                  <a:lnTo>
                    <a:pt x="38" y="46"/>
                  </a:lnTo>
                  <a:lnTo>
                    <a:pt x="0" y="46"/>
                  </a:lnTo>
                  <a:lnTo>
                    <a:pt x="19" y="0"/>
                  </a:lnTo>
                  <a:close/>
                </a:path>
              </a:pathLst>
            </a:custGeom>
            <a:solidFill>
              <a:srgbClr val="0081C6"/>
            </a:solidFill>
            <a:ln w="9525">
              <a:noFill/>
              <a:round/>
              <a:headEnd/>
              <a:tailEnd/>
            </a:ln>
          </p:spPr>
          <p:txBody>
            <a:bodyPr/>
            <a:lstStyle/>
            <a:p>
              <a:endParaRPr lang="en-US"/>
            </a:p>
          </p:txBody>
        </p:sp>
        <p:sp>
          <p:nvSpPr>
            <p:cNvPr id="96320" name="Freeform 115"/>
            <p:cNvSpPr>
              <a:spLocks/>
            </p:cNvSpPr>
            <p:nvPr/>
          </p:nvSpPr>
          <p:spPr bwMode="auto">
            <a:xfrm>
              <a:off x="4171950" y="3900488"/>
              <a:ext cx="60325" cy="73025"/>
            </a:xfrm>
            <a:custGeom>
              <a:avLst/>
              <a:gdLst>
                <a:gd name="T0" fmla="*/ 2147483647 w 38"/>
                <a:gd name="T1" fmla="*/ 0 h 46"/>
                <a:gd name="T2" fmla="*/ 2147483647 w 38"/>
                <a:gd name="T3" fmla="*/ 2147483647 h 46"/>
                <a:gd name="T4" fmla="*/ 0 w 38"/>
                <a:gd name="T5" fmla="*/ 2147483647 h 46"/>
                <a:gd name="T6" fmla="*/ 2147483647 w 38"/>
                <a:gd name="T7" fmla="*/ 0 h 46"/>
                <a:gd name="T8" fmla="*/ 0 60000 65536"/>
                <a:gd name="T9" fmla="*/ 0 60000 65536"/>
                <a:gd name="T10" fmla="*/ 0 60000 65536"/>
                <a:gd name="T11" fmla="*/ 0 60000 65536"/>
                <a:gd name="T12" fmla="*/ 0 w 38"/>
                <a:gd name="T13" fmla="*/ 0 h 46"/>
                <a:gd name="T14" fmla="*/ 38 w 38"/>
                <a:gd name="T15" fmla="*/ 46 h 46"/>
              </a:gdLst>
              <a:ahLst/>
              <a:cxnLst>
                <a:cxn ang="T8">
                  <a:pos x="T0" y="T1"/>
                </a:cxn>
                <a:cxn ang="T9">
                  <a:pos x="T2" y="T3"/>
                </a:cxn>
                <a:cxn ang="T10">
                  <a:pos x="T4" y="T5"/>
                </a:cxn>
                <a:cxn ang="T11">
                  <a:pos x="T6" y="T7"/>
                </a:cxn>
              </a:cxnLst>
              <a:rect l="T12" t="T13" r="T14" b="T15"/>
              <a:pathLst>
                <a:path w="38" h="46">
                  <a:moveTo>
                    <a:pt x="19" y="0"/>
                  </a:moveTo>
                  <a:lnTo>
                    <a:pt x="38" y="46"/>
                  </a:lnTo>
                  <a:lnTo>
                    <a:pt x="0" y="46"/>
                  </a:lnTo>
                  <a:lnTo>
                    <a:pt x="19" y="0"/>
                  </a:lnTo>
                  <a:close/>
                </a:path>
              </a:pathLst>
            </a:custGeom>
            <a:solidFill>
              <a:srgbClr val="0081C6"/>
            </a:solidFill>
            <a:ln w="9525">
              <a:noFill/>
              <a:round/>
              <a:headEnd/>
              <a:tailEnd/>
            </a:ln>
          </p:spPr>
          <p:txBody>
            <a:bodyPr/>
            <a:lstStyle/>
            <a:p>
              <a:endParaRPr lang="en-US"/>
            </a:p>
          </p:txBody>
        </p:sp>
        <p:sp>
          <p:nvSpPr>
            <p:cNvPr id="96321" name="Freeform 116"/>
            <p:cNvSpPr>
              <a:spLocks/>
            </p:cNvSpPr>
            <p:nvPr/>
          </p:nvSpPr>
          <p:spPr bwMode="auto">
            <a:xfrm>
              <a:off x="4370388" y="3948113"/>
              <a:ext cx="60325" cy="73025"/>
            </a:xfrm>
            <a:custGeom>
              <a:avLst/>
              <a:gdLst>
                <a:gd name="T0" fmla="*/ 2147483647 w 38"/>
                <a:gd name="T1" fmla="*/ 0 h 46"/>
                <a:gd name="T2" fmla="*/ 2147483647 w 38"/>
                <a:gd name="T3" fmla="*/ 2147483647 h 46"/>
                <a:gd name="T4" fmla="*/ 0 w 38"/>
                <a:gd name="T5" fmla="*/ 2147483647 h 46"/>
                <a:gd name="T6" fmla="*/ 2147483647 w 38"/>
                <a:gd name="T7" fmla="*/ 0 h 46"/>
                <a:gd name="T8" fmla="*/ 0 60000 65536"/>
                <a:gd name="T9" fmla="*/ 0 60000 65536"/>
                <a:gd name="T10" fmla="*/ 0 60000 65536"/>
                <a:gd name="T11" fmla="*/ 0 60000 65536"/>
                <a:gd name="T12" fmla="*/ 0 w 38"/>
                <a:gd name="T13" fmla="*/ 0 h 46"/>
                <a:gd name="T14" fmla="*/ 38 w 38"/>
                <a:gd name="T15" fmla="*/ 46 h 46"/>
              </a:gdLst>
              <a:ahLst/>
              <a:cxnLst>
                <a:cxn ang="T8">
                  <a:pos x="T0" y="T1"/>
                </a:cxn>
                <a:cxn ang="T9">
                  <a:pos x="T2" y="T3"/>
                </a:cxn>
                <a:cxn ang="T10">
                  <a:pos x="T4" y="T5"/>
                </a:cxn>
                <a:cxn ang="T11">
                  <a:pos x="T6" y="T7"/>
                </a:cxn>
              </a:cxnLst>
              <a:rect l="T12" t="T13" r="T14" b="T15"/>
              <a:pathLst>
                <a:path w="38" h="46">
                  <a:moveTo>
                    <a:pt x="19" y="0"/>
                  </a:moveTo>
                  <a:lnTo>
                    <a:pt x="38" y="46"/>
                  </a:lnTo>
                  <a:lnTo>
                    <a:pt x="0" y="46"/>
                  </a:lnTo>
                  <a:lnTo>
                    <a:pt x="19" y="0"/>
                  </a:lnTo>
                  <a:close/>
                </a:path>
              </a:pathLst>
            </a:custGeom>
            <a:solidFill>
              <a:srgbClr val="0081C6"/>
            </a:solidFill>
            <a:ln w="9525">
              <a:noFill/>
              <a:round/>
              <a:headEnd/>
              <a:tailEnd/>
            </a:ln>
          </p:spPr>
          <p:txBody>
            <a:bodyPr/>
            <a:lstStyle/>
            <a:p>
              <a:endParaRPr lang="en-US"/>
            </a:p>
          </p:txBody>
        </p:sp>
        <p:sp>
          <p:nvSpPr>
            <p:cNvPr id="96322" name="Freeform 117"/>
            <p:cNvSpPr>
              <a:spLocks/>
            </p:cNvSpPr>
            <p:nvPr/>
          </p:nvSpPr>
          <p:spPr bwMode="auto">
            <a:xfrm>
              <a:off x="4568825" y="4021138"/>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23" name="Freeform 118"/>
            <p:cNvSpPr>
              <a:spLocks/>
            </p:cNvSpPr>
            <p:nvPr/>
          </p:nvSpPr>
          <p:spPr bwMode="auto">
            <a:xfrm>
              <a:off x="4767263" y="4048126"/>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24" name="Freeform 119"/>
            <p:cNvSpPr>
              <a:spLocks/>
            </p:cNvSpPr>
            <p:nvPr/>
          </p:nvSpPr>
          <p:spPr bwMode="auto">
            <a:xfrm>
              <a:off x="4965700" y="4079876"/>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25" name="Freeform 120"/>
            <p:cNvSpPr>
              <a:spLocks/>
            </p:cNvSpPr>
            <p:nvPr/>
          </p:nvSpPr>
          <p:spPr bwMode="auto">
            <a:xfrm>
              <a:off x="5164138" y="4314826"/>
              <a:ext cx="60325" cy="73025"/>
            </a:xfrm>
            <a:custGeom>
              <a:avLst/>
              <a:gdLst>
                <a:gd name="T0" fmla="*/ 2147483647 w 38"/>
                <a:gd name="T1" fmla="*/ 0 h 46"/>
                <a:gd name="T2" fmla="*/ 2147483647 w 38"/>
                <a:gd name="T3" fmla="*/ 2147483647 h 46"/>
                <a:gd name="T4" fmla="*/ 0 w 38"/>
                <a:gd name="T5" fmla="*/ 2147483647 h 46"/>
                <a:gd name="T6" fmla="*/ 2147483647 w 38"/>
                <a:gd name="T7" fmla="*/ 0 h 46"/>
                <a:gd name="T8" fmla="*/ 0 60000 65536"/>
                <a:gd name="T9" fmla="*/ 0 60000 65536"/>
                <a:gd name="T10" fmla="*/ 0 60000 65536"/>
                <a:gd name="T11" fmla="*/ 0 60000 65536"/>
                <a:gd name="T12" fmla="*/ 0 w 38"/>
                <a:gd name="T13" fmla="*/ 0 h 46"/>
                <a:gd name="T14" fmla="*/ 38 w 38"/>
                <a:gd name="T15" fmla="*/ 46 h 46"/>
              </a:gdLst>
              <a:ahLst/>
              <a:cxnLst>
                <a:cxn ang="T8">
                  <a:pos x="T0" y="T1"/>
                </a:cxn>
                <a:cxn ang="T9">
                  <a:pos x="T2" y="T3"/>
                </a:cxn>
                <a:cxn ang="T10">
                  <a:pos x="T4" y="T5"/>
                </a:cxn>
                <a:cxn ang="T11">
                  <a:pos x="T6" y="T7"/>
                </a:cxn>
              </a:cxnLst>
              <a:rect l="T12" t="T13" r="T14" b="T15"/>
              <a:pathLst>
                <a:path w="38" h="46">
                  <a:moveTo>
                    <a:pt x="19" y="0"/>
                  </a:moveTo>
                  <a:lnTo>
                    <a:pt x="38" y="46"/>
                  </a:lnTo>
                  <a:lnTo>
                    <a:pt x="0" y="46"/>
                  </a:lnTo>
                  <a:lnTo>
                    <a:pt x="19" y="0"/>
                  </a:lnTo>
                  <a:close/>
                </a:path>
              </a:pathLst>
            </a:custGeom>
            <a:solidFill>
              <a:srgbClr val="0081C6"/>
            </a:solidFill>
            <a:ln w="9525">
              <a:noFill/>
              <a:round/>
              <a:headEnd/>
              <a:tailEnd/>
            </a:ln>
          </p:spPr>
          <p:txBody>
            <a:bodyPr/>
            <a:lstStyle/>
            <a:p>
              <a:endParaRPr lang="en-US"/>
            </a:p>
          </p:txBody>
        </p:sp>
        <p:sp>
          <p:nvSpPr>
            <p:cNvPr id="96326" name="Freeform 121"/>
            <p:cNvSpPr>
              <a:spLocks/>
            </p:cNvSpPr>
            <p:nvPr/>
          </p:nvSpPr>
          <p:spPr bwMode="auto">
            <a:xfrm>
              <a:off x="5362575" y="4518026"/>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9" y="0"/>
                  </a:moveTo>
                  <a:lnTo>
                    <a:pt x="37" y="46"/>
                  </a:lnTo>
                  <a:lnTo>
                    <a:pt x="0" y="46"/>
                  </a:lnTo>
                  <a:lnTo>
                    <a:pt x="19" y="0"/>
                  </a:lnTo>
                  <a:close/>
                </a:path>
              </a:pathLst>
            </a:custGeom>
            <a:solidFill>
              <a:srgbClr val="0081C6"/>
            </a:solidFill>
            <a:ln w="9525">
              <a:noFill/>
              <a:round/>
              <a:headEnd/>
              <a:tailEnd/>
            </a:ln>
          </p:spPr>
          <p:txBody>
            <a:bodyPr/>
            <a:lstStyle/>
            <a:p>
              <a:endParaRPr lang="en-US"/>
            </a:p>
          </p:txBody>
        </p:sp>
        <p:sp>
          <p:nvSpPr>
            <p:cNvPr id="96327" name="Freeform 122"/>
            <p:cNvSpPr>
              <a:spLocks/>
            </p:cNvSpPr>
            <p:nvPr/>
          </p:nvSpPr>
          <p:spPr bwMode="auto">
            <a:xfrm>
              <a:off x="5561013" y="4697413"/>
              <a:ext cx="58738" cy="71438"/>
            </a:xfrm>
            <a:custGeom>
              <a:avLst/>
              <a:gdLst>
                <a:gd name="T0" fmla="*/ 2147483647 w 37"/>
                <a:gd name="T1" fmla="*/ 0 h 45"/>
                <a:gd name="T2" fmla="*/ 2147483647 w 37"/>
                <a:gd name="T3" fmla="*/ 2147483647 h 45"/>
                <a:gd name="T4" fmla="*/ 0 w 37"/>
                <a:gd name="T5" fmla="*/ 2147483647 h 45"/>
                <a:gd name="T6" fmla="*/ 2147483647 w 37"/>
                <a:gd name="T7" fmla="*/ 0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19" y="0"/>
                  </a:moveTo>
                  <a:lnTo>
                    <a:pt x="37" y="45"/>
                  </a:lnTo>
                  <a:lnTo>
                    <a:pt x="0" y="45"/>
                  </a:lnTo>
                  <a:lnTo>
                    <a:pt x="19" y="0"/>
                  </a:lnTo>
                  <a:close/>
                </a:path>
              </a:pathLst>
            </a:custGeom>
            <a:solidFill>
              <a:srgbClr val="0081C6"/>
            </a:solidFill>
            <a:ln w="9525">
              <a:noFill/>
              <a:round/>
              <a:headEnd/>
              <a:tailEnd/>
            </a:ln>
          </p:spPr>
          <p:txBody>
            <a:bodyPr/>
            <a:lstStyle/>
            <a:p>
              <a:endParaRPr lang="en-US"/>
            </a:p>
          </p:txBody>
        </p:sp>
        <p:sp>
          <p:nvSpPr>
            <p:cNvPr id="96328" name="Freeform 123"/>
            <p:cNvSpPr>
              <a:spLocks/>
            </p:cNvSpPr>
            <p:nvPr/>
          </p:nvSpPr>
          <p:spPr bwMode="auto">
            <a:xfrm>
              <a:off x="5759450" y="4697413"/>
              <a:ext cx="58738" cy="71438"/>
            </a:xfrm>
            <a:custGeom>
              <a:avLst/>
              <a:gdLst>
                <a:gd name="T0" fmla="*/ 2147483647 w 37"/>
                <a:gd name="T1" fmla="*/ 0 h 45"/>
                <a:gd name="T2" fmla="*/ 2147483647 w 37"/>
                <a:gd name="T3" fmla="*/ 2147483647 h 45"/>
                <a:gd name="T4" fmla="*/ 0 w 37"/>
                <a:gd name="T5" fmla="*/ 2147483647 h 45"/>
                <a:gd name="T6" fmla="*/ 2147483647 w 37"/>
                <a:gd name="T7" fmla="*/ 0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19" y="0"/>
                  </a:moveTo>
                  <a:lnTo>
                    <a:pt x="37" y="45"/>
                  </a:lnTo>
                  <a:lnTo>
                    <a:pt x="0" y="45"/>
                  </a:lnTo>
                  <a:lnTo>
                    <a:pt x="19" y="0"/>
                  </a:lnTo>
                  <a:close/>
                </a:path>
              </a:pathLst>
            </a:custGeom>
            <a:solidFill>
              <a:srgbClr val="0081C6"/>
            </a:solidFill>
            <a:ln w="9525">
              <a:noFill/>
              <a:round/>
              <a:headEnd/>
              <a:tailEnd/>
            </a:ln>
          </p:spPr>
          <p:txBody>
            <a:bodyPr/>
            <a:lstStyle/>
            <a:p>
              <a:endParaRPr lang="en-US"/>
            </a:p>
          </p:txBody>
        </p:sp>
        <p:sp>
          <p:nvSpPr>
            <p:cNvPr id="96329" name="Freeform 124"/>
            <p:cNvSpPr>
              <a:spLocks/>
            </p:cNvSpPr>
            <p:nvPr/>
          </p:nvSpPr>
          <p:spPr bwMode="auto">
            <a:xfrm>
              <a:off x="5957888" y="4692651"/>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30" name="Freeform 125"/>
            <p:cNvSpPr>
              <a:spLocks/>
            </p:cNvSpPr>
            <p:nvPr/>
          </p:nvSpPr>
          <p:spPr bwMode="auto">
            <a:xfrm>
              <a:off x="6156325" y="4613276"/>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31" name="Freeform 126"/>
            <p:cNvSpPr>
              <a:spLocks/>
            </p:cNvSpPr>
            <p:nvPr/>
          </p:nvSpPr>
          <p:spPr bwMode="auto">
            <a:xfrm>
              <a:off x="6354763" y="4608513"/>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32" name="Freeform 127"/>
            <p:cNvSpPr>
              <a:spLocks/>
            </p:cNvSpPr>
            <p:nvPr/>
          </p:nvSpPr>
          <p:spPr bwMode="auto">
            <a:xfrm>
              <a:off x="6553200" y="4319588"/>
              <a:ext cx="60325" cy="73025"/>
            </a:xfrm>
            <a:custGeom>
              <a:avLst/>
              <a:gdLst>
                <a:gd name="T0" fmla="*/ 2147483647 w 38"/>
                <a:gd name="T1" fmla="*/ 0 h 46"/>
                <a:gd name="T2" fmla="*/ 2147483647 w 38"/>
                <a:gd name="T3" fmla="*/ 2147483647 h 46"/>
                <a:gd name="T4" fmla="*/ 0 w 38"/>
                <a:gd name="T5" fmla="*/ 2147483647 h 46"/>
                <a:gd name="T6" fmla="*/ 2147483647 w 38"/>
                <a:gd name="T7" fmla="*/ 0 h 46"/>
                <a:gd name="T8" fmla="*/ 0 60000 65536"/>
                <a:gd name="T9" fmla="*/ 0 60000 65536"/>
                <a:gd name="T10" fmla="*/ 0 60000 65536"/>
                <a:gd name="T11" fmla="*/ 0 60000 65536"/>
                <a:gd name="T12" fmla="*/ 0 w 38"/>
                <a:gd name="T13" fmla="*/ 0 h 46"/>
                <a:gd name="T14" fmla="*/ 38 w 38"/>
                <a:gd name="T15" fmla="*/ 46 h 46"/>
              </a:gdLst>
              <a:ahLst/>
              <a:cxnLst>
                <a:cxn ang="T8">
                  <a:pos x="T0" y="T1"/>
                </a:cxn>
                <a:cxn ang="T9">
                  <a:pos x="T2" y="T3"/>
                </a:cxn>
                <a:cxn ang="T10">
                  <a:pos x="T4" y="T5"/>
                </a:cxn>
                <a:cxn ang="T11">
                  <a:pos x="T6" y="T7"/>
                </a:cxn>
              </a:cxnLst>
              <a:rect l="T12" t="T13" r="T14" b="T15"/>
              <a:pathLst>
                <a:path w="38" h="46">
                  <a:moveTo>
                    <a:pt x="19" y="0"/>
                  </a:moveTo>
                  <a:lnTo>
                    <a:pt x="38" y="46"/>
                  </a:lnTo>
                  <a:lnTo>
                    <a:pt x="0" y="46"/>
                  </a:lnTo>
                  <a:lnTo>
                    <a:pt x="19" y="0"/>
                  </a:lnTo>
                  <a:close/>
                </a:path>
              </a:pathLst>
            </a:custGeom>
            <a:solidFill>
              <a:srgbClr val="0081C6"/>
            </a:solidFill>
            <a:ln w="9525">
              <a:noFill/>
              <a:round/>
              <a:headEnd/>
              <a:tailEnd/>
            </a:ln>
          </p:spPr>
          <p:txBody>
            <a:bodyPr/>
            <a:lstStyle/>
            <a:p>
              <a:endParaRPr lang="en-US"/>
            </a:p>
          </p:txBody>
        </p:sp>
        <p:sp>
          <p:nvSpPr>
            <p:cNvPr id="96333" name="Freeform 128"/>
            <p:cNvSpPr>
              <a:spLocks/>
            </p:cNvSpPr>
            <p:nvPr/>
          </p:nvSpPr>
          <p:spPr bwMode="auto">
            <a:xfrm>
              <a:off x="6751638" y="4146551"/>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34" name="Freeform 129"/>
            <p:cNvSpPr>
              <a:spLocks/>
            </p:cNvSpPr>
            <p:nvPr/>
          </p:nvSpPr>
          <p:spPr bwMode="auto">
            <a:xfrm>
              <a:off x="6950075" y="3973513"/>
              <a:ext cx="58738" cy="73025"/>
            </a:xfrm>
            <a:custGeom>
              <a:avLst/>
              <a:gdLst>
                <a:gd name="T0" fmla="*/ 2147483647 w 37"/>
                <a:gd name="T1" fmla="*/ 0 h 46"/>
                <a:gd name="T2" fmla="*/ 2147483647 w 37"/>
                <a:gd name="T3" fmla="*/ 2147483647 h 46"/>
                <a:gd name="T4" fmla="*/ 0 w 37"/>
                <a:gd name="T5" fmla="*/ 2147483647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19" y="0"/>
                  </a:moveTo>
                  <a:lnTo>
                    <a:pt x="37" y="46"/>
                  </a:lnTo>
                  <a:lnTo>
                    <a:pt x="0" y="46"/>
                  </a:lnTo>
                  <a:lnTo>
                    <a:pt x="19" y="0"/>
                  </a:lnTo>
                  <a:close/>
                </a:path>
              </a:pathLst>
            </a:custGeom>
            <a:solidFill>
              <a:srgbClr val="0081C6"/>
            </a:solidFill>
            <a:ln w="9525">
              <a:noFill/>
              <a:round/>
              <a:headEnd/>
              <a:tailEnd/>
            </a:ln>
          </p:spPr>
          <p:txBody>
            <a:bodyPr/>
            <a:lstStyle/>
            <a:p>
              <a:endParaRPr lang="en-US"/>
            </a:p>
          </p:txBody>
        </p:sp>
        <p:sp>
          <p:nvSpPr>
            <p:cNvPr id="96335" name="Freeform 130"/>
            <p:cNvSpPr>
              <a:spLocks/>
            </p:cNvSpPr>
            <p:nvPr/>
          </p:nvSpPr>
          <p:spPr bwMode="auto">
            <a:xfrm>
              <a:off x="2400300" y="3317876"/>
              <a:ext cx="4595813" cy="1252538"/>
            </a:xfrm>
            <a:custGeom>
              <a:avLst/>
              <a:gdLst>
                <a:gd name="T0" fmla="*/ 2147483647 w 4931"/>
                <a:gd name="T1" fmla="*/ 2147483647 h 1106"/>
                <a:gd name="T2" fmla="*/ 2147483647 w 4931"/>
                <a:gd name="T3" fmla="*/ 2147483647 h 1106"/>
                <a:gd name="T4" fmla="*/ 2147483647 w 4931"/>
                <a:gd name="T5" fmla="*/ 2147483647 h 1106"/>
                <a:gd name="T6" fmla="*/ 2147483647 w 4931"/>
                <a:gd name="T7" fmla="*/ 2147483647 h 1106"/>
                <a:gd name="T8" fmla="*/ 2147483647 w 4931"/>
                <a:gd name="T9" fmla="*/ 2147483647 h 1106"/>
                <a:gd name="T10" fmla="*/ 2147483647 w 4931"/>
                <a:gd name="T11" fmla="*/ 2147483647 h 1106"/>
                <a:gd name="T12" fmla="*/ 2147483647 w 4931"/>
                <a:gd name="T13" fmla="*/ 2147483647 h 1106"/>
                <a:gd name="T14" fmla="*/ 2147483647 w 4931"/>
                <a:gd name="T15" fmla="*/ 2147483647 h 1106"/>
                <a:gd name="T16" fmla="*/ 2147483647 w 4931"/>
                <a:gd name="T17" fmla="*/ 2147483647 h 1106"/>
                <a:gd name="T18" fmla="*/ 2147483647 w 4931"/>
                <a:gd name="T19" fmla="*/ 2147483647 h 1106"/>
                <a:gd name="T20" fmla="*/ 2147483647 w 4931"/>
                <a:gd name="T21" fmla="*/ 2147483647 h 1106"/>
                <a:gd name="T22" fmla="*/ 2147483647 w 4931"/>
                <a:gd name="T23" fmla="*/ 2147483647 h 1106"/>
                <a:gd name="T24" fmla="*/ 2147483647 w 4931"/>
                <a:gd name="T25" fmla="*/ 2147483647 h 1106"/>
                <a:gd name="T26" fmla="*/ 2147483647 w 4931"/>
                <a:gd name="T27" fmla="*/ 2147483647 h 1106"/>
                <a:gd name="T28" fmla="*/ 2147483647 w 4931"/>
                <a:gd name="T29" fmla="*/ 2147483647 h 1106"/>
                <a:gd name="T30" fmla="*/ 2147483647 w 4931"/>
                <a:gd name="T31" fmla="*/ 2147483647 h 1106"/>
                <a:gd name="T32" fmla="*/ 2147483647 w 4931"/>
                <a:gd name="T33" fmla="*/ 2147483647 h 1106"/>
                <a:gd name="T34" fmla="*/ 2147483647 w 4931"/>
                <a:gd name="T35" fmla="*/ 2147483647 h 1106"/>
                <a:gd name="T36" fmla="*/ 2147483647 w 4931"/>
                <a:gd name="T37" fmla="*/ 2147483647 h 1106"/>
                <a:gd name="T38" fmla="*/ 2147483647 w 4931"/>
                <a:gd name="T39" fmla="*/ 2147483647 h 1106"/>
                <a:gd name="T40" fmla="*/ 2147483647 w 4931"/>
                <a:gd name="T41" fmla="*/ 2147483647 h 1106"/>
                <a:gd name="T42" fmla="*/ 2147483647 w 4931"/>
                <a:gd name="T43" fmla="*/ 2147483647 h 1106"/>
                <a:gd name="T44" fmla="*/ 2147483647 w 4931"/>
                <a:gd name="T45" fmla="*/ 2147483647 h 1106"/>
                <a:gd name="T46" fmla="*/ 2147483647 w 4931"/>
                <a:gd name="T47" fmla="*/ 2147483647 h 1106"/>
                <a:gd name="T48" fmla="*/ 2147483647 w 4931"/>
                <a:gd name="T49" fmla="*/ 2147483647 h 1106"/>
                <a:gd name="T50" fmla="*/ 2147483647 w 4931"/>
                <a:gd name="T51" fmla="*/ 2147483647 h 1106"/>
                <a:gd name="T52" fmla="*/ 2147483647 w 4931"/>
                <a:gd name="T53" fmla="*/ 2147483647 h 1106"/>
                <a:gd name="T54" fmla="*/ 2147483647 w 4931"/>
                <a:gd name="T55" fmla="*/ 2147483647 h 1106"/>
                <a:gd name="T56" fmla="*/ 2147483647 w 4931"/>
                <a:gd name="T57" fmla="*/ 2147483647 h 1106"/>
                <a:gd name="T58" fmla="*/ 2147483647 w 4931"/>
                <a:gd name="T59" fmla="*/ 2147483647 h 1106"/>
                <a:gd name="T60" fmla="*/ 2147483647 w 4931"/>
                <a:gd name="T61" fmla="*/ 2147483647 h 1106"/>
                <a:gd name="T62" fmla="*/ 2147483647 w 4931"/>
                <a:gd name="T63" fmla="*/ 2147483647 h 1106"/>
                <a:gd name="T64" fmla="*/ 2147483647 w 4931"/>
                <a:gd name="T65" fmla="*/ 2147483647 h 1106"/>
                <a:gd name="T66" fmla="*/ 2147483647 w 4931"/>
                <a:gd name="T67" fmla="*/ 2147483647 h 1106"/>
                <a:gd name="T68" fmla="*/ 2147483647 w 4931"/>
                <a:gd name="T69" fmla="*/ 2147483647 h 1106"/>
                <a:gd name="T70" fmla="*/ 2147483647 w 4931"/>
                <a:gd name="T71" fmla="*/ 2147483647 h 1106"/>
                <a:gd name="T72" fmla="*/ 2147483647 w 4931"/>
                <a:gd name="T73" fmla="*/ 2147483647 h 1106"/>
                <a:gd name="T74" fmla="*/ 2147483647 w 4931"/>
                <a:gd name="T75" fmla="*/ 2147483647 h 1106"/>
                <a:gd name="T76" fmla="*/ 2147483647 w 4931"/>
                <a:gd name="T77" fmla="*/ 2147483647 h 1106"/>
                <a:gd name="T78" fmla="*/ 2147483647 w 4931"/>
                <a:gd name="T79" fmla="*/ 2147483647 h 1106"/>
                <a:gd name="T80" fmla="*/ 2147483647 w 4931"/>
                <a:gd name="T81" fmla="*/ 2147483647 h 1106"/>
                <a:gd name="T82" fmla="*/ 2147483647 w 4931"/>
                <a:gd name="T83" fmla="*/ 2147483647 h 1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1"/>
                <a:gd name="T127" fmla="*/ 0 h 1106"/>
                <a:gd name="T128" fmla="*/ 4931 w 4931"/>
                <a:gd name="T129" fmla="*/ 1106 h 1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1" h="1106">
                  <a:moveTo>
                    <a:pt x="14" y="3"/>
                  </a:moveTo>
                  <a:lnTo>
                    <a:pt x="222" y="163"/>
                  </a:lnTo>
                  <a:lnTo>
                    <a:pt x="446" y="323"/>
                  </a:lnTo>
                  <a:lnTo>
                    <a:pt x="444" y="322"/>
                  </a:lnTo>
                  <a:lnTo>
                    <a:pt x="652" y="386"/>
                  </a:lnTo>
                  <a:lnTo>
                    <a:pt x="650" y="385"/>
                  </a:lnTo>
                  <a:lnTo>
                    <a:pt x="858" y="401"/>
                  </a:lnTo>
                  <a:lnTo>
                    <a:pt x="1081" y="401"/>
                  </a:lnTo>
                  <a:lnTo>
                    <a:pt x="1289" y="385"/>
                  </a:lnTo>
                  <a:lnTo>
                    <a:pt x="1287" y="386"/>
                  </a:lnTo>
                  <a:lnTo>
                    <a:pt x="1495" y="322"/>
                  </a:lnTo>
                  <a:cubicBezTo>
                    <a:pt x="1496" y="322"/>
                    <a:pt x="1497" y="321"/>
                    <a:pt x="1498" y="321"/>
                  </a:cubicBezTo>
                  <a:lnTo>
                    <a:pt x="1722" y="337"/>
                  </a:lnTo>
                  <a:lnTo>
                    <a:pt x="1718" y="338"/>
                  </a:lnTo>
                  <a:lnTo>
                    <a:pt x="1926" y="242"/>
                  </a:lnTo>
                  <a:cubicBezTo>
                    <a:pt x="1928" y="241"/>
                    <a:pt x="1930" y="241"/>
                    <a:pt x="1931" y="242"/>
                  </a:cubicBezTo>
                  <a:lnTo>
                    <a:pt x="2139" y="290"/>
                  </a:lnTo>
                  <a:lnTo>
                    <a:pt x="2136" y="290"/>
                  </a:lnTo>
                  <a:lnTo>
                    <a:pt x="2360" y="258"/>
                  </a:lnTo>
                  <a:cubicBezTo>
                    <a:pt x="2362" y="257"/>
                    <a:pt x="2363" y="257"/>
                    <a:pt x="2364" y="258"/>
                  </a:cubicBezTo>
                  <a:lnTo>
                    <a:pt x="2572" y="322"/>
                  </a:lnTo>
                  <a:cubicBezTo>
                    <a:pt x="2572" y="322"/>
                    <a:pt x="2573" y="322"/>
                    <a:pt x="2574" y="323"/>
                  </a:cubicBezTo>
                  <a:lnTo>
                    <a:pt x="2782" y="451"/>
                  </a:lnTo>
                  <a:cubicBezTo>
                    <a:pt x="2783" y="451"/>
                    <a:pt x="2783" y="452"/>
                    <a:pt x="2784" y="453"/>
                  </a:cubicBezTo>
                  <a:lnTo>
                    <a:pt x="3008" y="789"/>
                  </a:lnTo>
                  <a:lnTo>
                    <a:pt x="3007" y="788"/>
                  </a:lnTo>
                  <a:lnTo>
                    <a:pt x="3215" y="980"/>
                  </a:lnTo>
                  <a:lnTo>
                    <a:pt x="3211" y="978"/>
                  </a:lnTo>
                  <a:lnTo>
                    <a:pt x="3419" y="1026"/>
                  </a:lnTo>
                  <a:lnTo>
                    <a:pt x="3416" y="1026"/>
                  </a:lnTo>
                  <a:lnTo>
                    <a:pt x="3640" y="978"/>
                  </a:lnTo>
                  <a:cubicBezTo>
                    <a:pt x="3642" y="977"/>
                    <a:pt x="3644" y="978"/>
                    <a:pt x="3645" y="978"/>
                  </a:cubicBezTo>
                  <a:lnTo>
                    <a:pt x="3853" y="1090"/>
                  </a:lnTo>
                  <a:lnTo>
                    <a:pt x="3846" y="1090"/>
                  </a:lnTo>
                  <a:lnTo>
                    <a:pt x="4054" y="994"/>
                  </a:lnTo>
                  <a:lnTo>
                    <a:pt x="4278" y="898"/>
                  </a:lnTo>
                  <a:lnTo>
                    <a:pt x="4276" y="900"/>
                  </a:lnTo>
                  <a:lnTo>
                    <a:pt x="4484" y="708"/>
                  </a:lnTo>
                  <a:lnTo>
                    <a:pt x="4692" y="484"/>
                  </a:lnTo>
                  <a:lnTo>
                    <a:pt x="4691" y="485"/>
                  </a:lnTo>
                  <a:lnTo>
                    <a:pt x="4915" y="117"/>
                  </a:lnTo>
                  <a:cubicBezTo>
                    <a:pt x="4917" y="114"/>
                    <a:pt x="4922" y="112"/>
                    <a:pt x="4926" y="115"/>
                  </a:cubicBezTo>
                  <a:cubicBezTo>
                    <a:pt x="4929" y="117"/>
                    <a:pt x="4931" y="122"/>
                    <a:pt x="4928" y="126"/>
                  </a:cubicBezTo>
                  <a:lnTo>
                    <a:pt x="4704" y="494"/>
                  </a:lnTo>
                  <a:cubicBezTo>
                    <a:pt x="4704" y="494"/>
                    <a:pt x="4704" y="495"/>
                    <a:pt x="4703" y="495"/>
                  </a:cubicBezTo>
                  <a:lnTo>
                    <a:pt x="4495" y="719"/>
                  </a:lnTo>
                  <a:lnTo>
                    <a:pt x="4287" y="911"/>
                  </a:lnTo>
                  <a:cubicBezTo>
                    <a:pt x="4286" y="912"/>
                    <a:pt x="4285" y="912"/>
                    <a:pt x="4285" y="913"/>
                  </a:cubicBezTo>
                  <a:lnTo>
                    <a:pt x="4061" y="1009"/>
                  </a:lnTo>
                  <a:lnTo>
                    <a:pt x="3853" y="1105"/>
                  </a:lnTo>
                  <a:cubicBezTo>
                    <a:pt x="3851" y="1106"/>
                    <a:pt x="3848" y="1106"/>
                    <a:pt x="3846" y="1105"/>
                  </a:cubicBezTo>
                  <a:lnTo>
                    <a:pt x="3638" y="993"/>
                  </a:lnTo>
                  <a:lnTo>
                    <a:pt x="3643" y="993"/>
                  </a:lnTo>
                  <a:lnTo>
                    <a:pt x="3419" y="1041"/>
                  </a:lnTo>
                  <a:cubicBezTo>
                    <a:pt x="3418" y="1042"/>
                    <a:pt x="3417" y="1042"/>
                    <a:pt x="3416" y="1041"/>
                  </a:cubicBezTo>
                  <a:lnTo>
                    <a:pt x="3208" y="993"/>
                  </a:lnTo>
                  <a:cubicBezTo>
                    <a:pt x="3206" y="993"/>
                    <a:pt x="3205" y="992"/>
                    <a:pt x="3204" y="991"/>
                  </a:cubicBezTo>
                  <a:lnTo>
                    <a:pt x="2996" y="799"/>
                  </a:lnTo>
                  <a:cubicBezTo>
                    <a:pt x="2996" y="799"/>
                    <a:pt x="2995" y="798"/>
                    <a:pt x="2995" y="798"/>
                  </a:cubicBezTo>
                  <a:lnTo>
                    <a:pt x="2771" y="462"/>
                  </a:lnTo>
                  <a:lnTo>
                    <a:pt x="2773" y="464"/>
                  </a:lnTo>
                  <a:lnTo>
                    <a:pt x="2565" y="336"/>
                  </a:lnTo>
                  <a:lnTo>
                    <a:pt x="2567" y="337"/>
                  </a:lnTo>
                  <a:lnTo>
                    <a:pt x="2359" y="273"/>
                  </a:lnTo>
                  <a:lnTo>
                    <a:pt x="2363" y="273"/>
                  </a:lnTo>
                  <a:lnTo>
                    <a:pt x="2139" y="305"/>
                  </a:lnTo>
                  <a:cubicBezTo>
                    <a:pt x="2138" y="306"/>
                    <a:pt x="2137" y="305"/>
                    <a:pt x="2136" y="305"/>
                  </a:cubicBezTo>
                  <a:lnTo>
                    <a:pt x="1928" y="257"/>
                  </a:lnTo>
                  <a:lnTo>
                    <a:pt x="1933" y="257"/>
                  </a:lnTo>
                  <a:lnTo>
                    <a:pt x="1725" y="353"/>
                  </a:lnTo>
                  <a:cubicBezTo>
                    <a:pt x="1724" y="353"/>
                    <a:pt x="1722" y="354"/>
                    <a:pt x="1721" y="353"/>
                  </a:cubicBezTo>
                  <a:lnTo>
                    <a:pt x="1497" y="337"/>
                  </a:lnTo>
                  <a:lnTo>
                    <a:pt x="1500" y="337"/>
                  </a:lnTo>
                  <a:lnTo>
                    <a:pt x="1292" y="401"/>
                  </a:lnTo>
                  <a:cubicBezTo>
                    <a:pt x="1291" y="401"/>
                    <a:pt x="1291" y="401"/>
                    <a:pt x="1290" y="401"/>
                  </a:cubicBezTo>
                  <a:lnTo>
                    <a:pt x="1081" y="417"/>
                  </a:lnTo>
                  <a:lnTo>
                    <a:pt x="857" y="417"/>
                  </a:lnTo>
                  <a:lnTo>
                    <a:pt x="649" y="401"/>
                  </a:lnTo>
                  <a:cubicBezTo>
                    <a:pt x="648" y="401"/>
                    <a:pt x="648" y="401"/>
                    <a:pt x="647" y="401"/>
                  </a:cubicBezTo>
                  <a:lnTo>
                    <a:pt x="439" y="337"/>
                  </a:lnTo>
                  <a:cubicBezTo>
                    <a:pt x="438" y="337"/>
                    <a:pt x="438" y="336"/>
                    <a:pt x="437" y="336"/>
                  </a:cubicBezTo>
                  <a:lnTo>
                    <a:pt x="213" y="176"/>
                  </a:lnTo>
                  <a:lnTo>
                    <a:pt x="5" y="16"/>
                  </a:lnTo>
                  <a:cubicBezTo>
                    <a:pt x="1" y="13"/>
                    <a:pt x="0" y="8"/>
                    <a:pt x="3" y="5"/>
                  </a:cubicBezTo>
                  <a:cubicBezTo>
                    <a:pt x="6" y="1"/>
                    <a:pt x="11" y="0"/>
                    <a:pt x="14" y="3"/>
                  </a:cubicBezTo>
                  <a:close/>
                </a:path>
              </a:pathLst>
            </a:custGeom>
            <a:solidFill>
              <a:srgbClr val="00B25A"/>
            </a:solidFill>
            <a:ln w="10" cap="flat">
              <a:solidFill>
                <a:srgbClr val="00B25A"/>
              </a:solidFill>
              <a:prstDash val="solid"/>
              <a:bevel/>
              <a:headEnd/>
              <a:tailEnd/>
            </a:ln>
          </p:spPr>
          <p:txBody>
            <a:bodyPr/>
            <a:lstStyle/>
            <a:p>
              <a:endParaRPr lang="en-US"/>
            </a:p>
          </p:txBody>
        </p:sp>
        <p:sp>
          <p:nvSpPr>
            <p:cNvPr id="96336" name="Freeform 131"/>
            <p:cNvSpPr>
              <a:spLocks noEditPoints="1"/>
            </p:cNvSpPr>
            <p:nvPr/>
          </p:nvSpPr>
          <p:spPr bwMode="auto">
            <a:xfrm>
              <a:off x="2387600" y="3282951"/>
              <a:ext cx="4621213" cy="1322388"/>
            </a:xfrm>
            <a:custGeom>
              <a:avLst/>
              <a:gdLst>
                <a:gd name="T0" fmla="*/ 2147483647 w 2911"/>
                <a:gd name="T1" fmla="*/ 0 h 833"/>
                <a:gd name="T2" fmla="*/ 0 w 2911"/>
                <a:gd name="T3" fmla="*/ 2147483647 h 833"/>
                <a:gd name="T4" fmla="*/ 2147483647 w 2911"/>
                <a:gd name="T5" fmla="*/ 2147483647 h 833"/>
                <a:gd name="T6" fmla="*/ 2147483647 w 2911"/>
                <a:gd name="T7" fmla="*/ 2147483647 h 833"/>
                <a:gd name="T8" fmla="*/ 2147483647 w 2911"/>
                <a:gd name="T9" fmla="*/ 2147483647 h 833"/>
                <a:gd name="T10" fmla="*/ 2147483647 w 2911"/>
                <a:gd name="T11" fmla="*/ 2147483647 h 833"/>
                <a:gd name="T12" fmla="*/ 2147483647 w 2911"/>
                <a:gd name="T13" fmla="*/ 2147483647 h 833"/>
                <a:gd name="T14" fmla="*/ 2147483647 w 2911"/>
                <a:gd name="T15" fmla="*/ 2147483647 h 833"/>
                <a:gd name="T16" fmla="*/ 2147483647 w 2911"/>
                <a:gd name="T17" fmla="*/ 2147483647 h 833"/>
                <a:gd name="T18" fmla="*/ 2147483647 w 2911"/>
                <a:gd name="T19" fmla="*/ 2147483647 h 833"/>
                <a:gd name="T20" fmla="*/ 2147483647 w 2911"/>
                <a:gd name="T21" fmla="*/ 2147483647 h 833"/>
                <a:gd name="T22" fmla="*/ 2147483647 w 2911"/>
                <a:gd name="T23" fmla="*/ 2147483647 h 833"/>
                <a:gd name="T24" fmla="*/ 2147483647 w 2911"/>
                <a:gd name="T25" fmla="*/ 2147483647 h 833"/>
                <a:gd name="T26" fmla="*/ 2147483647 w 2911"/>
                <a:gd name="T27" fmla="*/ 2147483647 h 833"/>
                <a:gd name="T28" fmla="*/ 2147483647 w 2911"/>
                <a:gd name="T29" fmla="*/ 2147483647 h 833"/>
                <a:gd name="T30" fmla="*/ 2147483647 w 2911"/>
                <a:gd name="T31" fmla="*/ 2147483647 h 833"/>
                <a:gd name="T32" fmla="*/ 2147483647 w 2911"/>
                <a:gd name="T33" fmla="*/ 2147483647 h 833"/>
                <a:gd name="T34" fmla="*/ 2147483647 w 2911"/>
                <a:gd name="T35" fmla="*/ 2147483647 h 833"/>
                <a:gd name="T36" fmla="*/ 2147483647 w 2911"/>
                <a:gd name="T37" fmla="*/ 2147483647 h 833"/>
                <a:gd name="T38" fmla="*/ 2147483647 w 2911"/>
                <a:gd name="T39" fmla="*/ 2147483647 h 833"/>
                <a:gd name="T40" fmla="*/ 2147483647 w 2911"/>
                <a:gd name="T41" fmla="*/ 2147483647 h 833"/>
                <a:gd name="T42" fmla="*/ 2147483647 w 2911"/>
                <a:gd name="T43" fmla="*/ 2147483647 h 833"/>
                <a:gd name="T44" fmla="*/ 2147483647 w 2911"/>
                <a:gd name="T45" fmla="*/ 2147483647 h 833"/>
                <a:gd name="T46" fmla="*/ 2147483647 w 2911"/>
                <a:gd name="T47" fmla="*/ 2147483647 h 833"/>
                <a:gd name="T48" fmla="*/ 2147483647 w 2911"/>
                <a:gd name="T49" fmla="*/ 2147483647 h 833"/>
                <a:gd name="T50" fmla="*/ 2147483647 w 2911"/>
                <a:gd name="T51" fmla="*/ 2147483647 h 833"/>
                <a:gd name="T52" fmla="*/ 2147483647 w 2911"/>
                <a:gd name="T53" fmla="*/ 2147483647 h 833"/>
                <a:gd name="T54" fmla="*/ 2147483647 w 2911"/>
                <a:gd name="T55" fmla="*/ 2147483647 h 833"/>
                <a:gd name="T56" fmla="*/ 2147483647 w 2911"/>
                <a:gd name="T57" fmla="*/ 2147483647 h 833"/>
                <a:gd name="T58" fmla="*/ 2147483647 w 2911"/>
                <a:gd name="T59" fmla="*/ 2147483647 h 833"/>
                <a:gd name="T60" fmla="*/ 2147483647 w 2911"/>
                <a:gd name="T61" fmla="*/ 2147483647 h 833"/>
                <a:gd name="T62" fmla="*/ 2147483647 w 2911"/>
                <a:gd name="T63" fmla="*/ 2147483647 h 833"/>
                <a:gd name="T64" fmla="*/ 2147483647 w 2911"/>
                <a:gd name="T65" fmla="*/ 2147483647 h 833"/>
                <a:gd name="T66" fmla="*/ 2147483647 w 2911"/>
                <a:gd name="T67" fmla="*/ 2147483647 h 833"/>
                <a:gd name="T68" fmla="*/ 2147483647 w 2911"/>
                <a:gd name="T69" fmla="*/ 2147483647 h 833"/>
                <a:gd name="T70" fmla="*/ 2147483647 w 2911"/>
                <a:gd name="T71" fmla="*/ 2147483647 h 833"/>
                <a:gd name="T72" fmla="*/ 2147483647 w 2911"/>
                <a:gd name="T73" fmla="*/ 2147483647 h 833"/>
                <a:gd name="T74" fmla="*/ 2147483647 w 2911"/>
                <a:gd name="T75" fmla="*/ 2147483647 h 833"/>
                <a:gd name="T76" fmla="*/ 2147483647 w 2911"/>
                <a:gd name="T77" fmla="*/ 2147483647 h 833"/>
                <a:gd name="T78" fmla="*/ 2147483647 w 2911"/>
                <a:gd name="T79" fmla="*/ 2147483647 h 833"/>
                <a:gd name="T80" fmla="*/ 2147483647 w 2911"/>
                <a:gd name="T81" fmla="*/ 2147483647 h 833"/>
                <a:gd name="T82" fmla="*/ 2147483647 w 2911"/>
                <a:gd name="T83" fmla="*/ 2147483647 h 833"/>
                <a:gd name="T84" fmla="*/ 2147483647 w 2911"/>
                <a:gd name="T85" fmla="*/ 2147483647 h 833"/>
                <a:gd name="T86" fmla="*/ 2147483647 w 2911"/>
                <a:gd name="T87" fmla="*/ 2147483647 h 833"/>
                <a:gd name="T88" fmla="*/ 2147483647 w 2911"/>
                <a:gd name="T89" fmla="*/ 2147483647 h 833"/>
                <a:gd name="T90" fmla="*/ 2147483647 w 2911"/>
                <a:gd name="T91" fmla="*/ 2147483647 h 833"/>
                <a:gd name="T92" fmla="*/ 2147483647 w 2911"/>
                <a:gd name="T93" fmla="*/ 2147483647 h 833"/>
                <a:gd name="T94" fmla="*/ 2147483647 w 2911"/>
                <a:gd name="T95" fmla="*/ 2147483647 h 833"/>
                <a:gd name="T96" fmla="*/ 2147483647 w 2911"/>
                <a:gd name="T97" fmla="*/ 2147483647 h 833"/>
                <a:gd name="T98" fmla="*/ 2147483647 w 2911"/>
                <a:gd name="T99" fmla="*/ 2147483647 h 833"/>
                <a:gd name="T100" fmla="*/ 2147483647 w 2911"/>
                <a:gd name="T101" fmla="*/ 2147483647 h 833"/>
                <a:gd name="T102" fmla="*/ 2147483647 w 2911"/>
                <a:gd name="T103" fmla="*/ 2147483647 h 833"/>
                <a:gd name="T104" fmla="*/ 2147483647 w 2911"/>
                <a:gd name="T105" fmla="*/ 2147483647 h 833"/>
                <a:gd name="T106" fmla="*/ 2147483647 w 2911"/>
                <a:gd name="T107" fmla="*/ 2147483647 h 833"/>
                <a:gd name="T108" fmla="*/ 2147483647 w 2911"/>
                <a:gd name="T109" fmla="*/ 2147483647 h 833"/>
                <a:gd name="T110" fmla="*/ 2147483647 w 2911"/>
                <a:gd name="T111" fmla="*/ 2147483647 h 833"/>
                <a:gd name="T112" fmla="*/ 2147483647 w 2911"/>
                <a:gd name="T113" fmla="*/ 2147483647 h 833"/>
                <a:gd name="T114" fmla="*/ 2147483647 w 2911"/>
                <a:gd name="T115" fmla="*/ 2147483647 h 833"/>
                <a:gd name="T116" fmla="*/ 2147483647 w 2911"/>
                <a:gd name="T117" fmla="*/ 2147483647 h 833"/>
                <a:gd name="T118" fmla="*/ 2147483647 w 291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1"/>
                <a:gd name="T181" fmla="*/ 0 h 833"/>
                <a:gd name="T182" fmla="*/ 2911 w 291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1" h="833">
                  <a:moveTo>
                    <a:pt x="0" y="0"/>
                  </a:moveTo>
                  <a:lnTo>
                    <a:pt x="37" y="0"/>
                  </a:lnTo>
                  <a:lnTo>
                    <a:pt x="37" y="46"/>
                  </a:lnTo>
                  <a:lnTo>
                    <a:pt x="0" y="46"/>
                  </a:lnTo>
                  <a:lnTo>
                    <a:pt x="0" y="0"/>
                  </a:lnTo>
                  <a:close/>
                  <a:moveTo>
                    <a:pt x="122" y="126"/>
                  </a:moveTo>
                  <a:lnTo>
                    <a:pt x="159" y="126"/>
                  </a:lnTo>
                  <a:lnTo>
                    <a:pt x="159" y="171"/>
                  </a:lnTo>
                  <a:lnTo>
                    <a:pt x="122" y="171"/>
                  </a:lnTo>
                  <a:lnTo>
                    <a:pt x="122" y="126"/>
                  </a:lnTo>
                  <a:close/>
                  <a:moveTo>
                    <a:pt x="244" y="240"/>
                  </a:moveTo>
                  <a:lnTo>
                    <a:pt x="281" y="240"/>
                  </a:lnTo>
                  <a:lnTo>
                    <a:pt x="281" y="286"/>
                  </a:lnTo>
                  <a:lnTo>
                    <a:pt x="244" y="286"/>
                  </a:lnTo>
                  <a:lnTo>
                    <a:pt x="244" y="240"/>
                  </a:lnTo>
                  <a:close/>
                  <a:moveTo>
                    <a:pt x="375" y="274"/>
                  </a:moveTo>
                  <a:lnTo>
                    <a:pt x="413" y="274"/>
                  </a:lnTo>
                  <a:lnTo>
                    <a:pt x="413" y="320"/>
                  </a:lnTo>
                  <a:lnTo>
                    <a:pt x="375" y="320"/>
                  </a:lnTo>
                  <a:lnTo>
                    <a:pt x="375" y="274"/>
                  </a:lnTo>
                  <a:close/>
                  <a:moveTo>
                    <a:pt x="497" y="286"/>
                  </a:moveTo>
                  <a:lnTo>
                    <a:pt x="535" y="286"/>
                  </a:lnTo>
                  <a:lnTo>
                    <a:pt x="535" y="331"/>
                  </a:lnTo>
                  <a:lnTo>
                    <a:pt x="497" y="331"/>
                  </a:lnTo>
                  <a:lnTo>
                    <a:pt x="497" y="286"/>
                  </a:lnTo>
                  <a:close/>
                  <a:moveTo>
                    <a:pt x="620" y="286"/>
                  </a:moveTo>
                  <a:lnTo>
                    <a:pt x="657" y="286"/>
                  </a:lnTo>
                  <a:lnTo>
                    <a:pt x="657" y="331"/>
                  </a:lnTo>
                  <a:lnTo>
                    <a:pt x="620" y="331"/>
                  </a:lnTo>
                  <a:lnTo>
                    <a:pt x="620" y="286"/>
                  </a:lnTo>
                  <a:close/>
                  <a:moveTo>
                    <a:pt x="751" y="274"/>
                  </a:moveTo>
                  <a:lnTo>
                    <a:pt x="789" y="274"/>
                  </a:lnTo>
                  <a:lnTo>
                    <a:pt x="789" y="320"/>
                  </a:lnTo>
                  <a:lnTo>
                    <a:pt x="751" y="320"/>
                  </a:lnTo>
                  <a:lnTo>
                    <a:pt x="751" y="274"/>
                  </a:lnTo>
                  <a:close/>
                  <a:moveTo>
                    <a:pt x="873" y="229"/>
                  </a:moveTo>
                  <a:lnTo>
                    <a:pt x="911" y="229"/>
                  </a:lnTo>
                  <a:lnTo>
                    <a:pt x="911" y="274"/>
                  </a:lnTo>
                  <a:lnTo>
                    <a:pt x="873" y="274"/>
                  </a:lnTo>
                  <a:lnTo>
                    <a:pt x="873" y="229"/>
                  </a:lnTo>
                  <a:close/>
                  <a:moveTo>
                    <a:pt x="995" y="251"/>
                  </a:moveTo>
                  <a:lnTo>
                    <a:pt x="1033" y="251"/>
                  </a:lnTo>
                  <a:lnTo>
                    <a:pt x="1033" y="297"/>
                  </a:lnTo>
                  <a:lnTo>
                    <a:pt x="995" y="297"/>
                  </a:lnTo>
                  <a:lnTo>
                    <a:pt x="995" y="251"/>
                  </a:lnTo>
                  <a:close/>
                  <a:moveTo>
                    <a:pt x="1127" y="171"/>
                  </a:moveTo>
                  <a:lnTo>
                    <a:pt x="1164" y="171"/>
                  </a:lnTo>
                  <a:lnTo>
                    <a:pt x="1164" y="217"/>
                  </a:lnTo>
                  <a:lnTo>
                    <a:pt x="1127" y="217"/>
                  </a:lnTo>
                  <a:lnTo>
                    <a:pt x="1127" y="171"/>
                  </a:lnTo>
                  <a:close/>
                  <a:moveTo>
                    <a:pt x="1249" y="217"/>
                  </a:moveTo>
                  <a:lnTo>
                    <a:pt x="1286" y="217"/>
                  </a:lnTo>
                  <a:lnTo>
                    <a:pt x="1286" y="263"/>
                  </a:lnTo>
                  <a:lnTo>
                    <a:pt x="1249" y="263"/>
                  </a:lnTo>
                  <a:lnTo>
                    <a:pt x="1249" y="217"/>
                  </a:lnTo>
                  <a:close/>
                  <a:moveTo>
                    <a:pt x="1371" y="194"/>
                  </a:moveTo>
                  <a:lnTo>
                    <a:pt x="1408" y="194"/>
                  </a:lnTo>
                  <a:lnTo>
                    <a:pt x="1408" y="240"/>
                  </a:lnTo>
                  <a:lnTo>
                    <a:pt x="1371" y="240"/>
                  </a:lnTo>
                  <a:lnTo>
                    <a:pt x="1371" y="194"/>
                  </a:lnTo>
                  <a:close/>
                  <a:moveTo>
                    <a:pt x="1502" y="229"/>
                  </a:moveTo>
                  <a:lnTo>
                    <a:pt x="1540" y="229"/>
                  </a:lnTo>
                  <a:lnTo>
                    <a:pt x="1540" y="274"/>
                  </a:lnTo>
                  <a:lnTo>
                    <a:pt x="1502" y="274"/>
                  </a:lnTo>
                  <a:lnTo>
                    <a:pt x="1502" y="229"/>
                  </a:lnTo>
                  <a:close/>
                  <a:moveTo>
                    <a:pt x="1624" y="320"/>
                  </a:moveTo>
                  <a:lnTo>
                    <a:pt x="1662" y="320"/>
                  </a:lnTo>
                  <a:lnTo>
                    <a:pt x="1662" y="365"/>
                  </a:lnTo>
                  <a:lnTo>
                    <a:pt x="1624" y="365"/>
                  </a:lnTo>
                  <a:lnTo>
                    <a:pt x="1624" y="320"/>
                  </a:lnTo>
                  <a:close/>
                  <a:moveTo>
                    <a:pt x="1746" y="559"/>
                  </a:moveTo>
                  <a:lnTo>
                    <a:pt x="1784" y="559"/>
                  </a:lnTo>
                  <a:lnTo>
                    <a:pt x="1784" y="605"/>
                  </a:lnTo>
                  <a:lnTo>
                    <a:pt x="1746" y="605"/>
                  </a:lnTo>
                  <a:lnTo>
                    <a:pt x="1746" y="559"/>
                  </a:lnTo>
                  <a:close/>
                  <a:moveTo>
                    <a:pt x="1878" y="708"/>
                  </a:moveTo>
                  <a:lnTo>
                    <a:pt x="1916" y="708"/>
                  </a:lnTo>
                  <a:lnTo>
                    <a:pt x="1916" y="753"/>
                  </a:lnTo>
                  <a:lnTo>
                    <a:pt x="1878" y="753"/>
                  </a:lnTo>
                  <a:lnTo>
                    <a:pt x="1878" y="708"/>
                  </a:lnTo>
                  <a:close/>
                  <a:moveTo>
                    <a:pt x="2000" y="731"/>
                  </a:moveTo>
                  <a:lnTo>
                    <a:pt x="2038" y="731"/>
                  </a:lnTo>
                  <a:lnTo>
                    <a:pt x="2038" y="776"/>
                  </a:lnTo>
                  <a:lnTo>
                    <a:pt x="2000" y="776"/>
                  </a:lnTo>
                  <a:lnTo>
                    <a:pt x="2000" y="731"/>
                  </a:lnTo>
                  <a:close/>
                  <a:moveTo>
                    <a:pt x="2122" y="708"/>
                  </a:moveTo>
                  <a:lnTo>
                    <a:pt x="2160" y="708"/>
                  </a:lnTo>
                  <a:lnTo>
                    <a:pt x="2160" y="753"/>
                  </a:lnTo>
                  <a:lnTo>
                    <a:pt x="2122" y="753"/>
                  </a:lnTo>
                  <a:lnTo>
                    <a:pt x="2122" y="708"/>
                  </a:lnTo>
                  <a:close/>
                  <a:moveTo>
                    <a:pt x="2254" y="788"/>
                  </a:moveTo>
                  <a:lnTo>
                    <a:pt x="2291" y="788"/>
                  </a:lnTo>
                  <a:lnTo>
                    <a:pt x="2291" y="833"/>
                  </a:lnTo>
                  <a:lnTo>
                    <a:pt x="2254" y="833"/>
                  </a:lnTo>
                  <a:lnTo>
                    <a:pt x="2254" y="788"/>
                  </a:lnTo>
                  <a:close/>
                  <a:moveTo>
                    <a:pt x="2376" y="708"/>
                  </a:moveTo>
                  <a:lnTo>
                    <a:pt x="2413" y="708"/>
                  </a:lnTo>
                  <a:lnTo>
                    <a:pt x="2413" y="753"/>
                  </a:lnTo>
                  <a:lnTo>
                    <a:pt x="2376" y="753"/>
                  </a:lnTo>
                  <a:lnTo>
                    <a:pt x="2376" y="708"/>
                  </a:lnTo>
                  <a:close/>
                  <a:moveTo>
                    <a:pt x="2498" y="639"/>
                  </a:moveTo>
                  <a:lnTo>
                    <a:pt x="2535" y="639"/>
                  </a:lnTo>
                  <a:lnTo>
                    <a:pt x="2535" y="685"/>
                  </a:lnTo>
                  <a:lnTo>
                    <a:pt x="2498" y="685"/>
                  </a:lnTo>
                  <a:lnTo>
                    <a:pt x="2498" y="639"/>
                  </a:lnTo>
                  <a:close/>
                  <a:moveTo>
                    <a:pt x="2629" y="514"/>
                  </a:moveTo>
                  <a:lnTo>
                    <a:pt x="2667" y="514"/>
                  </a:lnTo>
                  <a:lnTo>
                    <a:pt x="2667" y="559"/>
                  </a:lnTo>
                  <a:lnTo>
                    <a:pt x="2629" y="559"/>
                  </a:lnTo>
                  <a:lnTo>
                    <a:pt x="2629" y="514"/>
                  </a:lnTo>
                  <a:close/>
                  <a:moveTo>
                    <a:pt x="2751" y="343"/>
                  </a:moveTo>
                  <a:lnTo>
                    <a:pt x="2789" y="343"/>
                  </a:lnTo>
                  <a:lnTo>
                    <a:pt x="2789" y="388"/>
                  </a:lnTo>
                  <a:lnTo>
                    <a:pt x="2751" y="388"/>
                  </a:lnTo>
                  <a:lnTo>
                    <a:pt x="2751" y="343"/>
                  </a:lnTo>
                  <a:close/>
                  <a:moveTo>
                    <a:pt x="2873" y="80"/>
                  </a:moveTo>
                  <a:lnTo>
                    <a:pt x="2911" y="80"/>
                  </a:lnTo>
                  <a:lnTo>
                    <a:pt x="2911" y="126"/>
                  </a:lnTo>
                  <a:lnTo>
                    <a:pt x="2873" y="126"/>
                  </a:lnTo>
                  <a:lnTo>
                    <a:pt x="2873" y="80"/>
                  </a:lnTo>
                  <a:close/>
                </a:path>
              </a:pathLst>
            </a:custGeom>
            <a:solidFill>
              <a:srgbClr val="00B25A"/>
            </a:solidFill>
            <a:ln w="9525">
              <a:noFill/>
              <a:round/>
              <a:headEnd/>
              <a:tailEnd/>
            </a:ln>
          </p:spPr>
          <p:txBody>
            <a:bodyPr/>
            <a:lstStyle/>
            <a:p>
              <a:endParaRPr lang="en-US"/>
            </a:p>
          </p:txBody>
        </p:sp>
        <p:sp>
          <p:nvSpPr>
            <p:cNvPr id="96337" name="Freeform 132"/>
            <p:cNvSpPr>
              <a:spLocks/>
            </p:cNvSpPr>
            <p:nvPr/>
          </p:nvSpPr>
          <p:spPr bwMode="auto">
            <a:xfrm>
              <a:off x="2401888" y="4135438"/>
              <a:ext cx="4592638" cy="942975"/>
            </a:xfrm>
            <a:custGeom>
              <a:avLst/>
              <a:gdLst>
                <a:gd name="T0" fmla="*/ 2147483647 w 4929"/>
                <a:gd name="T1" fmla="*/ 2147483647 h 833"/>
                <a:gd name="T2" fmla="*/ 2147483647 w 4929"/>
                <a:gd name="T3" fmla="*/ 2147483647 h 833"/>
                <a:gd name="T4" fmla="*/ 2147483647 w 4929"/>
                <a:gd name="T5" fmla="*/ 2147483647 h 833"/>
                <a:gd name="T6" fmla="*/ 2147483647 w 4929"/>
                <a:gd name="T7" fmla="*/ 2147483647 h 833"/>
                <a:gd name="T8" fmla="*/ 2147483647 w 4929"/>
                <a:gd name="T9" fmla="*/ 2147483647 h 833"/>
                <a:gd name="T10" fmla="*/ 2147483647 w 4929"/>
                <a:gd name="T11" fmla="*/ 2147483647 h 833"/>
                <a:gd name="T12" fmla="*/ 2147483647 w 4929"/>
                <a:gd name="T13" fmla="*/ 2147483647 h 833"/>
                <a:gd name="T14" fmla="*/ 2147483647 w 4929"/>
                <a:gd name="T15" fmla="*/ 2147483647 h 833"/>
                <a:gd name="T16" fmla="*/ 2147483647 w 4929"/>
                <a:gd name="T17" fmla="*/ 2147483647 h 833"/>
                <a:gd name="T18" fmla="*/ 2147483647 w 4929"/>
                <a:gd name="T19" fmla="*/ 2147483647 h 833"/>
                <a:gd name="T20" fmla="*/ 2147483647 w 4929"/>
                <a:gd name="T21" fmla="*/ 2147483647 h 833"/>
                <a:gd name="T22" fmla="*/ 2147483647 w 4929"/>
                <a:gd name="T23" fmla="*/ 2147483647 h 833"/>
                <a:gd name="T24" fmla="*/ 2147483647 w 4929"/>
                <a:gd name="T25" fmla="*/ 2147483647 h 833"/>
                <a:gd name="T26" fmla="*/ 2147483647 w 4929"/>
                <a:gd name="T27" fmla="*/ 2147483647 h 833"/>
                <a:gd name="T28" fmla="*/ 2147483647 w 4929"/>
                <a:gd name="T29" fmla="*/ 2147483647 h 833"/>
                <a:gd name="T30" fmla="*/ 2147483647 w 4929"/>
                <a:gd name="T31" fmla="*/ 2147483647 h 833"/>
                <a:gd name="T32" fmla="*/ 2147483647 w 4929"/>
                <a:gd name="T33" fmla="*/ 2147483647 h 833"/>
                <a:gd name="T34" fmla="*/ 2147483647 w 4929"/>
                <a:gd name="T35" fmla="*/ 2147483647 h 833"/>
                <a:gd name="T36" fmla="*/ 2147483647 w 4929"/>
                <a:gd name="T37" fmla="*/ 2147483647 h 833"/>
                <a:gd name="T38" fmla="*/ 2147483647 w 4929"/>
                <a:gd name="T39" fmla="*/ 2147483647 h 833"/>
                <a:gd name="T40" fmla="*/ 2147483647 w 4929"/>
                <a:gd name="T41" fmla="*/ 2147483647 h 833"/>
                <a:gd name="T42" fmla="*/ 2147483647 w 4929"/>
                <a:gd name="T43" fmla="*/ 2147483647 h 833"/>
                <a:gd name="T44" fmla="*/ 2147483647 w 4929"/>
                <a:gd name="T45" fmla="*/ 2147483647 h 833"/>
                <a:gd name="T46" fmla="*/ 2147483647 w 4929"/>
                <a:gd name="T47" fmla="*/ 2147483647 h 833"/>
                <a:gd name="T48" fmla="*/ 2147483647 w 4929"/>
                <a:gd name="T49" fmla="*/ 2147483647 h 833"/>
                <a:gd name="T50" fmla="*/ 2147483647 w 4929"/>
                <a:gd name="T51" fmla="*/ 2147483647 h 833"/>
                <a:gd name="T52" fmla="*/ 2147483647 w 4929"/>
                <a:gd name="T53" fmla="*/ 2147483647 h 833"/>
                <a:gd name="T54" fmla="*/ 2147483647 w 4929"/>
                <a:gd name="T55" fmla="*/ 2147483647 h 833"/>
                <a:gd name="T56" fmla="*/ 2147483647 w 4929"/>
                <a:gd name="T57" fmla="*/ 2147483647 h 833"/>
                <a:gd name="T58" fmla="*/ 2147483647 w 4929"/>
                <a:gd name="T59" fmla="*/ 2147483647 h 833"/>
                <a:gd name="T60" fmla="*/ 2147483647 w 4929"/>
                <a:gd name="T61" fmla="*/ 2147483647 h 833"/>
                <a:gd name="T62" fmla="*/ 2147483647 w 4929"/>
                <a:gd name="T63" fmla="*/ 2147483647 h 833"/>
                <a:gd name="T64" fmla="*/ 2147483647 w 4929"/>
                <a:gd name="T65" fmla="*/ 2147483647 h 833"/>
                <a:gd name="T66" fmla="*/ 2147483647 w 4929"/>
                <a:gd name="T67" fmla="*/ 2147483647 h 833"/>
                <a:gd name="T68" fmla="*/ 2147483647 w 4929"/>
                <a:gd name="T69" fmla="*/ 2147483647 h 833"/>
                <a:gd name="T70" fmla="*/ 2147483647 w 4929"/>
                <a:gd name="T71" fmla="*/ 2147483647 h 833"/>
                <a:gd name="T72" fmla="*/ 2147483647 w 4929"/>
                <a:gd name="T73" fmla="*/ 2147483647 h 833"/>
                <a:gd name="T74" fmla="*/ 2147483647 w 4929"/>
                <a:gd name="T75" fmla="*/ 2147483647 h 833"/>
                <a:gd name="T76" fmla="*/ 2147483647 w 4929"/>
                <a:gd name="T77" fmla="*/ 2147483647 h 833"/>
                <a:gd name="T78" fmla="*/ 2147483647 w 4929"/>
                <a:gd name="T79" fmla="*/ 2147483647 h 833"/>
                <a:gd name="T80" fmla="*/ 2147483647 w 4929"/>
                <a:gd name="T81" fmla="*/ 2147483647 h 833"/>
                <a:gd name="T82" fmla="*/ 2147483647 w 4929"/>
                <a:gd name="T83" fmla="*/ 2147483647 h 833"/>
                <a:gd name="T84" fmla="*/ 2147483647 w 4929"/>
                <a:gd name="T85" fmla="*/ 2147483647 h 833"/>
                <a:gd name="T86" fmla="*/ 2147483647 w 4929"/>
                <a:gd name="T87" fmla="*/ 2147483647 h 8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29"/>
                <a:gd name="T133" fmla="*/ 0 h 833"/>
                <a:gd name="T134" fmla="*/ 4929 w 4929"/>
                <a:gd name="T135" fmla="*/ 833 h 8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29" h="833">
                  <a:moveTo>
                    <a:pt x="15" y="3"/>
                  </a:moveTo>
                  <a:lnTo>
                    <a:pt x="223" y="243"/>
                  </a:lnTo>
                  <a:lnTo>
                    <a:pt x="216" y="240"/>
                  </a:lnTo>
                  <a:lnTo>
                    <a:pt x="440" y="240"/>
                  </a:lnTo>
                  <a:cubicBezTo>
                    <a:pt x="441" y="240"/>
                    <a:pt x="442" y="241"/>
                    <a:pt x="443" y="241"/>
                  </a:cubicBezTo>
                  <a:lnTo>
                    <a:pt x="651" y="321"/>
                  </a:lnTo>
                  <a:lnTo>
                    <a:pt x="647" y="321"/>
                  </a:lnTo>
                  <a:lnTo>
                    <a:pt x="855" y="289"/>
                  </a:lnTo>
                  <a:cubicBezTo>
                    <a:pt x="857" y="288"/>
                    <a:pt x="858" y="288"/>
                    <a:pt x="859" y="289"/>
                  </a:cubicBezTo>
                  <a:lnTo>
                    <a:pt x="1083" y="369"/>
                  </a:lnTo>
                  <a:lnTo>
                    <a:pt x="1291" y="433"/>
                  </a:lnTo>
                  <a:lnTo>
                    <a:pt x="1287" y="433"/>
                  </a:lnTo>
                  <a:lnTo>
                    <a:pt x="1495" y="385"/>
                  </a:lnTo>
                  <a:lnTo>
                    <a:pt x="1492" y="386"/>
                  </a:lnTo>
                  <a:lnTo>
                    <a:pt x="1716" y="258"/>
                  </a:lnTo>
                  <a:cubicBezTo>
                    <a:pt x="1718" y="257"/>
                    <a:pt x="1720" y="256"/>
                    <a:pt x="1722" y="257"/>
                  </a:cubicBezTo>
                  <a:lnTo>
                    <a:pt x="1930" y="289"/>
                  </a:lnTo>
                  <a:lnTo>
                    <a:pt x="1925" y="289"/>
                  </a:lnTo>
                  <a:lnTo>
                    <a:pt x="2133" y="193"/>
                  </a:lnTo>
                  <a:cubicBezTo>
                    <a:pt x="2134" y="193"/>
                    <a:pt x="2136" y="192"/>
                    <a:pt x="2137" y="192"/>
                  </a:cubicBezTo>
                  <a:lnTo>
                    <a:pt x="2361" y="208"/>
                  </a:lnTo>
                  <a:cubicBezTo>
                    <a:pt x="2363" y="209"/>
                    <a:pt x="2365" y="210"/>
                    <a:pt x="2366" y="211"/>
                  </a:cubicBezTo>
                  <a:lnTo>
                    <a:pt x="2574" y="435"/>
                  </a:lnTo>
                  <a:lnTo>
                    <a:pt x="2573" y="434"/>
                  </a:lnTo>
                  <a:lnTo>
                    <a:pt x="2781" y="578"/>
                  </a:lnTo>
                  <a:lnTo>
                    <a:pt x="2779" y="577"/>
                  </a:lnTo>
                  <a:lnTo>
                    <a:pt x="3003" y="657"/>
                  </a:lnTo>
                  <a:lnTo>
                    <a:pt x="3212" y="753"/>
                  </a:lnTo>
                  <a:lnTo>
                    <a:pt x="3208" y="752"/>
                  </a:lnTo>
                  <a:lnTo>
                    <a:pt x="3416" y="752"/>
                  </a:lnTo>
                  <a:lnTo>
                    <a:pt x="3415" y="753"/>
                  </a:lnTo>
                  <a:lnTo>
                    <a:pt x="3639" y="721"/>
                  </a:lnTo>
                  <a:cubicBezTo>
                    <a:pt x="3641" y="720"/>
                    <a:pt x="3642" y="721"/>
                    <a:pt x="3644" y="721"/>
                  </a:cubicBezTo>
                  <a:lnTo>
                    <a:pt x="3852" y="817"/>
                  </a:lnTo>
                  <a:lnTo>
                    <a:pt x="3844" y="818"/>
                  </a:lnTo>
                  <a:lnTo>
                    <a:pt x="4052" y="690"/>
                  </a:lnTo>
                  <a:cubicBezTo>
                    <a:pt x="4053" y="689"/>
                    <a:pt x="4054" y="689"/>
                    <a:pt x="4054" y="689"/>
                  </a:cubicBezTo>
                  <a:lnTo>
                    <a:pt x="4278" y="625"/>
                  </a:lnTo>
                  <a:lnTo>
                    <a:pt x="4275" y="627"/>
                  </a:lnTo>
                  <a:lnTo>
                    <a:pt x="4483" y="419"/>
                  </a:lnTo>
                  <a:lnTo>
                    <a:pt x="4692" y="258"/>
                  </a:lnTo>
                  <a:cubicBezTo>
                    <a:pt x="4692" y="258"/>
                    <a:pt x="4693" y="257"/>
                    <a:pt x="4694" y="257"/>
                  </a:cubicBezTo>
                  <a:lnTo>
                    <a:pt x="4918" y="193"/>
                  </a:lnTo>
                  <a:cubicBezTo>
                    <a:pt x="4923" y="192"/>
                    <a:pt x="4927" y="194"/>
                    <a:pt x="4928" y="198"/>
                  </a:cubicBezTo>
                  <a:cubicBezTo>
                    <a:pt x="4929" y="203"/>
                    <a:pt x="4927" y="207"/>
                    <a:pt x="4923" y="208"/>
                  </a:cubicBezTo>
                  <a:lnTo>
                    <a:pt x="4699" y="272"/>
                  </a:lnTo>
                  <a:lnTo>
                    <a:pt x="4701" y="271"/>
                  </a:lnTo>
                  <a:lnTo>
                    <a:pt x="4494" y="430"/>
                  </a:lnTo>
                  <a:lnTo>
                    <a:pt x="4286" y="638"/>
                  </a:lnTo>
                  <a:cubicBezTo>
                    <a:pt x="4285" y="639"/>
                    <a:pt x="4284" y="640"/>
                    <a:pt x="4283" y="640"/>
                  </a:cubicBezTo>
                  <a:lnTo>
                    <a:pt x="4059" y="704"/>
                  </a:lnTo>
                  <a:lnTo>
                    <a:pt x="4061" y="703"/>
                  </a:lnTo>
                  <a:lnTo>
                    <a:pt x="3853" y="831"/>
                  </a:lnTo>
                  <a:cubicBezTo>
                    <a:pt x="3850" y="833"/>
                    <a:pt x="3848" y="833"/>
                    <a:pt x="3845" y="832"/>
                  </a:cubicBezTo>
                  <a:lnTo>
                    <a:pt x="3637" y="736"/>
                  </a:lnTo>
                  <a:lnTo>
                    <a:pt x="3642" y="736"/>
                  </a:lnTo>
                  <a:lnTo>
                    <a:pt x="3418" y="768"/>
                  </a:lnTo>
                  <a:cubicBezTo>
                    <a:pt x="3417" y="768"/>
                    <a:pt x="3417" y="768"/>
                    <a:pt x="3416" y="768"/>
                  </a:cubicBezTo>
                  <a:lnTo>
                    <a:pt x="3208" y="768"/>
                  </a:lnTo>
                  <a:cubicBezTo>
                    <a:pt x="3207" y="768"/>
                    <a:pt x="3206" y="768"/>
                    <a:pt x="3205" y="768"/>
                  </a:cubicBezTo>
                  <a:lnTo>
                    <a:pt x="2998" y="672"/>
                  </a:lnTo>
                  <a:lnTo>
                    <a:pt x="2774" y="592"/>
                  </a:lnTo>
                  <a:cubicBezTo>
                    <a:pt x="2773" y="592"/>
                    <a:pt x="2772" y="591"/>
                    <a:pt x="2772" y="591"/>
                  </a:cubicBezTo>
                  <a:lnTo>
                    <a:pt x="2564" y="447"/>
                  </a:lnTo>
                  <a:cubicBezTo>
                    <a:pt x="2563" y="447"/>
                    <a:pt x="2563" y="446"/>
                    <a:pt x="2563" y="446"/>
                  </a:cubicBezTo>
                  <a:lnTo>
                    <a:pt x="2355" y="222"/>
                  </a:lnTo>
                  <a:lnTo>
                    <a:pt x="2360" y="224"/>
                  </a:lnTo>
                  <a:lnTo>
                    <a:pt x="2136" y="208"/>
                  </a:lnTo>
                  <a:lnTo>
                    <a:pt x="2140" y="208"/>
                  </a:lnTo>
                  <a:lnTo>
                    <a:pt x="1932" y="304"/>
                  </a:lnTo>
                  <a:cubicBezTo>
                    <a:pt x="1930" y="304"/>
                    <a:pt x="1929" y="305"/>
                    <a:pt x="1927" y="304"/>
                  </a:cubicBezTo>
                  <a:lnTo>
                    <a:pt x="1719" y="272"/>
                  </a:lnTo>
                  <a:lnTo>
                    <a:pt x="1724" y="271"/>
                  </a:lnTo>
                  <a:lnTo>
                    <a:pt x="1500" y="399"/>
                  </a:lnTo>
                  <a:cubicBezTo>
                    <a:pt x="1500" y="400"/>
                    <a:pt x="1499" y="400"/>
                    <a:pt x="1498" y="400"/>
                  </a:cubicBezTo>
                  <a:lnTo>
                    <a:pt x="1290" y="448"/>
                  </a:lnTo>
                  <a:cubicBezTo>
                    <a:pt x="1289" y="449"/>
                    <a:pt x="1287" y="449"/>
                    <a:pt x="1286" y="448"/>
                  </a:cubicBezTo>
                  <a:lnTo>
                    <a:pt x="1078" y="384"/>
                  </a:lnTo>
                  <a:lnTo>
                    <a:pt x="854" y="304"/>
                  </a:lnTo>
                  <a:lnTo>
                    <a:pt x="858" y="304"/>
                  </a:lnTo>
                  <a:lnTo>
                    <a:pt x="650" y="336"/>
                  </a:lnTo>
                  <a:cubicBezTo>
                    <a:pt x="648" y="337"/>
                    <a:pt x="647" y="336"/>
                    <a:pt x="646" y="336"/>
                  </a:cubicBezTo>
                  <a:lnTo>
                    <a:pt x="438" y="256"/>
                  </a:lnTo>
                  <a:lnTo>
                    <a:pt x="440" y="256"/>
                  </a:lnTo>
                  <a:lnTo>
                    <a:pt x="216" y="256"/>
                  </a:lnTo>
                  <a:cubicBezTo>
                    <a:pt x="214" y="256"/>
                    <a:pt x="212" y="255"/>
                    <a:pt x="210" y="254"/>
                  </a:cubicBezTo>
                  <a:lnTo>
                    <a:pt x="2" y="14"/>
                  </a:lnTo>
                  <a:cubicBezTo>
                    <a:pt x="0" y="10"/>
                    <a:pt x="0" y="5"/>
                    <a:pt x="3" y="2"/>
                  </a:cubicBezTo>
                  <a:cubicBezTo>
                    <a:pt x="7" y="0"/>
                    <a:pt x="12" y="0"/>
                    <a:pt x="15" y="3"/>
                  </a:cubicBezTo>
                  <a:close/>
                </a:path>
              </a:pathLst>
            </a:custGeom>
            <a:solidFill>
              <a:srgbClr val="FF9933"/>
            </a:solidFill>
            <a:ln w="10" cap="flat">
              <a:solidFill>
                <a:srgbClr val="FF9933"/>
              </a:solidFill>
              <a:prstDash val="solid"/>
              <a:bevel/>
              <a:headEnd/>
              <a:tailEnd/>
            </a:ln>
          </p:spPr>
          <p:txBody>
            <a:bodyPr/>
            <a:lstStyle/>
            <a:p>
              <a:endParaRPr lang="en-US"/>
            </a:p>
          </p:txBody>
        </p:sp>
        <p:sp>
          <p:nvSpPr>
            <p:cNvPr id="96338" name="Freeform 133"/>
            <p:cNvSpPr>
              <a:spLocks/>
            </p:cNvSpPr>
            <p:nvPr/>
          </p:nvSpPr>
          <p:spPr bwMode="auto">
            <a:xfrm>
              <a:off x="2387600" y="4098926"/>
              <a:ext cx="58738" cy="71438"/>
            </a:xfrm>
            <a:custGeom>
              <a:avLst/>
              <a:gdLst>
                <a:gd name="T0" fmla="*/ 2147483647 w 37"/>
                <a:gd name="T1" fmla="*/ 2147483647 h 45"/>
                <a:gd name="T2" fmla="*/ 0 w 37"/>
                <a:gd name="T3" fmla="*/ 2147483647 h 45"/>
                <a:gd name="T4" fmla="*/ 2147483647 w 37"/>
                <a:gd name="T5" fmla="*/ 0 h 45"/>
                <a:gd name="T6" fmla="*/ 2147483647 w 37"/>
                <a:gd name="T7" fmla="*/ 2147483647 h 45"/>
                <a:gd name="T8" fmla="*/ 2147483647 w 37"/>
                <a:gd name="T9" fmla="*/ 2147483647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18" y="45"/>
                  </a:moveTo>
                  <a:lnTo>
                    <a:pt x="0" y="23"/>
                  </a:lnTo>
                  <a:lnTo>
                    <a:pt x="18" y="0"/>
                  </a:lnTo>
                  <a:lnTo>
                    <a:pt x="37" y="23"/>
                  </a:lnTo>
                  <a:lnTo>
                    <a:pt x="18" y="45"/>
                  </a:lnTo>
                  <a:close/>
                </a:path>
              </a:pathLst>
            </a:custGeom>
            <a:solidFill>
              <a:srgbClr val="FF9933"/>
            </a:solidFill>
            <a:ln w="9525">
              <a:noFill/>
              <a:round/>
              <a:headEnd/>
              <a:tailEnd/>
            </a:ln>
          </p:spPr>
          <p:txBody>
            <a:bodyPr/>
            <a:lstStyle/>
            <a:p>
              <a:endParaRPr lang="en-US"/>
            </a:p>
          </p:txBody>
        </p:sp>
        <p:sp>
          <p:nvSpPr>
            <p:cNvPr id="96339" name="Freeform 134"/>
            <p:cNvSpPr>
              <a:spLocks/>
            </p:cNvSpPr>
            <p:nvPr/>
          </p:nvSpPr>
          <p:spPr bwMode="auto">
            <a:xfrm>
              <a:off x="2586038" y="4376738"/>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8" y="46"/>
                  </a:moveTo>
                  <a:lnTo>
                    <a:pt x="0" y="23"/>
                  </a:lnTo>
                  <a:lnTo>
                    <a:pt x="18" y="0"/>
                  </a:lnTo>
                  <a:lnTo>
                    <a:pt x="37" y="23"/>
                  </a:lnTo>
                  <a:lnTo>
                    <a:pt x="18" y="46"/>
                  </a:lnTo>
                  <a:close/>
                </a:path>
              </a:pathLst>
            </a:custGeom>
            <a:solidFill>
              <a:srgbClr val="FF9933"/>
            </a:solidFill>
            <a:ln w="9525">
              <a:noFill/>
              <a:round/>
              <a:headEnd/>
              <a:tailEnd/>
            </a:ln>
          </p:spPr>
          <p:txBody>
            <a:bodyPr/>
            <a:lstStyle/>
            <a:p>
              <a:endParaRPr lang="en-US"/>
            </a:p>
          </p:txBody>
        </p:sp>
        <p:sp>
          <p:nvSpPr>
            <p:cNvPr id="96340" name="Freeform 135"/>
            <p:cNvSpPr>
              <a:spLocks/>
            </p:cNvSpPr>
            <p:nvPr/>
          </p:nvSpPr>
          <p:spPr bwMode="auto">
            <a:xfrm>
              <a:off x="2784475" y="4371976"/>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41" name="Freeform 136"/>
            <p:cNvSpPr>
              <a:spLocks/>
            </p:cNvSpPr>
            <p:nvPr/>
          </p:nvSpPr>
          <p:spPr bwMode="auto">
            <a:xfrm>
              <a:off x="2982913" y="4467226"/>
              <a:ext cx="58738" cy="71438"/>
            </a:xfrm>
            <a:custGeom>
              <a:avLst/>
              <a:gdLst>
                <a:gd name="T0" fmla="*/ 2147483647 w 37"/>
                <a:gd name="T1" fmla="*/ 2147483647 h 45"/>
                <a:gd name="T2" fmla="*/ 0 w 37"/>
                <a:gd name="T3" fmla="*/ 2147483647 h 45"/>
                <a:gd name="T4" fmla="*/ 2147483647 w 37"/>
                <a:gd name="T5" fmla="*/ 0 h 45"/>
                <a:gd name="T6" fmla="*/ 2147483647 w 37"/>
                <a:gd name="T7" fmla="*/ 2147483647 h 45"/>
                <a:gd name="T8" fmla="*/ 2147483647 w 37"/>
                <a:gd name="T9" fmla="*/ 2147483647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19" y="45"/>
                  </a:moveTo>
                  <a:lnTo>
                    <a:pt x="0" y="22"/>
                  </a:lnTo>
                  <a:lnTo>
                    <a:pt x="19" y="0"/>
                  </a:lnTo>
                  <a:lnTo>
                    <a:pt x="37" y="22"/>
                  </a:lnTo>
                  <a:lnTo>
                    <a:pt x="19" y="45"/>
                  </a:lnTo>
                  <a:close/>
                </a:path>
              </a:pathLst>
            </a:custGeom>
            <a:solidFill>
              <a:srgbClr val="FF9933"/>
            </a:solidFill>
            <a:ln w="9525">
              <a:noFill/>
              <a:round/>
              <a:headEnd/>
              <a:tailEnd/>
            </a:ln>
          </p:spPr>
          <p:txBody>
            <a:bodyPr/>
            <a:lstStyle/>
            <a:p>
              <a:endParaRPr lang="en-US"/>
            </a:p>
          </p:txBody>
        </p:sp>
        <p:sp>
          <p:nvSpPr>
            <p:cNvPr id="96342" name="Freeform 137"/>
            <p:cNvSpPr>
              <a:spLocks/>
            </p:cNvSpPr>
            <p:nvPr/>
          </p:nvSpPr>
          <p:spPr bwMode="auto">
            <a:xfrm>
              <a:off x="3181350" y="4424363"/>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43" name="Freeform 138"/>
            <p:cNvSpPr>
              <a:spLocks/>
            </p:cNvSpPr>
            <p:nvPr/>
          </p:nvSpPr>
          <p:spPr bwMode="auto">
            <a:xfrm>
              <a:off x="3379788" y="4518026"/>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44" name="Freeform 139"/>
            <p:cNvSpPr>
              <a:spLocks/>
            </p:cNvSpPr>
            <p:nvPr/>
          </p:nvSpPr>
          <p:spPr bwMode="auto">
            <a:xfrm>
              <a:off x="3578225" y="4587876"/>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45" name="Freeform 140"/>
            <p:cNvSpPr>
              <a:spLocks/>
            </p:cNvSpPr>
            <p:nvPr/>
          </p:nvSpPr>
          <p:spPr bwMode="auto">
            <a:xfrm>
              <a:off x="3776663" y="4540251"/>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46" name="Freeform 141"/>
            <p:cNvSpPr>
              <a:spLocks/>
            </p:cNvSpPr>
            <p:nvPr/>
          </p:nvSpPr>
          <p:spPr bwMode="auto">
            <a:xfrm>
              <a:off x="3973513" y="4392613"/>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47" name="Freeform 142"/>
            <p:cNvSpPr>
              <a:spLocks/>
            </p:cNvSpPr>
            <p:nvPr/>
          </p:nvSpPr>
          <p:spPr bwMode="auto">
            <a:xfrm>
              <a:off x="4171950" y="4440238"/>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48" name="Freeform 143"/>
            <p:cNvSpPr>
              <a:spLocks/>
            </p:cNvSpPr>
            <p:nvPr/>
          </p:nvSpPr>
          <p:spPr bwMode="auto">
            <a:xfrm>
              <a:off x="4370388" y="4329113"/>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49" name="Freeform 144"/>
            <p:cNvSpPr>
              <a:spLocks/>
            </p:cNvSpPr>
            <p:nvPr/>
          </p:nvSpPr>
          <p:spPr bwMode="auto">
            <a:xfrm>
              <a:off x="4568825" y="4335463"/>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50" name="Freeform 145"/>
            <p:cNvSpPr>
              <a:spLocks/>
            </p:cNvSpPr>
            <p:nvPr/>
          </p:nvSpPr>
          <p:spPr bwMode="auto">
            <a:xfrm>
              <a:off x="4767263" y="4587876"/>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51" name="Freeform 146"/>
            <p:cNvSpPr>
              <a:spLocks/>
            </p:cNvSpPr>
            <p:nvPr/>
          </p:nvSpPr>
          <p:spPr bwMode="auto">
            <a:xfrm>
              <a:off x="4965700" y="4754563"/>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52" name="Freeform 147"/>
            <p:cNvSpPr>
              <a:spLocks/>
            </p:cNvSpPr>
            <p:nvPr/>
          </p:nvSpPr>
          <p:spPr bwMode="auto">
            <a:xfrm>
              <a:off x="5164138" y="4849813"/>
              <a:ext cx="60325" cy="71438"/>
            </a:xfrm>
            <a:custGeom>
              <a:avLst/>
              <a:gdLst>
                <a:gd name="T0" fmla="*/ 2147483647 w 38"/>
                <a:gd name="T1" fmla="*/ 2147483647 h 45"/>
                <a:gd name="T2" fmla="*/ 0 w 38"/>
                <a:gd name="T3" fmla="*/ 2147483647 h 45"/>
                <a:gd name="T4" fmla="*/ 2147483647 w 38"/>
                <a:gd name="T5" fmla="*/ 0 h 45"/>
                <a:gd name="T6" fmla="*/ 2147483647 w 38"/>
                <a:gd name="T7" fmla="*/ 2147483647 h 45"/>
                <a:gd name="T8" fmla="*/ 2147483647 w 38"/>
                <a:gd name="T9" fmla="*/ 2147483647 h 45"/>
                <a:gd name="T10" fmla="*/ 0 60000 65536"/>
                <a:gd name="T11" fmla="*/ 0 60000 65536"/>
                <a:gd name="T12" fmla="*/ 0 60000 65536"/>
                <a:gd name="T13" fmla="*/ 0 60000 65536"/>
                <a:gd name="T14" fmla="*/ 0 60000 65536"/>
                <a:gd name="T15" fmla="*/ 0 w 38"/>
                <a:gd name="T16" fmla="*/ 0 h 45"/>
                <a:gd name="T17" fmla="*/ 38 w 38"/>
                <a:gd name="T18" fmla="*/ 45 h 45"/>
              </a:gdLst>
              <a:ahLst/>
              <a:cxnLst>
                <a:cxn ang="T10">
                  <a:pos x="T0" y="T1"/>
                </a:cxn>
                <a:cxn ang="T11">
                  <a:pos x="T2" y="T3"/>
                </a:cxn>
                <a:cxn ang="T12">
                  <a:pos x="T4" y="T5"/>
                </a:cxn>
                <a:cxn ang="T13">
                  <a:pos x="T6" y="T7"/>
                </a:cxn>
                <a:cxn ang="T14">
                  <a:pos x="T8" y="T9"/>
                </a:cxn>
              </a:cxnLst>
              <a:rect l="T15" t="T16" r="T17" b="T18"/>
              <a:pathLst>
                <a:path w="38" h="45">
                  <a:moveTo>
                    <a:pt x="19" y="45"/>
                  </a:moveTo>
                  <a:lnTo>
                    <a:pt x="0" y="23"/>
                  </a:lnTo>
                  <a:lnTo>
                    <a:pt x="19" y="0"/>
                  </a:lnTo>
                  <a:lnTo>
                    <a:pt x="38" y="23"/>
                  </a:lnTo>
                  <a:lnTo>
                    <a:pt x="19" y="45"/>
                  </a:lnTo>
                  <a:close/>
                </a:path>
              </a:pathLst>
            </a:custGeom>
            <a:solidFill>
              <a:srgbClr val="FF9933"/>
            </a:solidFill>
            <a:ln w="9525">
              <a:noFill/>
              <a:round/>
              <a:headEnd/>
              <a:tailEnd/>
            </a:ln>
          </p:spPr>
          <p:txBody>
            <a:bodyPr/>
            <a:lstStyle/>
            <a:p>
              <a:endParaRPr lang="en-US"/>
            </a:p>
          </p:txBody>
        </p:sp>
        <p:sp>
          <p:nvSpPr>
            <p:cNvPr id="96353" name="Freeform 148"/>
            <p:cNvSpPr>
              <a:spLocks/>
            </p:cNvSpPr>
            <p:nvPr/>
          </p:nvSpPr>
          <p:spPr bwMode="auto">
            <a:xfrm>
              <a:off x="5362575" y="4960938"/>
              <a:ext cx="58738" cy="71438"/>
            </a:xfrm>
            <a:custGeom>
              <a:avLst/>
              <a:gdLst>
                <a:gd name="T0" fmla="*/ 2147483647 w 37"/>
                <a:gd name="T1" fmla="*/ 2147483647 h 45"/>
                <a:gd name="T2" fmla="*/ 0 w 37"/>
                <a:gd name="T3" fmla="*/ 2147483647 h 45"/>
                <a:gd name="T4" fmla="*/ 2147483647 w 37"/>
                <a:gd name="T5" fmla="*/ 0 h 45"/>
                <a:gd name="T6" fmla="*/ 2147483647 w 37"/>
                <a:gd name="T7" fmla="*/ 2147483647 h 45"/>
                <a:gd name="T8" fmla="*/ 2147483647 w 37"/>
                <a:gd name="T9" fmla="*/ 2147483647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19" y="45"/>
                  </a:moveTo>
                  <a:lnTo>
                    <a:pt x="0" y="22"/>
                  </a:lnTo>
                  <a:lnTo>
                    <a:pt x="19" y="0"/>
                  </a:lnTo>
                  <a:lnTo>
                    <a:pt x="37" y="22"/>
                  </a:lnTo>
                  <a:lnTo>
                    <a:pt x="19" y="45"/>
                  </a:lnTo>
                  <a:close/>
                </a:path>
              </a:pathLst>
            </a:custGeom>
            <a:solidFill>
              <a:srgbClr val="FF9933"/>
            </a:solidFill>
            <a:ln w="9525">
              <a:noFill/>
              <a:round/>
              <a:headEnd/>
              <a:tailEnd/>
            </a:ln>
          </p:spPr>
          <p:txBody>
            <a:bodyPr/>
            <a:lstStyle/>
            <a:p>
              <a:endParaRPr lang="en-US"/>
            </a:p>
          </p:txBody>
        </p:sp>
        <p:sp>
          <p:nvSpPr>
            <p:cNvPr id="96354" name="Freeform 149"/>
            <p:cNvSpPr>
              <a:spLocks/>
            </p:cNvSpPr>
            <p:nvPr/>
          </p:nvSpPr>
          <p:spPr bwMode="auto">
            <a:xfrm>
              <a:off x="5561013" y="4965701"/>
              <a:ext cx="58738" cy="71438"/>
            </a:xfrm>
            <a:custGeom>
              <a:avLst/>
              <a:gdLst>
                <a:gd name="T0" fmla="*/ 2147483647 w 37"/>
                <a:gd name="T1" fmla="*/ 2147483647 h 45"/>
                <a:gd name="T2" fmla="*/ 0 w 37"/>
                <a:gd name="T3" fmla="*/ 2147483647 h 45"/>
                <a:gd name="T4" fmla="*/ 2147483647 w 37"/>
                <a:gd name="T5" fmla="*/ 0 h 45"/>
                <a:gd name="T6" fmla="*/ 2147483647 w 37"/>
                <a:gd name="T7" fmla="*/ 2147483647 h 45"/>
                <a:gd name="T8" fmla="*/ 2147483647 w 37"/>
                <a:gd name="T9" fmla="*/ 2147483647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19" y="45"/>
                  </a:moveTo>
                  <a:lnTo>
                    <a:pt x="0" y="23"/>
                  </a:lnTo>
                  <a:lnTo>
                    <a:pt x="19" y="0"/>
                  </a:lnTo>
                  <a:lnTo>
                    <a:pt x="37" y="23"/>
                  </a:lnTo>
                  <a:lnTo>
                    <a:pt x="19" y="45"/>
                  </a:lnTo>
                  <a:close/>
                </a:path>
              </a:pathLst>
            </a:custGeom>
            <a:solidFill>
              <a:srgbClr val="FF9933"/>
            </a:solidFill>
            <a:ln w="9525">
              <a:noFill/>
              <a:round/>
              <a:headEnd/>
              <a:tailEnd/>
            </a:ln>
          </p:spPr>
          <p:txBody>
            <a:bodyPr/>
            <a:lstStyle/>
            <a:p>
              <a:endParaRPr lang="en-US"/>
            </a:p>
          </p:txBody>
        </p:sp>
        <p:sp>
          <p:nvSpPr>
            <p:cNvPr id="96355" name="Freeform 150"/>
            <p:cNvSpPr>
              <a:spLocks/>
            </p:cNvSpPr>
            <p:nvPr/>
          </p:nvSpPr>
          <p:spPr bwMode="auto">
            <a:xfrm>
              <a:off x="5759450" y="4929188"/>
              <a:ext cx="58738" cy="71438"/>
            </a:xfrm>
            <a:custGeom>
              <a:avLst/>
              <a:gdLst>
                <a:gd name="T0" fmla="*/ 2147483647 w 37"/>
                <a:gd name="T1" fmla="*/ 2147483647 h 45"/>
                <a:gd name="T2" fmla="*/ 0 w 37"/>
                <a:gd name="T3" fmla="*/ 2147483647 h 45"/>
                <a:gd name="T4" fmla="*/ 2147483647 w 37"/>
                <a:gd name="T5" fmla="*/ 0 h 45"/>
                <a:gd name="T6" fmla="*/ 2147483647 w 37"/>
                <a:gd name="T7" fmla="*/ 2147483647 h 45"/>
                <a:gd name="T8" fmla="*/ 2147483647 w 37"/>
                <a:gd name="T9" fmla="*/ 2147483647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19" y="45"/>
                  </a:moveTo>
                  <a:lnTo>
                    <a:pt x="0" y="22"/>
                  </a:lnTo>
                  <a:lnTo>
                    <a:pt x="19" y="0"/>
                  </a:lnTo>
                  <a:lnTo>
                    <a:pt x="37" y="22"/>
                  </a:lnTo>
                  <a:lnTo>
                    <a:pt x="19" y="45"/>
                  </a:lnTo>
                  <a:close/>
                </a:path>
              </a:pathLst>
            </a:custGeom>
            <a:solidFill>
              <a:srgbClr val="FF9933"/>
            </a:solidFill>
            <a:ln w="9525">
              <a:noFill/>
              <a:round/>
              <a:headEnd/>
              <a:tailEnd/>
            </a:ln>
          </p:spPr>
          <p:txBody>
            <a:bodyPr/>
            <a:lstStyle/>
            <a:p>
              <a:endParaRPr lang="en-US"/>
            </a:p>
          </p:txBody>
        </p:sp>
        <p:sp>
          <p:nvSpPr>
            <p:cNvPr id="96356" name="Freeform 151"/>
            <p:cNvSpPr>
              <a:spLocks/>
            </p:cNvSpPr>
            <p:nvPr/>
          </p:nvSpPr>
          <p:spPr bwMode="auto">
            <a:xfrm>
              <a:off x="5957888" y="5024438"/>
              <a:ext cx="60325" cy="69850"/>
            </a:xfrm>
            <a:custGeom>
              <a:avLst/>
              <a:gdLst>
                <a:gd name="T0" fmla="*/ 2147483647 w 38"/>
                <a:gd name="T1" fmla="*/ 2147483647 h 44"/>
                <a:gd name="T2" fmla="*/ 0 w 38"/>
                <a:gd name="T3" fmla="*/ 2147483647 h 44"/>
                <a:gd name="T4" fmla="*/ 2147483647 w 38"/>
                <a:gd name="T5" fmla="*/ 0 h 44"/>
                <a:gd name="T6" fmla="*/ 2147483647 w 38"/>
                <a:gd name="T7" fmla="*/ 2147483647 h 44"/>
                <a:gd name="T8" fmla="*/ 2147483647 w 38"/>
                <a:gd name="T9" fmla="*/ 2147483647 h 44"/>
                <a:gd name="T10" fmla="*/ 0 60000 65536"/>
                <a:gd name="T11" fmla="*/ 0 60000 65536"/>
                <a:gd name="T12" fmla="*/ 0 60000 65536"/>
                <a:gd name="T13" fmla="*/ 0 60000 65536"/>
                <a:gd name="T14" fmla="*/ 0 60000 65536"/>
                <a:gd name="T15" fmla="*/ 0 w 38"/>
                <a:gd name="T16" fmla="*/ 0 h 44"/>
                <a:gd name="T17" fmla="*/ 38 w 38"/>
                <a:gd name="T18" fmla="*/ 44 h 44"/>
              </a:gdLst>
              <a:ahLst/>
              <a:cxnLst>
                <a:cxn ang="T10">
                  <a:pos x="T0" y="T1"/>
                </a:cxn>
                <a:cxn ang="T11">
                  <a:pos x="T2" y="T3"/>
                </a:cxn>
                <a:cxn ang="T12">
                  <a:pos x="T4" y="T5"/>
                </a:cxn>
                <a:cxn ang="T13">
                  <a:pos x="T6" y="T7"/>
                </a:cxn>
                <a:cxn ang="T14">
                  <a:pos x="T8" y="T9"/>
                </a:cxn>
              </a:cxnLst>
              <a:rect l="T15" t="T16" r="T17" b="T18"/>
              <a:pathLst>
                <a:path w="38" h="44">
                  <a:moveTo>
                    <a:pt x="19" y="44"/>
                  </a:moveTo>
                  <a:lnTo>
                    <a:pt x="0" y="22"/>
                  </a:lnTo>
                  <a:lnTo>
                    <a:pt x="19" y="0"/>
                  </a:lnTo>
                  <a:lnTo>
                    <a:pt x="38" y="22"/>
                  </a:lnTo>
                  <a:lnTo>
                    <a:pt x="19" y="44"/>
                  </a:lnTo>
                  <a:close/>
                </a:path>
              </a:pathLst>
            </a:custGeom>
            <a:solidFill>
              <a:srgbClr val="FF9933"/>
            </a:solidFill>
            <a:ln w="9525">
              <a:noFill/>
              <a:round/>
              <a:headEnd/>
              <a:tailEnd/>
            </a:ln>
          </p:spPr>
          <p:txBody>
            <a:bodyPr/>
            <a:lstStyle/>
            <a:p>
              <a:endParaRPr lang="en-US"/>
            </a:p>
          </p:txBody>
        </p:sp>
        <p:sp>
          <p:nvSpPr>
            <p:cNvPr id="96357" name="Freeform 152"/>
            <p:cNvSpPr>
              <a:spLocks/>
            </p:cNvSpPr>
            <p:nvPr/>
          </p:nvSpPr>
          <p:spPr bwMode="auto">
            <a:xfrm>
              <a:off x="6156325" y="4886326"/>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58" name="Freeform 153"/>
            <p:cNvSpPr>
              <a:spLocks/>
            </p:cNvSpPr>
            <p:nvPr/>
          </p:nvSpPr>
          <p:spPr bwMode="auto">
            <a:xfrm>
              <a:off x="6354763" y="4813301"/>
              <a:ext cx="60325" cy="73025"/>
            </a:xfrm>
            <a:custGeom>
              <a:avLst/>
              <a:gdLst>
                <a:gd name="T0" fmla="*/ 2147483647 w 38"/>
                <a:gd name="T1" fmla="*/ 2147483647 h 46"/>
                <a:gd name="T2" fmla="*/ 0 w 38"/>
                <a:gd name="T3" fmla="*/ 2147483647 h 46"/>
                <a:gd name="T4" fmla="*/ 2147483647 w 38"/>
                <a:gd name="T5" fmla="*/ 0 h 46"/>
                <a:gd name="T6" fmla="*/ 2147483647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0" y="23"/>
                  </a:lnTo>
                  <a:lnTo>
                    <a:pt x="19" y="0"/>
                  </a:lnTo>
                  <a:lnTo>
                    <a:pt x="38" y="23"/>
                  </a:lnTo>
                  <a:lnTo>
                    <a:pt x="19" y="46"/>
                  </a:lnTo>
                  <a:close/>
                </a:path>
              </a:pathLst>
            </a:custGeom>
            <a:solidFill>
              <a:srgbClr val="FF9933"/>
            </a:solidFill>
            <a:ln w="9525">
              <a:noFill/>
              <a:round/>
              <a:headEnd/>
              <a:tailEnd/>
            </a:ln>
          </p:spPr>
          <p:txBody>
            <a:bodyPr/>
            <a:lstStyle/>
            <a:p>
              <a:endParaRPr lang="en-US"/>
            </a:p>
          </p:txBody>
        </p:sp>
        <p:sp>
          <p:nvSpPr>
            <p:cNvPr id="96359" name="Freeform 154"/>
            <p:cNvSpPr>
              <a:spLocks/>
            </p:cNvSpPr>
            <p:nvPr/>
          </p:nvSpPr>
          <p:spPr bwMode="auto">
            <a:xfrm>
              <a:off x="6553200" y="4576763"/>
              <a:ext cx="60325" cy="71438"/>
            </a:xfrm>
            <a:custGeom>
              <a:avLst/>
              <a:gdLst>
                <a:gd name="T0" fmla="*/ 2147483647 w 38"/>
                <a:gd name="T1" fmla="*/ 2147483647 h 45"/>
                <a:gd name="T2" fmla="*/ 0 w 38"/>
                <a:gd name="T3" fmla="*/ 2147483647 h 45"/>
                <a:gd name="T4" fmla="*/ 2147483647 w 38"/>
                <a:gd name="T5" fmla="*/ 0 h 45"/>
                <a:gd name="T6" fmla="*/ 2147483647 w 38"/>
                <a:gd name="T7" fmla="*/ 2147483647 h 45"/>
                <a:gd name="T8" fmla="*/ 2147483647 w 38"/>
                <a:gd name="T9" fmla="*/ 2147483647 h 45"/>
                <a:gd name="T10" fmla="*/ 0 60000 65536"/>
                <a:gd name="T11" fmla="*/ 0 60000 65536"/>
                <a:gd name="T12" fmla="*/ 0 60000 65536"/>
                <a:gd name="T13" fmla="*/ 0 60000 65536"/>
                <a:gd name="T14" fmla="*/ 0 60000 65536"/>
                <a:gd name="T15" fmla="*/ 0 w 38"/>
                <a:gd name="T16" fmla="*/ 0 h 45"/>
                <a:gd name="T17" fmla="*/ 38 w 38"/>
                <a:gd name="T18" fmla="*/ 45 h 45"/>
              </a:gdLst>
              <a:ahLst/>
              <a:cxnLst>
                <a:cxn ang="T10">
                  <a:pos x="T0" y="T1"/>
                </a:cxn>
                <a:cxn ang="T11">
                  <a:pos x="T2" y="T3"/>
                </a:cxn>
                <a:cxn ang="T12">
                  <a:pos x="T4" y="T5"/>
                </a:cxn>
                <a:cxn ang="T13">
                  <a:pos x="T6" y="T7"/>
                </a:cxn>
                <a:cxn ang="T14">
                  <a:pos x="T8" y="T9"/>
                </a:cxn>
              </a:cxnLst>
              <a:rect l="T15" t="T16" r="T17" b="T18"/>
              <a:pathLst>
                <a:path w="38" h="45">
                  <a:moveTo>
                    <a:pt x="19" y="45"/>
                  </a:moveTo>
                  <a:lnTo>
                    <a:pt x="0" y="23"/>
                  </a:lnTo>
                  <a:lnTo>
                    <a:pt x="19" y="0"/>
                  </a:lnTo>
                  <a:lnTo>
                    <a:pt x="38" y="23"/>
                  </a:lnTo>
                  <a:lnTo>
                    <a:pt x="19" y="45"/>
                  </a:lnTo>
                  <a:close/>
                </a:path>
              </a:pathLst>
            </a:custGeom>
            <a:solidFill>
              <a:srgbClr val="FF9933"/>
            </a:solidFill>
            <a:ln w="9525">
              <a:noFill/>
              <a:round/>
              <a:headEnd/>
              <a:tailEnd/>
            </a:ln>
          </p:spPr>
          <p:txBody>
            <a:bodyPr/>
            <a:lstStyle/>
            <a:p>
              <a:endParaRPr lang="en-US"/>
            </a:p>
          </p:txBody>
        </p:sp>
        <p:sp>
          <p:nvSpPr>
            <p:cNvPr id="96360" name="Freeform 155"/>
            <p:cNvSpPr>
              <a:spLocks/>
            </p:cNvSpPr>
            <p:nvPr/>
          </p:nvSpPr>
          <p:spPr bwMode="auto">
            <a:xfrm>
              <a:off x="6751638" y="4387851"/>
              <a:ext cx="60325" cy="71438"/>
            </a:xfrm>
            <a:custGeom>
              <a:avLst/>
              <a:gdLst>
                <a:gd name="T0" fmla="*/ 2147483647 w 38"/>
                <a:gd name="T1" fmla="*/ 2147483647 h 45"/>
                <a:gd name="T2" fmla="*/ 0 w 38"/>
                <a:gd name="T3" fmla="*/ 2147483647 h 45"/>
                <a:gd name="T4" fmla="*/ 2147483647 w 38"/>
                <a:gd name="T5" fmla="*/ 0 h 45"/>
                <a:gd name="T6" fmla="*/ 2147483647 w 38"/>
                <a:gd name="T7" fmla="*/ 2147483647 h 45"/>
                <a:gd name="T8" fmla="*/ 2147483647 w 38"/>
                <a:gd name="T9" fmla="*/ 2147483647 h 45"/>
                <a:gd name="T10" fmla="*/ 0 60000 65536"/>
                <a:gd name="T11" fmla="*/ 0 60000 65536"/>
                <a:gd name="T12" fmla="*/ 0 60000 65536"/>
                <a:gd name="T13" fmla="*/ 0 60000 65536"/>
                <a:gd name="T14" fmla="*/ 0 60000 65536"/>
                <a:gd name="T15" fmla="*/ 0 w 38"/>
                <a:gd name="T16" fmla="*/ 0 h 45"/>
                <a:gd name="T17" fmla="*/ 38 w 38"/>
                <a:gd name="T18" fmla="*/ 45 h 45"/>
              </a:gdLst>
              <a:ahLst/>
              <a:cxnLst>
                <a:cxn ang="T10">
                  <a:pos x="T0" y="T1"/>
                </a:cxn>
                <a:cxn ang="T11">
                  <a:pos x="T2" y="T3"/>
                </a:cxn>
                <a:cxn ang="T12">
                  <a:pos x="T4" y="T5"/>
                </a:cxn>
                <a:cxn ang="T13">
                  <a:pos x="T6" y="T7"/>
                </a:cxn>
                <a:cxn ang="T14">
                  <a:pos x="T8" y="T9"/>
                </a:cxn>
              </a:cxnLst>
              <a:rect l="T15" t="T16" r="T17" b="T18"/>
              <a:pathLst>
                <a:path w="38" h="45">
                  <a:moveTo>
                    <a:pt x="19" y="45"/>
                  </a:moveTo>
                  <a:lnTo>
                    <a:pt x="0" y="23"/>
                  </a:lnTo>
                  <a:lnTo>
                    <a:pt x="19" y="0"/>
                  </a:lnTo>
                  <a:lnTo>
                    <a:pt x="38" y="23"/>
                  </a:lnTo>
                  <a:lnTo>
                    <a:pt x="19" y="45"/>
                  </a:lnTo>
                  <a:close/>
                </a:path>
              </a:pathLst>
            </a:custGeom>
            <a:solidFill>
              <a:srgbClr val="FF9933"/>
            </a:solidFill>
            <a:ln w="9525">
              <a:noFill/>
              <a:round/>
              <a:headEnd/>
              <a:tailEnd/>
            </a:ln>
          </p:spPr>
          <p:txBody>
            <a:bodyPr/>
            <a:lstStyle/>
            <a:p>
              <a:endParaRPr lang="en-US"/>
            </a:p>
          </p:txBody>
        </p:sp>
        <p:sp>
          <p:nvSpPr>
            <p:cNvPr id="96361" name="Freeform 156"/>
            <p:cNvSpPr>
              <a:spLocks/>
            </p:cNvSpPr>
            <p:nvPr/>
          </p:nvSpPr>
          <p:spPr bwMode="auto">
            <a:xfrm>
              <a:off x="6950075" y="4314826"/>
              <a:ext cx="58738" cy="73025"/>
            </a:xfrm>
            <a:custGeom>
              <a:avLst/>
              <a:gdLst>
                <a:gd name="T0" fmla="*/ 2147483647 w 37"/>
                <a:gd name="T1" fmla="*/ 2147483647 h 46"/>
                <a:gd name="T2" fmla="*/ 0 w 37"/>
                <a:gd name="T3" fmla="*/ 2147483647 h 46"/>
                <a:gd name="T4" fmla="*/ 2147483647 w 37"/>
                <a:gd name="T5" fmla="*/ 0 h 46"/>
                <a:gd name="T6" fmla="*/ 2147483647 w 37"/>
                <a:gd name="T7" fmla="*/ 2147483647 h 46"/>
                <a:gd name="T8" fmla="*/ 2147483647 w 37"/>
                <a:gd name="T9" fmla="*/ 2147483647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19" y="46"/>
                  </a:moveTo>
                  <a:lnTo>
                    <a:pt x="0" y="23"/>
                  </a:lnTo>
                  <a:lnTo>
                    <a:pt x="19" y="0"/>
                  </a:lnTo>
                  <a:lnTo>
                    <a:pt x="37" y="23"/>
                  </a:lnTo>
                  <a:lnTo>
                    <a:pt x="19" y="46"/>
                  </a:lnTo>
                  <a:close/>
                </a:path>
              </a:pathLst>
            </a:custGeom>
            <a:solidFill>
              <a:srgbClr val="FF9933"/>
            </a:solidFill>
            <a:ln w="9525">
              <a:noFill/>
              <a:round/>
              <a:headEnd/>
              <a:tailEnd/>
            </a:ln>
          </p:spPr>
          <p:txBody>
            <a:bodyPr/>
            <a:lstStyle/>
            <a:p>
              <a:endParaRPr lang="en-US"/>
            </a:p>
          </p:txBody>
        </p:sp>
        <p:sp>
          <p:nvSpPr>
            <p:cNvPr id="96362" name="Rectangle 157"/>
            <p:cNvSpPr>
              <a:spLocks noChangeArrowheads="1"/>
            </p:cNvSpPr>
            <p:nvPr/>
          </p:nvSpPr>
          <p:spPr bwMode="auto">
            <a:xfrm>
              <a:off x="1993900" y="5187951"/>
              <a:ext cx="2095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110</a:t>
              </a:r>
            </a:p>
          </p:txBody>
        </p:sp>
        <p:sp>
          <p:nvSpPr>
            <p:cNvPr id="96363" name="Rectangle 158"/>
            <p:cNvSpPr>
              <a:spLocks noChangeArrowheads="1"/>
            </p:cNvSpPr>
            <p:nvPr/>
          </p:nvSpPr>
          <p:spPr bwMode="auto">
            <a:xfrm>
              <a:off x="1993900" y="4660901"/>
              <a:ext cx="2095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120</a:t>
              </a:r>
            </a:p>
          </p:txBody>
        </p:sp>
        <p:sp>
          <p:nvSpPr>
            <p:cNvPr id="96364" name="Rectangle 159"/>
            <p:cNvSpPr>
              <a:spLocks noChangeArrowheads="1"/>
            </p:cNvSpPr>
            <p:nvPr/>
          </p:nvSpPr>
          <p:spPr bwMode="auto">
            <a:xfrm>
              <a:off x="1993900" y="4135438"/>
              <a:ext cx="2095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130</a:t>
              </a:r>
            </a:p>
          </p:txBody>
        </p:sp>
        <p:sp>
          <p:nvSpPr>
            <p:cNvPr id="96365" name="Rectangle 160"/>
            <p:cNvSpPr>
              <a:spLocks noChangeArrowheads="1"/>
            </p:cNvSpPr>
            <p:nvPr/>
          </p:nvSpPr>
          <p:spPr bwMode="auto">
            <a:xfrm>
              <a:off x="1993900" y="3609976"/>
              <a:ext cx="2095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140</a:t>
              </a:r>
            </a:p>
          </p:txBody>
        </p:sp>
        <p:sp>
          <p:nvSpPr>
            <p:cNvPr id="96366" name="Rectangle 161"/>
            <p:cNvSpPr>
              <a:spLocks noChangeArrowheads="1"/>
            </p:cNvSpPr>
            <p:nvPr/>
          </p:nvSpPr>
          <p:spPr bwMode="auto">
            <a:xfrm>
              <a:off x="1993900" y="3084513"/>
              <a:ext cx="2095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150</a:t>
              </a:r>
            </a:p>
          </p:txBody>
        </p:sp>
        <p:sp>
          <p:nvSpPr>
            <p:cNvPr id="96367" name="Rectangle 162"/>
            <p:cNvSpPr>
              <a:spLocks noChangeArrowheads="1"/>
            </p:cNvSpPr>
            <p:nvPr/>
          </p:nvSpPr>
          <p:spPr bwMode="auto">
            <a:xfrm>
              <a:off x="2382838" y="5441951"/>
              <a:ext cx="698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a:t>
              </a:r>
            </a:p>
          </p:txBody>
        </p:sp>
        <p:sp>
          <p:nvSpPr>
            <p:cNvPr id="96368" name="Rectangle 163"/>
            <p:cNvSpPr>
              <a:spLocks noChangeArrowheads="1"/>
            </p:cNvSpPr>
            <p:nvPr/>
          </p:nvSpPr>
          <p:spPr bwMode="auto">
            <a:xfrm>
              <a:off x="2781300" y="5441951"/>
              <a:ext cx="698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3</a:t>
              </a:r>
            </a:p>
          </p:txBody>
        </p:sp>
        <p:sp>
          <p:nvSpPr>
            <p:cNvPr id="96369" name="Rectangle 164"/>
            <p:cNvSpPr>
              <a:spLocks noChangeArrowheads="1"/>
            </p:cNvSpPr>
            <p:nvPr/>
          </p:nvSpPr>
          <p:spPr bwMode="auto">
            <a:xfrm>
              <a:off x="3178175" y="5441951"/>
              <a:ext cx="698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5</a:t>
              </a:r>
            </a:p>
          </p:txBody>
        </p:sp>
        <p:sp>
          <p:nvSpPr>
            <p:cNvPr id="96370" name="Rectangle 165"/>
            <p:cNvSpPr>
              <a:spLocks noChangeArrowheads="1"/>
            </p:cNvSpPr>
            <p:nvPr/>
          </p:nvSpPr>
          <p:spPr bwMode="auto">
            <a:xfrm>
              <a:off x="3575050" y="5441951"/>
              <a:ext cx="698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7</a:t>
              </a:r>
            </a:p>
          </p:txBody>
        </p:sp>
        <p:sp>
          <p:nvSpPr>
            <p:cNvPr id="96371" name="Rectangle 166"/>
            <p:cNvSpPr>
              <a:spLocks noChangeArrowheads="1"/>
            </p:cNvSpPr>
            <p:nvPr/>
          </p:nvSpPr>
          <p:spPr bwMode="auto">
            <a:xfrm>
              <a:off x="3973513" y="5441951"/>
              <a:ext cx="698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9</a:t>
              </a:r>
            </a:p>
          </p:txBody>
        </p:sp>
        <p:sp>
          <p:nvSpPr>
            <p:cNvPr id="96372" name="Rectangle 167"/>
            <p:cNvSpPr>
              <a:spLocks noChangeArrowheads="1"/>
            </p:cNvSpPr>
            <p:nvPr/>
          </p:nvSpPr>
          <p:spPr bwMode="auto">
            <a:xfrm>
              <a:off x="4340225"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11</a:t>
              </a:r>
            </a:p>
          </p:txBody>
        </p:sp>
        <p:sp>
          <p:nvSpPr>
            <p:cNvPr id="96373" name="Rectangle 168"/>
            <p:cNvSpPr>
              <a:spLocks noChangeArrowheads="1"/>
            </p:cNvSpPr>
            <p:nvPr/>
          </p:nvSpPr>
          <p:spPr bwMode="auto">
            <a:xfrm>
              <a:off x="4738688"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13</a:t>
              </a:r>
            </a:p>
          </p:txBody>
        </p:sp>
        <p:sp>
          <p:nvSpPr>
            <p:cNvPr id="96374" name="Rectangle 169"/>
            <p:cNvSpPr>
              <a:spLocks noChangeArrowheads="1"/>
            </p:cNvSpPr>
            <p:nvPr/>
          </p:nvSpPr>
          <p:spPr bwMode="auto">
            <a:xfrm>
              <a:off x="5135563"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15</a:t>
              </a:r>
            </a:p>
          </p:txBody>
        </p:sp>
        <p:sp>
          <p:nvSpPr>
            <p:cNvPr id="96375" name="Rectangle 170"/>
            <p:cNvSpPr>
              <a:spLocks noChangeArrowheads="1"/>
            </p:cNvSpPr>
            <p:nvPr/>
          </p:nvSpPr>
          <p:spPr bwMode="auto">
            <a:xfrm>
              <a:off x="5534026"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17</a:t>
              </a:r>
            </a:p>
          </p:txBody>
        </p:sp>
        <p:sp>
          <p:nvSpPr>
            <p:cNvPr id="96376" name="Rectangle 171"/>
            <p:cNvSpPr>
              <a:spLocks noChangeArrowheads="1"/>
            </p:cNvSpPr>
            <p:nvPr/>
          </p:nvSpPr>
          <p:spPr bwMode="auto">
            <a:xfrm>
              <a:off x="5930901"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19</a:t>
              </a:r>
            </a:p>
          </p:txBody>
        </p:sp>
        <p:sp>
          <p:nvSpPr>
            <p:cNvPr id="96377" name="Rectangle 172"/>
            <p:cNvSpPr>
              <a:spLocks noChangeArrowheads="1"/>
            </p:cNvSpPr>
            <p:nvPr/>
          </p:nvSpPr>
          <p:spPr bwMode="auto">
            <a:xfrm>
              <a:off x="6329363"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21</a:t>
              </a:r>
            </a:p>
          </p:txBody>
        </p:sp>
        <p:sp>
          <p:nvSpPr>
            <p:cNvPr id="96378" name="Rectangle 173"/>
            <p:cNvSpPr>
              <a:spLocks noChangeArrowheads="1"/>
            </p:cNvSpPr>
            <p:nvPr/>
          </p:nvSpPr>
          <p:spPr bwMode="auto">
            <a:xfrm>
              <a:off x="6726238" y="5441951"/>
              <a:ext cx="13970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latin typeface="Helvetica" pitchFamily="34" charset="0"/>
                </a:rPr>
                <a:t>23</a:t>
              </a:r>
            </a:p>
          </p:txBody>
        </p:sp>
        <p:sp>
          <p:nvSpPr>
            <p:cNvPr id="96379" name="Freeform 174"/>
            <p:cNvSpPr>
              <a:spLocks/>
            </p:cNvSpPr>
            <p:nvPr/>
          </p:nvSpPr>
          <p:spPr bwMode="auto">
            <a:xfrm>
              <a:off x="2908300" y="3030538"/>
              <a:ext cx="403225" cy="17463"/>
            </a:xfrm>
            <a:custGeom>
              <a:avLst/>
              <a:gdLst>
                <a:gd name="T0" fmla="*/ 2147483647 w 432"/>
                <a:gd name="T1" fmla="*/ 0 h 16"/>
                <a:gd name="T2" fmla="*/ 2147483647 w 432"/>
                <a:gd name="T3" fmla="*/ 0 h 16"/>
                <a:gd name="T4" fmla="*/ 2147483647 w 432"/>
                <a:gd name="T5" fmla="*/ 2147483647 h 16"/>
                <a:gd name="T6" fmla="*/ 2147483647 w 432"/>
                <a:gd name="T7" fmla="*/ 2147483647 h 16"/>
                <a:gd name="T8" fmla="*/ 2147483647 w 432"/>
                <a:gd name="T9" fmla="*/ 2147483647 h 16"/>
                <a:gd name="T10" fmla="*/ 0 w 432"/>
                <a:gd name="T11" fmla="*/ 2147483647 h 16"/>
                <a:gd name="T12" fmla="*/ 2147483647 w 432"/>
                <a:gd name="T13" fmla="*/ 0 h 16"/>
                <a:gd name="T14" fmla="*/ 0 60000 65536"/>
                <a:gd name="T15" fmla="*/ 0 60000 65536"/>
                <a:gd name="T16" fmla="*/ 0 60000 65536"/>
                <a:gd name="T17" fmla="*/ 0 60000 65536"/>
                <a:gd name="T18" fmla="*/ 0 60000 65536"/>
                <a:gd name="T19" fmla="*/ 0 60000 65536"/>
                <a:gd name="T20" fmla="*/ 0 60000 65536"/>
                <a:gd name="T21" fmla="*/ 0 w 432"/>
                <a:gd name="T22" fmla="*/ 0 h 16"/>
                <a:gd name="T23" fmla="*/ 432 w 4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969696"/>
            </a:solidFill>
            <a:ln w="10" cap="flat">
              <a:solidFill>
                <a:srgbClr val="969696"/>
              </a:solidFill>
              <a:prstDash val="solid"/>
              <a:bevel/>
              <a:headEnd/>
              <a:tailEnd/>
            </a:ln>
          </p:spPr>
          <p:txBody>
            <a:bodyPr/>
            <a:lstStyle/>
            <a:p>
              <a:endParaRPr lang="en-US"/>
            </a:p>
          </p:txBody>
        </p:sp>
        <p:sp>
          <p:nvSpPr>
            <p:cNvPr id="96380" name="Oval 175"/>
            <p:cNvSpPr>
              <a:spLocks noChangeArrowheads="1"/>
            </p:cNvSpPr>
            <p:nvPr/>
          </p:nvSpPr>
          <p:spPr bwMode="auto">
            <a:xfrm>
              <a:off x="3087688" y="2994026"/>
              <a:ext cx="60325" cy="71438"/>
            </a:xfrm>
            <a:prstGeom prst="ellipse">
              <a:avLst/>
            </a:prstGeom>
            <a:solidFill>
              <a:srgbClr val="7C7C7C"/>
            </a:solidFill>
            <a:ln w="0">
              <a:solidFill>
                <a:srgbClr val="7C7C7C"/>
              </a:solidFill>
              <a:round/>
              <a:headEnd/>
              <a:tailEnd/>
            </a:ln>
          </p:spPr>
          <p:txBody>
            <a:bodyPr/>
            <a:lstStyle/>
            <a:p>
              <a:endParaRPr lang="es-ES"/>
            </a:p>
          </p:txBody>
        </p:sp>
        <p:sp>
          <p:nvSpPr>
            <p:cNvPr id="96381" name="Rectangle 176"/>
            <p:cNvSpPr>
              <a:spLocks noChangeArrowheads="1"/>
            </p:cNvSpPr>
            <p:nvPr/>
          </p:nvSpPr>
          <p:spPr bwMode="auto">
            <a:xfrm>
              <a:off x="3351213" y="2976563"/>
              <a:ext cx="455612"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rPr>
                <a:t>Placebo</a:t>
              </a:r>
            </a:p>
          </p:txBody>
        </p:sp>
        <p:sp>
          <p:nvSpPr>
            <p:cNvPr id="96382" name="Freeform 177"/>
            <p:cNvSpPr>
              <a:spLocks/>
            </p:cNvSpPr>
            <p:nvPr/>
          </p:nvSpPr>
          <p:spPr bwMode="auto">
            <a:xfrm>
              <a:off x="4027488" y="3030538"/>
              <a:ext cx="401638" cy="17463"/>
            </a:xfrm>
            <a:custGeom>
              <a:avLst/>
              <a:gdLst>
                <a:gd name="T0" fmla="*/ 2147483647 w 432"/>
                <a:gd name="T1" fmla="*/ 0 h 16"/>
                <a:gd name="T2" fmla="*/ 2147483647 w 432"/>
                <a:gd name="T3" fmla="*/ 0 h 16"/>
                <a:gd name="T4" fmla="*/ 2147483647 w 432"/>
                <a:gd name="T5" fmla="*/ 2147483647 h 16"/>
                <a:gd name="T6" fmla="*/ 2147483647 w 432"/>
                <a:gd name="T7" fmla="*/ 2147483647 h 16"/>
                <a:gd name="T8" fmla="*/ 2147483647 w 432"/>
                <a:gd name="T9" fmla="*/ 2147483647 h 16"/>
                <a:gd name="T10" fmla="*/ 0 w 432"/>
                <a:gd name="T11" fmla="*/ 2147483647 h 16"/>
                <a:gd name="T12" fmla="*/ 2147483647 w 432"/>
                <a:gd name="T13" fmla="*/ 0 h 16"/>
                <a:gd name="T14" fmla="*/ 0 60000 65536"/>
                <a:gd name="T15" fmla="*/ 0 60000 65536"/>
                <a:gd name="T16" fmla="*/ 0 60000 65536"/>
                <a:gd name="T17" fmla="*/ 0 60000 65536"/>
                <a:gd name="T18" fmla="*/ 0 60000 65536"/>
                <a:gd name="T19" fmla="*/ 0 60000 65536"/>
                <a:gd name="T20" fmla="*/ 0 60000 65536"/>
                <a:gd name="T21" fmla="*/ 0 w 432"/>
                <a:gd name="T22" fmla="*/ 0 h 16"/>
                <a:gd name="T23" fmla="*/ 432 w 4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0081C6"/>
            </a:solidFill>
            <a:ln w="10" cap="flat">
              <a:solidFill>
                <a:srgbClr val="0081C6"/>
              </a:solidFill>
              <a:prstDash val="solid"/>
              <a:bevel/>
              <a:headEnd/>
              <a:tailEnd/>
            </a:ln>
          </p:spPr>
          <p:txBody>
            <a:bodyPr/>
            <a:lstStyle/>
            <a:p>
              <a:endParaRPr lang="en-US"/>
            </a:p>
          </p:txBody>
        </p:sp>
        <p:sp>
          <p:nvSpPr>
            <p:cNvPr id="96383" name="Freeform 178"/>
            <p:cNvSpPr>
              <a:spLocks/>
            </p:cNvSpPr>
            <p:nvPr/>
          </p:nvSpPr>
          <p:spPr bwMode="auto">
            <a:xfrm>
              <a:off x="4205288" y="2994026"/>
              <a:ext cx="60325" cy="71438"/>
            </a:xfrm>
            <a:custGeom>
              <a:avLst/>
              <a:gdLst>
                <a:gd name="T0" fmla="*/ 2147483647 w 38"/>
                <a:gd name="T1" fmla="*/ 0 h 45"/>
                <a:gd name="T2" fmla="*/ 2147483647 w 38"/>
                <a:gd name="T3" fmla="*/ 2147483647 h 45"/>
                <a:gd name="T4" fmla="*/ 0 w 38"/>
                <a:gd name="T5" fmla="*/ 2147483647 h 45"/>
                <a:gd name="T6" fmla="*/ 2147483647 w 38"/>
                <a:gd name="T7" fmla="*/ 0 h 45"/>
                <a:gd name="T8" fmla="*/ 0 60000 65536"/>
                <a:gd name="T9" fmla="*/ 0 60000 65536"/>
                <a:gd name="T10" fmla="*/ 0 60000 65536"/>
                <a:gd name="T11" fmla="*/ 0 60000 65536"/>
                <a:gd name="T12" fmla="*/ 0 w 38"/>
                <a:gd name="T13" fmla="*/ 0 h 45"/>
                <a:gd name="T14" fmla="*/ 38 w 38"/>
                <a:gd name="T15" fmla="*/ 45 h 45"/>
              </a:gdLst>
              <a:ahLst/>
              <a:cxnLst>
                <a:cxn ang="T8">
                  <a:pos x="T0" y="T1"/>
                </a:cxn>
                <a:cxn ang="T9">
                  <a:pos x="T2" y="T3"/>
                </a:cxn>
                <a:cxn ang="T10">
                  <a:pos x="T4" y="T5"/>
                </a:cxn>
                <a:cxn ang="T11">
                  <a:pos x="T6" y="T7"/>
                </a:cxn>
              </a:cxnLst>
              <a:rect l="T12" t="T13" r="T14" b="T15"/>
              <a:pathLst>
                <a:path w="38" h="45">
                  <a:moveTo>
                    <a:pt x="19" y="0"/>
                  </a:moveTo>
                  <a:lnTo>
                    <a:pt x="38" y="45"/>
                  </a:lnTo>
                  <a:lnTo>
                    <a:pt x="0" y="45"/>
                  </a:lnTo>
                  <a:lnTo>
                    <a:pt x="19" y="0"/>
                  </a:lnTo>
                  <a:close/>
                </a:path>
              </a:pathLst>
            </a:custGeom>
            <a:solidFill>
              <a:srgbClr val="0081C6"/>
            </a:solidFill>
            <a:ln w="9525">
              <a:noFill/>
              <a:round/>
              <a:headEnd/>
              <a:tailEnd/>
            </a:ln>
          </p:spPr>
          <p:txBody>
            <a:bodyPr/>
            <a:lstStyle/>
            <a:p>
              <a:endParaRPr lang="en-US"/>
            </a:p>
          </p:txBody>
        </p:sp>
        <p:sp>
          <p:nvSpPr>
            <p:cNvPr id="96384" name="Rectangle 179"/>
            <p:cNvSpPr>
              <a:spLocks noChangeArrowheads="1"/>
            </p:cNvSpPr>
            <p:nvPr/>
          </p:nvSpPr>
          <p:spPr bwMode="auto">
            <a:xfrm>
              <a:off x="4470400" y="2976563"/>
              <a:ext cx="223838"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rPr>
                <a:t>A10</a:t>
              </a:r>
            </a:p>
          </p:txBody>
        </p:sp>
        <p:sp>
          <p:nvSpPr>
            <p:cNvPr id="96385" name="Freeform 180"/>
            <p:cNvSpPr>
              <a:spLocks/>
            </p:cNvSpPr>
            <p:nvPr/>
          </p:nvSpPr>
          <p:spPr bwMode="auto">
            <a:xfrm>
              <a:off x="4965700" y="3030538"/>
              <a:ext cx="403225" cy="17463"/>
            </a:xfrm>
            <a:custGeom>
              <a:avLst/>
              <a:gdLst>
                <a:gd name="T0" fmla="*/ 2147483647 w 432"/>
                <a:gd name="T1" fmla="*/ 0 h 16"/>
                <a:gd name="T2" fmla="*/ 2147483647 w 432"/>
                <a:gd name="T3" fmla="*/ 0 h 16"/>
                <a:gd name="T4" fmla="*/ 2147483647 w 432"/>
                <a:gd name="T5" fmla="*/ 2147483647 h 16"/>
                <a:gd name="T6" fmla="*/ 2147483647 w 432"/>
                <a:gd name="T7" fmla="*/ 2147483647 h 16"/>
                <a:gd name="T8" fmla="*/ 2147483647 w 432"/>
                <a:gd name="T9" fmla="*/ 2147483647 h 16"/>
                <a:gd name="T10" fmla="*/ 0 w 432"/>
                <a:gd name="T11" fmla="*/ 2147483647 h 16"/>
                <a:gd name="T12" fmla="*/ 2147483647 w 432"/>
                <a:gd name="T13" fmla="*/ 0 h 16"/>
                <a:gd name="T14" fmla="*/ 0 60000 65536"/>
                <a:gd name="T15" fmla="*/ 0 60000 65536"/>
                <a:gd name="T16" fmla="*/ 0 60000 65536"/>
                <a:gd name="T17" fmla="*/ 0 60000 65536"/>
                <a:gd name="T18" fmla="*/ 0 60000 65536"/>
                <a:gd name="T19" fmla="*/ 0 60000 65536"/>
                <a:gd name="T20" fmla="*/ 0 60000 65536"/>
                <a:gd name="T21" fmla="*/ 0 w 432"/>
                <a:gd name="T22" fmla="*/ 0 h 16"/>
                <a:gd name="T23" fmla="*/ 432 w 4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00B25A"/>
            </a:solidFill>
            <a:ln w="10" cap="flat">
              <a:solidFill>
                <a:srgbClr val="00B25A"/>
              </a:solidFill>
              <a:prstDash val="solid"/>
              <a:bevel/>
              <a:headEnd/>
              <a:tailEnd/>
            </a:ln>
          </p:spPr>
          <p:txBody>
            <a:bodyPr/>
            <a:lstStyle/>
            <a:p>
              <a:endParaRPr lang="en-US"/>
            </a:p>
          </p:txBody>
        </p:sp>
        <p:sp>
          <p:nvSpPr>
            <p:cNvPr id="96386" name="Rectangle 181"/>
            <p:cNvSpPr>
              <a:spLocks noChangeArrowheads="1"/>
            </p:cNvSpPr>
            <p:nvPr/>
          </p:nvSpPr>
          <p:spPr bwMode="auto">
            <a:xfrm>
              <a:off x="5145088" y="2994026"/>
              <a:ext cx="60325" cy="71438"/>
            </a:xfrm>
            <a:prstGeom prst="rect">
              <a:avLst/>
            </a:prstGeom>
            <a:solidFill>
              <a:srgbClr val="00B25A"/>
            </a:solidFill>
            <a:ln w="9525">
              <a:noFill/>
              <a:miter lim="800000"/>
              <a:headEnd/>
              <a:tailEnd/>
            </a:ln>
          </p:spPr>
          <p:txBody>
            <a:bodyPr/>
            <a:lstStyle/>
            <a:p>
              <a:endParaRPr lang="es-ES"/>
            </a:p>
          </p:txBody>
        </p:sp>
        <p:sp>
          <p:nvSpPr>
            <p:cNvPr id="96387" name="Rectangle 182"/>
            <p:cNvSpPr>
              <a:spLocks noChangeArrowheads="1"/>
            </p:cNvSpPr>
            <p:nvPr/>
          </p:nvSpPr>
          <p:spPr bwMode="auto">
            <a:xfrm>
              <a:off x="5408613" y="2976563"/>
              <a:ext cx="217488"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rPr>
                <a:t>T40</a:t>
              </a:r>
            </a:p>
          </p:txBody>
        </p:sp>
        <p:sp>
          <p:nvSpPr>
            <p:cNvPr id="96388" name="Freeform 183"/>
            <p:cNvSpPr>
              <a:spLocks/>
            </p:cNvSpPr>
            <p:nvPr/>
          </p:nvSpPr>
          <p:spPr bwMode="auto">
            <a:xfrm>
              <a:off x="5905500" y="3030538"/>
              <a:ext cx="403225" cy="17463"/>
            </a:xfrm>
            <a:custGeom>
              <a:avLst/>
              <a:gdLst>
                <a:gd name="T0" fmla="*/ 2147483647 w 432"/>
                <a:gd name="T1" fmla="*/ 0 h 16"/>
                <a:gd name="T2" fmla="*/ 2147483647 w 432"/>
                <a:gd name="T3" fmla="*/ 0 h 16"/>
                <a:gd name="T4" fmla="*/ 2147483647 w 432"/>
                <a:gd name="T5" fmla="*/ 2147483647 h 16"/>
                <a:gd name="T6" fmla="*/ 2147483647 w 432"/>
                <a:gd name="T7" fmla="*/ 2147483647 h 16"/>
                <a:gd name="T8" fmla="*/ 2147483647 w 432"/>
                <a:gd name="T9" fmla="*/ 2147483647 h 16"/>
                <a:gd name="T10" fmla="*/ 0 w 432"/>
                <a:gd name="T11" fmla="*/ 2147483647 h 16"/>
                <a:gd name="T12" fmla="*/ 2147483647 w 432"/>
                <a:gd name="T13" fmla="*/ 0 h 16"/>
                <a:gd name="T14" fmla="*/ 0 60000 65536"/>
                <a:gd name="T15" fmla="*/ 0 60000 65536"/>
                <a:gd name="T16" fmla="*/ 0 60000 65536"/>
                <a:gd name="T17" fmla="*/ 0 60000 65536"/>
                <a:gd name="T18" fmla="*/ 0 60000 65536"/>
                <a:gd name="T19" fmla="*/ 0 60000 65536"/>
                <a:gd name="T20" fmla="*/ 0 60000 65536"/>
                <a:gd name="T21" fmla="*/ 0 w 432"/>
                <a:gd name="T22" fmla="*/ 0 h 16"/>
                <a:gd name="T23" fmla="*/ 432 w 4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FF9933"/>
            </a:solidFill>
            <a:ln w="10" cap="flat">
              <a:solidFill>
                <a:srgbClr val="FF9933"/>
              </a:solidFill>
              <a:prstDash val="solid"/>
              <a:bevel/>
              <a:headEnd/>
              <a:tailEnd/>
            </a:ln>
          </p:spPr>
          <p:txBody>
            <a:bodyPr/>
            <a:lstStyle/>
            <a:p>
              <a:endParaRPr lang="en-US"/>
            </a:p>
          </p:txBody>
        </p:sp>
        <p:sp>
          <p:nvSpPr>
            <p:cNvPr id="96389" name="Freeform 184"/>
            <p:cNvSpPr>
              <a:spLocks/>
            </p:cNvSpPr>
            <p:nvPr/>
          </p:nvSpPr>
          <p:spPr bwMode="auto">
            <a:xfrm>
              <a:off x="6069013" y="2994026"/>
              <a:ext cx="60325" cy="71438"/>
            </a:xfrm>
            <a:custGeom>
              <a:avLst/>
              <a:gdLst>
                <a:gd name="T0" fmla="*/ 2147483647 w 38"/>
                <a:gd name="T1" fmla="*/ 2147483647 h 45"/>
                <a:gd name="T2" fmla="*/ 0 w 38"/>
                <a:gd name="T3" fmla="*/ 2147483647 h 45"/>
                <a:gd name="T4" fmla="*/ 2147483647 w 38"/>
                <a:gd name="T5" fmla="*/ 0 h 45"/>
                <a:gd name="T6" fmla="*/ 2147483647 w 38"/>
                <a:gd name="T7" fmla="*/ 2147483647 h 45"/>
                <a:gd name="T8" fmla="*/ 2147483647 w 38"/>
                <a:gd name="T9" fmla="*/ 2147483647 h 45"/>
                <a:gd name="T10" fmla="*/ 0 60000 65536"/>
                <a:gd name="T11" fmla="*/ 0 60000 65536"/>
                <a:gd name="T12" fmla="*/ 0 60000 65536"/>
                <a:gd name="T13" fmla="*/ 0 60000 65536"/>
                <a:gd name="T14" fmla="*/ 0 60000 65536"/>
                <a:gd name="T15" fmla="*/ 0 w 38"/>
                <a:gd name="T16" fmla="*/ 0 h 45"/>
                <a:gd name="T17" fmla="*/ 38 w 38"/>
                <a:gd name="T18" fmla="*/ 45 h 45"/>
              </a:gdLst>
              <a:ahLst/>
              <a:cxnLst>
                <a:cxn ang="T10">
                  <a:pos x="T0" y="T1"/>
                </a:cxn>
                <a:cxn ang="T11">
                  <a:pos x="T2" y="T3"/>
                </a:cxn>
                <a:cxn ang="T12">
                  <a:pos x="T4" y="T5"/>
                </a:cxn>
                <a:cxn ang="T13">
                  <a:pos x="T6" y="T7"/>
                </a:cxn>
                <a:cxn ang="T14">
                  <a:pos x="T8" y="T9"/>
                </a:cxn>
              </a:cxnLst>
              <a:rect l="T15" t="T16" r="T17" b="T18"/>
              <a:pathLst>
                <a:path w="38" h="45">
                  <a:moveTo>
                    <a:pt x="19" y="45"/>
                  </a:moveTo>
                  <a:lnTo>
                    <a:pt x="0" y="23"/>
                  </a:lnTo>
                  <a:lnTo>
                    <a:pt x="19" y="0"/>
                  </a:lnTo>
                  <a:lnTo>
                    <a:pt x="38" y="23"/>
                  </a:lnTo>
                  <a:lnTo>
                    <a:pt x="19" y="45"/>
                  </a:lnTo>
                  <a:close/>
                </a:path>
              </a:pathLst>
            </a:custGeom>
            <a:solidFill>
              <a:srgbClr val="FF9933"/>
            </a:solidFill>
            <a:ln w="9525">
              <a:noFill/>
              <a:round/>
              <a:headEnd/>
              <a:tailEnd/>
            </a:ln>
          </p:spPr>
          <p:txBody>
            <a:bodyPr/>
            <a:lstStyle/>
            <a:p>
              <a:endParaRPr lang="en-US"/>
            </a:p>
          </p:txBody>
        </p:sp>
        <p:sp>
          <p:nvSpPr>
            <p:cNvPr id="96390" name="Rectangle 185"/>
            <p:cNvSpPr>
              <a:spLocks noChangeArrowheads="1"/>
            </p:cNvSpPr>
            <p:nvPr/>
          </p:nvSpPr>
          <p:spPr bwMode="auto">
            <a:xfrm>
              <a:off x="6342063" y="2976563"/>
              <a:ext cx="476250" cy="152400"/>
            </a:xfrm>
            <a:prstGeom prst="rect">
              <a:avLst/>
            </a:prstGeom>
            <a:noFill/>
            <a:ln w="9525">
              <a:noFill/>
              <a:miter lim="800000"/>
              <a:headEnd/>
              <a:tailEnd/>
            </a:ln>
          </p:spPr>
          <p:txBody>
            <a:bodyPr wrap="none" lIns="0" tIns="0" rIns="0" bIns="0">
              <a:spAutoFit/>
            </a:bodyPr>
            <a:lstStyle/>
            <a:p>
              <a:pPr eaLnBrk="0" hangingPunct="0">
                <a:buSzPct val="100000"/>
              </a:pPr>
              <a:r>
                <a:rPr lang="es-ES" sz="1000">
                  <a:solidFill>
                    <a:srgbClr val="7C7C7C"/>
                  </a:solidFill>
                </a:rPr>
                <a:t>T40/A10</a:t>
              </a:r>
            </a:p>
          </p:txBody>
        </p:sp>
      </p:grpSp>
      <p:sp>
        <p:nvSpPr>
          <p:cNvPr id="96300" name="Freeform 187"/>
          <p:cNvSpPr>
            <a:spLocks noEditPoints="1"/>
          </p:cNvSpPr>
          <p:nvPr/>
        </p:nvSpPr>
        <p:spPr bwMode="auto">
          <a:xfrm>
            <a:off x="1724025" y="2195513"/>
            <a:ext cx="5767388" cy="3125787"/>
          </a:xfrm>
          <a:custGeom>
            <a:avLst/>
            <a:gdLst>
              <a:gd name="T0" fmla="*/ 0 w 3633"/>
              <a:gd name="T1" fmla="*/ 0 h 1969"/>
              <a:gd name="T2" fmla="*/ 2147483647 w 3633"/>
              <a:gd name="T3" fmla="*/ 0 h 1969"/>
              <a:gd name="T4" fmla="*/ 2147483647 w 3633"/>
              <a:gd name="T5" fmla="*/ 2147483647 h 1969"/>
              <a:gd name="T6" fmla="*/ 0 w 3633"/>
              <a:gd name="T7" fmla="*/ 2147483647 h 1969"/>
              <a:gd name="T8" fmla="*/ 0 w 3633"/>
              <a:gd name="T9" fmla="*/ 0 h 1969"/>
              <a:gd name="T10" fmla="*/ 2147483647 w 3633"/>
              <a:gd name="T11" fmla="*/ 2147483647 h 1969"/>
              <a:gd name="T12" fmla="*/ 2147483647 w 3633"/>
              <a:gd name="T13" fmla="*/ 2147483647 h 1969"/>
              <a:gd name="T14" fmla="*/ 2147483647 w 3633"/>
              <a:gd name="T15" fmla="*/ 2147483647 h 1969"/>
              <a:gd name="T16" fmla="*/ 2147483647 w 3633"/>
              <a:gd name="T17" fmla="*/ 2147483647 h 1969"/>
              <a:gd name="T18" fmla="*/ 2147483647 w 3633"/>
              <a:gd name="T19" fmla="*/ 2147483647 h 1969"/>
              <a:gd name="T20" fmla="*/ 2147483647 w 3633"/>
              <a:gd name="T21" fmla="*/ 2147483647 h 1969"/>
              <a:gd name="T22" fmla="*/ 2147483647 w 3633"/>
              <a:gd name="T23" fmla="*/ 2147483647 h 1969"/>
              <a:gd name="T24" fmla="*/ 2147483647 w 3633"/>
              <a:gd name="T25" fmla="*/ 2147483647 h 1969"/>
              <a:gd name="T26" fmla="*/ 2147483647 w 3633"/>
              <a:gd name="T27" fmla="*/ 2147483647 h 19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33"/>
              <a:gd name="T43" fmla="*/ 0 h 1969"/>
              <a:gd name="T44" fmla="*/ 3633 w 3633"/>
              <a:gd name="T45" fmla="*/ 1969 h 19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33" h="1969">
                <a:moveTo>
                  <a:pt x="0" y="0"/>
                </a:moveTo>
                <a:lnTo>
                  <a:pt x="3633" y="0"/>
                </a:lnTo>
                <a:lnTo>
                  <a:pt x="3633" y="1969"/>
                </a:lnTo>
                <a:lnTo>
                  <a:pt x="0" y="1969"/>
                </a:lnTo>
                <a:lnTo>
                  <a:pt x="0" y="0"/>
                </a:lnTo>
                <a:close/>
                <a:moveTo>
                  <a:pt x="17" y="1961"/>
                </a:moveTo>
                <a:lnTo>
                  <a:pt x="8" y="1953"/>
                </a:lnTo>
                <a:lnTo>
                  <a:pt x="3625" y="1953"/>
                </a:lnTo>
                <a:lnTo>
                  <a:pt x="3617" y="1961"/>
                </a:lnTo>
                <a:lnTo>
                  <a:pt x="3617" y="9"/>
                </a:lnTo>
                <a:lnTo>
                  <a:pt x="3625" y="17"/>
                </a:lnTo>
                <a:lnTo>
                  <a:pt x="8" y="17"/>
                </a:lnTo>
                <a:lnTo>
                  <a:pt x="17" y="9"/>
                </a:lnTo>
                <a:lnTo>
                  <a:pt x="17" y="1961"/>
                </a:lnTo>
                <a:close/>
              </a:path>
            </a:pathLst>
          </a:custGeom>
          <a:solidFill>
            <a:srgbClr val="00B25A"/>
          </a:solidFill>
          <a:ln w="0" cap="flat">
            <a:solidFill>
              <a:srgbClr val="00B25A"/>
            </a:solidFill>
            <a:prstDash val="solid"/>
            <a:round/>
            <a:headEnd/>
            <a:tailEnd/>
          </a:ln>
        </p:spPr>
        <p:txBody>
          <a:bodyPr/>
          <a:lstStyle/>
          <a:p>
            <a:endParaRPr lang="en-US"/>
          </a:p>
        </p:txBody>
      </p:sp>
      <p:sp>
        <p:nvSpPr>
          <p:cNvPr id="38" name="Text Box 18"/>
          <p:cNvSpPr txBox="1">
            <a:spLocks noChangeArrowheads="1"/>
          </p:cNvSpPr>
          <p:nvPr/>
        </p:nvSpPr>
        <p:spPr bwMode="gray">
          <a:xfrm>
            <a:off x="3495675" y="5018088"/>
            <a:ext cx="2578100" cy="242887"/>
          </a:xfrm>
          <a:prstGeom prst="rect">
            <a:avLst/>
          </a:prstGeom>
          <a:noFill/>
          <a:ln w="9525">
            <a:noFill/>
            <a:miter lim="800000"/>
            <a:headEnd/>
            <a:tailEnd/>
          </a:ln>
        </p:spPr>
        <p:txBody>
          <a:bodyPr lIns="91414" tIns="45708" rIns="91414" bIns="45708">
            <a:spAutoFit/>
          </a:bodyPr>
          <a:lstStyle/>
          <a:p>
            <a:pPr algn="ctr" eaLnBrk="0" hangingPunct="0">
              <a:lnSpc>
                <a:spcPct val="98000"/>
              </a:lnSpc>
              <a:spcBef>
                <a:spcPct val="50000"/>
              </a:spcBef>
              <a:buSzPct val="100000"/>
            </a:pPr>
            <a:r>
              <a:rPr lang="es-ES" sz="1000">
                <a:solidFill>
                  <a:srgbClr val="7C7C7C"/>
                </a:solidFill>
                <a:latin typeface="Helvetica" pitchFamily="34" charset="0"/>
              </a:rPr>
              <a:t>Tiempo desde la dosis (horas)</a:t>
            </a:r>
          </a:p>
        </p:txBody>
      </p:sp>
      <p:sp>
        <p:nvSpPr>
          <p:cNvPr id="39" name="Text Box 19"/>
          <p:cNvSpPr txBox="1">
            <a:spLocks noChangeArrowheads="1"/>
          </p:cNvSpPr>
          <p:nvPr/>
        </p:nvSpPr>
        <p:spPr bwMode="gray">
          <a:xfrm rot="-5400000">
            <a:off x="1227138" y="3590925"/>
            <a:ext cx="1582738" cy="242887"/>
          </a:xfrm>
          <a:prstGeom prst="rect">
            <a:avLst/>
          </a:prstGeom>
          <a:noFill/>
          <a:ln w="9525">
            <a:noFill/>
            <a:miter lim="800000"/>
            <a:headEnd/>
            <a:tailEnd/>
          </a:ln>
        </p:spPr>
        <p:txBody>
          <a:bodyPr lIns="91414" tIns="45708" rIns="91414" bIns="45708">
            <a:spAutoFit/>
          </a:bodyPr>
          <a:lstStyle/>
          <a:p>
            <a:pPr algn="ctr" eaLnBrk="0" hangingPunct="0">
              <a:lnSpc>
                <a:spcPct val="98000"/>
              </a:lnSpc>
              <a:spcBef>
                <a:spcPct val="50000"/>
              </a:spcBef>
              <a:buSzPct val="100000"/>
            </a:pPr>
            <a:r>
              <a:rPr lang="es-ES" sz="1000">
                <a:solidFill>
                  <a:srgbClr val="7C7C7C"/>
                </a:solidFill>
                <a:latin typeface="Helvetica" pitchFamily="34" charset="0"/>
              </a:rPr>
              <a:t>PAS media (mmHg)</a:t>
            </a:r>
          </a:p>
        </p:txBody>
      </p:sp>
      <p:sp>
        <p:nvSpPr>
          <p:cNvPr id="40" name="Line 8"/>
          <p:cNvSpPr>
            <a:spLocks noChangeShapeType="1"/>
          </p:cNvSpPr>
          <p:nvPr/>
        </p:nvSpPr>
        <p:spPr bwMode="auto">
          <a:xfrm>
            <a:off x="2495550" y="3660775"/>
            <a:ext cx="5053013" cy="7938"/>
          </a:xfrm>
          <a:prstGeom prst="line">
            <a:avLst/>
          </a:prstGeom>
          <a:noFill/>
          <a:ln w="19050">
            <a:solidFill>
              <a:srgbClr val="FF0000"/>
            </a:solidFill>
            <a:prstDash val="dash"/>
            <a:round/>
            <a:headEnd/>
            <a:tailEnd/>
          </a:ln>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38" grpId="0"/>
      <p:bldP spid="39" grpId="0"/>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7283"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7284"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97285"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s-ES" sz="1000">
                <a:solidFill>
                  <a:srgbClr val="7C7C7C"/>
                </a:solidFill>
                <a:latin typeface="Helvetica" pitchFamily="34" charset="0"/>
              </a:rPr>
              <a:t>1. Littlejohn TW III, et al. J Hypertens 2008;26(Suppl 1):S494.</a:t>
            </a:r>
          </a:p>
          <a:p>
            <a:pPr marL="457200" indent="-457200" algn="r" eaLnBrk="0" hangingPunct="0">
              <a:buSzPct val="100000"/>
            </a:pPr>
            <a:r>
              <a:rPr lang="es-ES" sz="1000">
                <a:solidFill>
                  <a:srgbClr val="7C7C7C"/>
                </a:solidFill>
                <a:latin typeface="Helvetica" pitchFamily="34" charset="0"/>
              </a:rPr>
              <a:t>2. White WB, et al. Blood Press Monit 2010;15:205–212.</a:t>
            </a:r>
          </a:p>
        </p:txBody>
      </p:sp>
      <p:pic>
        <p:nvPicPr>
          <p:cNvPr id="97286" name="Picture 9" descr="greenIcons.png">
            <a:hlinkClick r:id="rId16" action="ppaction://hlinksldjump"/>
          </p:cNvPr>
          <p:cNvPicPr>
            <a:picLocks noChangeAspect="1"/>
          </p:cNvPicPr>
          <p:nvPr>
            <p:custDataLst>
              <p:tags r:id="rId2"/>
            </p:custDataLst>
          </p:nvPr>
        </p:nvPicPr>
        <p:blipFill>
          <a:blip r:embed="rId17"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97311"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97312" name="Picture 40" descr="http://www.twynstapro.com/images/graph_dosing1.gif"/>
          <p:cNvPicPr>
            <a:picLocks noChangeAspect="1" noChangeArrowheads="1"/>
          </p:cNvPicPr>
          <p:nvPr>
            <p:custDataLst>
              <p:tags r:id="rId3"/>
            </p:custDataLst>
          </p:nvPr>
        </p:nvPicPr>
        <p:blipFill>
          <a:blip r:embed="rId18"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7313" name="PPTShape_1" descr="http://www.twynstapro.com/images/graph_dosing1.gif"/>
          <p:cNvPicPr>
            <a:picLocks noChangeAspect="1" noChangeArrowheads="1"/>
          </p:cNvPicPr>
          <p:nvPr>
            <p:custDataLst>
              <p:tags r:id="rId4"/>
            </p:custDataLst>
          </p:nvPr>
        </p:nvPicPr>
        <p:blipFill>
          <a:blip r:embed="rId18"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7314" name="PPTShape_2" descr="http://www.twynstapro.com/images/graph_dosing1.gif"/>
          <p:cNvPicPr>
            <a:picLocks noChangeAspect="1" noChangeArrowheads="1"/>
          </p:cNvPicPr>
          <p:nvPr>
            <p:custDataLst>
              <p:tags r:id="rId5"/>
            </p:custDataLst>
          </p:nvPr>
        </p:nvPicPr>
        <p:blipFill>
          <a:blip r:embed="rId18"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7315" name="PPTShape_3" descr="http://www.twynstapro.com/images/graph_dosing1.gif"/>
          <p:cNvPicPr>
            <a:picLocks noChangeAspect="1" noChangeArrowheads="1"/>
          </p:cNvPicPr>
          <p:nvPr>
            <p:custDataLst>
              <p:tags r:id="rId6"/>
            </p:custDataLst>
          </p:nvPr>
        </p:nvPicPr>
        <p:blipFill>
          <a:blip r:embed="rId18"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sp>
        <p:nvSpPr>
          <p:cNvPr id="29" name="Rectangle 7"/>
          <p:cNvSpPr>
            <a:spLocks noChangeArrowheads="1"/>
          </p:cNvSpPr>
          <p:nvPr/>
        </p:nvSpPr>
        <p:spPr bwMode="auto">
          <a:xfrm>
            <a:off x="204788" y="1343891"/>
            <a:ext cx="8763000" cy="5142634"/>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pic>
        <p:nvPicPr>
          <p:cNvPr id="97317" name="Picture 5" descr="brushGrn" hidden="1"/>
          <p:cNvPicPr>
            <a:picLocks noChangeAspect="1" noChangeArrowheads="1"/>
          </p:cNvPicPr>
          <p:nvPr>
            <p:custDataLst>
              <p:tags r:id="rId7"/>
            </p:custDataLst>
          </p:nvPr>
        </p:nvPicPr>
        <p:blipFill>
          <a:blip r:embed="rId19" cstate="print"/>
          <a:srcRect/>
          <a:stretch>
            <a:fillRect/>
          </a:stretch>
        </p:blipFill>
        <p:spPr bwMode="auto">
          <a:xfrm>
            <a:off x="288925" y="333375"/>
            <a:ext cx="8704263" cy="5105400"/>
          </a:xfrm>
          <a:prstGeom prst="rect">
            <a:avLst/>
          </a:prstGeom>
          <a:noFill/>
          <a:ln w="9525">
            <a:noFill/>
            <a:miter lim="800000"/>
            <a:headEnd/>
            <a:tailEnd/>
          </a:ln>
        </p:spPr>
      </p:pic>
      <p:sp>
        <p:nvSpPr>
          <p:cNvPr id="97318" name="Text Box 11"/>
          <p:cNvSpPr txBox="1">
            <a:spLocks noChangeArrowheads="1"/>
          </p:cNvSpPr>
          <p:nvPr/>
        </p:nvSpPr>
        <p:spPr bwMode="auto">
          <a:xfrm>
            <a:off x="461963" y="477838"/>
            <a:ext cx="7499350" cy="260350"/>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pic>
        <p:nvPicPr>
          <p:cNvPr id="34" name="PPTShape_4" descr="brushGrn"/>
          <p:cNvPicPr>
            <a:picLocks noChangeAspect="1" noChangeArrowheads="1"/>
          </p:cNvPicPr>
          <p:nvPr>
            <p:custDataLst>
              <p:tags r:id="rId8"/>
            </p:custDataLst>
          </p:nvPr>
        </p:nvPicPr>
        <p:blipFill>
          <a:blip r:embed="rId19" cstate="print"/>
          <a:srcRect/>
          <a:stretch>
            <a:fillRect/>
          </a:stretch>
        </p:blipFill>
        <p:spPr bwMode="auto">
          <a:xfrm>
            <a:off x="177800" y="1288473"/>
            <a:ext cx="8826500" cy="4150302"/>
          </a:xfrm>
          <a:prstGeom prst="rect">
            <a:avLst/>
          </a:prstGeom>
          <a:noFill/>
          <a:ln w="9525">
            <a:noFill/>
            <a:miter lim="800000"/>
            <a:headEnd/>
            <a:tailEnd/>
          </a:ln>
        </p:spPr>
      </p:pic>
      <p:pic>
        <p:nvPicPr>
          <p:cNvPr id="27" name="Picture 6" descr="brushBlue"/>
          <p:cNvPicPr>
            <a:picLocks noChangeAspect="1" noChangeArrowheads="1"/>
          </p:cNvPicPr>
          <p:nvPr>
            <p:custDataLst>
              <p:tags r:id="rId9"/>
            </p:custDataLst>
          </p:nvPr>
        </p:nvPicPr>
        <p:blipFill>
          <a:blip r:embed="rId20" cstate="print"/>
          <a:srcRect/>
          <a:stretch>
            <a:fillRect/>
          </a:stretch>
        </p:blipFill>
        <p:spPr bwMode="auto">
          <a:xfrm>
            <a:off x="319088" y="1230313"/>
            <a:ext cx="8683625" cy="5319712"/>
          </a:xfrm>
          <a:prstGeom prst="rect">
            <a:avLst/>
          </a:prstGeom>
          <a:noFill/>
          <a:ln w="9525">
            <a:noFill/>
            <a:miter lim="800000"/>
            <a:headEnd/>
            <a:tailEnd/>
          </a:ln>
        </p:spPr>
      </p:pic>
      <p:pic>
        <p:nvPicPr>
          <p:cNvPr id="28" name="PPTShape_5" descr="brushBlue"/>
          <p:cNvPicPr>
            <a:picLocks noChangeAspect="1" noChangeArrowheads="1"/>
          </p:cNvPicPr>
          <p:nvPr>
            <p:custDataLst>
              <p:tags r:id="rId10"/>
            </p:custDataLst>
          </p:nvPr>
        </p:nvPicPr>
        <p:blipFill>
          <a:blip r:embed="rId20" cstate="print"/>
          <a:srcRect/>
          <a:stretch>
            <a:fillRect/>
          </a:stretch>
        </p:blipFill>
        <p:spPr bwMode="auto">
          <a:xfrm>
            <a:off x="204788" y="1230313"/>
            <a:ext cx="8809037" cy="5319712"/>
          </a:xfrm>
          <a:prstGeom prst="rect">
            <a:avLst/>
          </a:prstGeom>
          <a:noFill/>
          <a:ln w="9525">
            <a:noFill/>
            <a:miter lim="800000"/>
            <a:headEnd/>
            <a:tailEnd/>
          </a:ln>
        </p:spPr>
      </p:pic>
      <p:grpSp>
        <p:nvGrpSpPr>
          <p:cNvPr id="2" name="Group 9"/>
          <p:cNvGrpSpPr>
            <a:grpSpLocks/>
          </p:cNvGrpSpPr>
          <p:nvPr>
            <p:custDataLst>
              <p:tags r:id="rId11"/>
            </p:custDataLst>
          </p:nvPr>
        </p:nvGrpSpPr>
        <p:grpSpPr bwMode="auto">
          <a:xfrm>
            <a:off x="1430759" y="2111361"/>
            <a:ext cx="6062476" cy="3392502"/>
            <a:chOff x="3017" y="2305"/>
            <a:chExt cx="2650" cy="1837"/>
          </a:xfrm>
          <a:noFill/>
        </p:grpSpPr>
        <p:sp>
          <p:nvSpPr>
            <p:cNvPr id="39" name="Rectangle 10"/>
            <p:cNvSpPr>
              <a:spLocks noChangeArrowheads="1"/>
            </p:cNvSpPr>
            <p:nvPr/>
          </p:nvSpPr>
          <p:spPr bwMode="gray">
            <a:xfrm>
              <a:off x="3017" y="2305"/>
              <a:ext cx="2498" cy="1439"/>
            </a:xfrm>
            <a:prstGeom prst="rect">
              <a:avLst/>
            </a:prstGeom>
            <a:grpFill/>
            <a:ln w="9525">
              <a:noFill/>
              <a:miter lim="800000"/>
              <a:headEnd/>
              <a:tailEnd/>
            </a:ln>
          </p:spPr>
          <p:txBody>
            <a:bodyPr wrap="none" anchor="ctr"/>
            <a:lstStyle/>
            <a:p>
              <a:pPr>
                <a:defRPr/>
              </a:pPr>
              <a:endParaRPr lang="de-DE" sz="1000">
                <a:solidFill>
                  <a:srgbClr val="0081C6"/>
                </a:solidFill>
                <a:latin typeface="Helvetica" pitchFamily="34" charset="0"/>
              </a:endParaRPr>
            </a:p>
          </p:txBody>
        </p:sp>
        <p:graphicFrame>
          <p:nvGraphicFramePr>
            <p:cNvPr id="40" name="Object 11"/>
            <p:cNvGraphicFramePr>
              <a:graphicFrameLocks/>
            </p:cNvGraphicFramePr>
            <p:nvPr/>
          </p:nvGraphicFramePr>
          <p:xfrm>
            <a:off x="3133" y="2348"/>
            <a:ext cx="2526" cy="1794"/>
          </p:xfrm>
          <a:graphic>
            <a:graphicData uri="http://schemas.openxmlformats.org/drawingml/2006/chart">
              <c:chart xmlns:c="http://schemas.openxmlformats.org/drawingml/2006/chart" xmlns:r="http://schemas.openxmlformats.org/officeDocument/2006/relationships" r:id="rId21"/>
            </a:graphicData>
          </a:graphic>
        </p:graphicFrame>
        <p:sp>
          <p:nvSpPr>
            <p:cNvPr id="41" name="Text Box 12"/>
            <p:cNvSpPr txBox="1">
              <a:spLocks noChangeArrowheads="1"/>
            </p:cNvSpPr>
            <p:nvPr/>
          </p:nvSpPr>
          <p:spPr bwMode="gray">
            <a:xfrm>
              <a:off x="3678" y="3986"/>
              <a:ext cx="1624" cy="132"/>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42" name="Text Box 13"/>
            <p:cNvSpPr txBox="1">
              <a:spLocks noChangeArrowheads="1"/>
            </p:cNvSpPr>
            <p:nvPr/>
          </p:nvSpPr>
          <p:spPr bwMode="gray">
            <a:xfrm rot="16200000">
              <a:off x="2631" y="3104"/>
              <a:ext cx="1215" cy="106"/>
            </a:xfrm>
            <a:prstGeom prst="rect">
              <a:avLst/>
            </a:prstGeom>
            <a:grpFill/>
            <a:ln w="9525">
              <a:noFill/>
              <a:miter lim="800000"/>
              <a:headEnd/>
              <a:tailEnd/>
            </a:ln>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PAD media (mmHg)</a:t>
              </a:r>
            </a:p>
          </p:txBody>
        </p:sp>
        <p:sp>
          <p:nvSpPr>
            <p:cNvPr id="43" name="Line 14"/>
            <p:cNvSpPr>
              <a:spLocks noChangeShapeType="1"/>
            </p:cNvSpPr>
            <p:nvPr/>
          </p:nvSpPr>
          <p:spPr bwMode="auto">
            <a:xfrm flipV="1">
              <a:off x="3456" y="3182"/>
              <a:ext cx="2211" cy="2"/>
            </a:xfrm>
            <a:prstGeom prst="line">
              <a:avLst/>
            </a:prstGeom>
            <a:grpFill/>
            <a:ln w="19050">
              <a:solidFill>
                <a:srgbClr val="FF0000"/>
              </a:solidFill>
              <a:prstDash val="dash"/>
              <a:round/>
              <a:headEnd/>
              <a:tailEnd/>
            </a:ln>
          </p:spPr>
          <p:txBody>
            <a:bodyPr/>
            <a:lstStyle/>
            <a:p>
              <a:pPr>
                <a:defRPr/>
              </a:pPr>
              <a:endParaRPr lang="en-GB" sz="1000">
                <a:solidFill>
                  <a:srgbClr val="0081C6"/>
                </a:solidFill>
                <a:latin typeface="Helvetica" pitchFamily="34" charset="0"/>
              </a:endParaRPr>
            </a:p>
          </p:txBody>
        </p:sp>
      </p:grpSp>
      <p:sp>
        <p:nvSpPr>
          <p:cNvPr id="44" name="TextBox 26"/>
          <p:cNvSpPr txBox="1">
            <a:spLocks noChangeArrowheads="1"/>
          </p:cNvSpPr>
          <p:nvPr/>
        </p:nvSpPr>
        <p:spPr bwMode="auto">
          <a:xfrm>
            <a:off x="2195513" y="1260475"/>
            <a:ext cx="6200342"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PAD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40/10 mg</a:t>
            </a:r>
          </a:p>
        </p:txBody>
      </p:sp>
      <p:pic>
        <p:nvPicPr>
          <p:cNvPr id="45" name="PPTShape_6" descr="http://www.twynstapro.com/images/graph_dosing1.gif"/>
          <p:cNvPicPr>
            <a:picLocks noChangeAspect="1" noChangeArrowheads="1"/>
          </p:cNvPicPr>
          <p:nvPr>
            <p:custDataLst>
              <p:tags r:id="rId12"/>
            </p:custDataLst>
          </p:nvPr>
        </p:nvPicPr>
        <p:blipFill>
          <a:blip r:embed="rId18" cstate="print"/>
          <a:srcRect l="45686" t="4131" r="37663" b="75031"/>
          <a:stretch>
            <a:fillRect/>
          </a:stretch>
        </p:blipFill>
        <p:spPr bwMode="auto">
          <a:xfrm>
            <a:off x="502516" y="1391083"/>
            <a:ext cx="1074738" cy="765175"/>
          </a:xfrm>
          <a:prstGeom prst="rect">
            <a:avLst/>
          </a:prstGeom>
          <a:noFill/>
          <a:ln w="28575">
            <a:solidFill>
              <a:srgbClr val="00B25A"/>
            </a:solidFill>
            <a:miter lim="800000"/>
            <a:headEnd/>
            <a:tailEnd/>
          </a:ln>
        </p:spPr>
      </p:pic>
      <p:grpSp>
        <p:nvGrpSpPr>
          <p:cNvPr id="3" name="Group 27"/>
          <p:cNvGrpSpPr>
            <a:grpSpLocks/>
          </p:cNvGrpSpPr>
          <p:nvPr>
            <p:custDataLst>
              <p:tags r:id="rId13"/>
            </p:custDataLst>
          </p:nvPr>
        </p:nvGrpSpPr>
        <p:grpSpPr bwMode="auto">
          <a:xfrm>
            <a:off x="1187450" y="5675313"/>
            <a:ext cx="5419725" cy="241300"/>
            <a:chOff x="262" y="3900"/>
            <a:chExt cx="2846" cy="177"/>
          </a:xfrm>
        </p:grpSpPr>
        <p:sp>
          <p:nvSpPr>
            <p:cNvPr id="97328"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 130/80 mmHg</a:t>
              </a:r>
            </a:p>
          </p:txBody>
        </p:sp>
        <p:sp>
          <p:nvSpPr>
            <p:cNvPr id="97329"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50"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100">
                <a:solidFill>
                  <a:srgbClr val="6D6E70"/>
                </a:solidFill>
                <a:latin typeface="Helvetica" pitchFamily="34" charset="0"/>
              </a:rPr>
              <a:t>White WB, et al. Blood Press Monit 2010;15:205</a:t>
            </a:r>
            <a:r>
              <a:rPr lang="en-US" sz="1100">
                <a:solidFill>
                  <a:srgbClr val="7C7C7C"/>
                </a:solidFill>
                <a:latin typeface="Helvetica" pitchFamily="34" charset="0"/>
              </a:rPr>
              <a:t>–</a:t>
            </a:r>
            <a:r>
              <a:rPr lang="en-US" sz="11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4" grpId="0"/>
      <p:bldP spid="44" grpId="1"/>
      <p:bldP spid="44" grpId="2"/>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8307"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8308"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98309"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s-ES" sz="1000">
                <a:solidFill>
                  <a:srgbClr val="7C7C7C"/>
                </a:solidFill>
                <a:latin typeface="Helvetica" pitchFamily="34" charset="0"/>
              </a:rPr>
              <a:t>1. Littlejohn TW III, et al. J Hypertens 2008;26(Suppl 1):S494.</a:t>
            </a:r>
          </a:p>
          <a:p>
            <a:pPr marL="457200" indent="-457200" algn="r" eaLnBrk="0" hangingPunct="0">
              <a:buSzPct val="100000"/>
            </a:pPr>
            <a:r>
              <a:rPr lang="es-ES" sz="1000">
                <a:solidFill>
                  <a:srgbClr val="7C7C7C"/>
                </a:solidFill>
                <a:latin typeface="Helvetica" pitchFamily="34" charset="0"/>
              </a:rPr>
              <a:t>2. White WB, et al. Blood Press Monit 2010;15:205–212.</a:t>
            </a:r>
          </a:p>
        </p:txBody>
      </p:sp>
      <p:pic>
        <p:nvPicPr>
          <p:cNvPr id="98310"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98335"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98336" name="Picture 40" descr="http://www.twynstapro.com/images/graph_dosing1.gif"/>
          <p:cNvPicPr>
            <a:picLocks noChangeAspect="1" noChangeArrowheads="1"/>
          </p:cNvPicPr>
          <p:nvPr>
            <p:custDataLst>
              <p:tags r:id="rId3"/>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8337" name="PPTShape_1" descr="http://www.twynstapro.com/images/graph_dosing1.gif"/>
          <p:cNvPicPr>
            <a:picLocks noChangeAspect="1" noChangeArrowheads="1"/>
          </p:cNvPicPr>
          <p:nvPr>
            <p:custDataLst>
              <p:tags r:id="rId4"/>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8338" name="PPTShape_2" descr="http://www.twynstapro.com/images/graph_dosing1.gif"/>
          <p:cNvPicPr>
            <a:picLocks noChangeAspect="1" noChangeArrowheads="1"/>
          </p:cNvPicPr>
          <p:nvPr>
            <p:custDataLst>
              <p:tags r:id="rId5"/>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8339" name="PPTShape_3" descr="http://www.twynstapro.com/images/graph_dosing1.gif"/>
          <p:cNvPicPr>
            <a:picLocks noChangeAspect="1" noChangeArrowheads="1"/>
          </p:cNvPicPr>
          <p:nvPr>
            <p:custDataLst>
              <p:tags r:id="rId6"/>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233055"/>
            <a:ext cx="8713788" cy="5305858"/>
            <a:chOff x="1531310" y="1683231"/>
            <a:chExt cx="6024425" cy="4079615"/>
          </a:xfrm>
        </p:grpSpPr>
        <p:grpSp>
          <p:nvGrpSpPr>
            <p:cNvPr id="3" name="Group 18"/>
            <p:cNvGrpSpPr>
              <a:grpSpLocks/>
            </p:cNvGrpSpPr>
            <p:nvPr/>
          </p:nvGrpSpPr>
          <p:grpSpPr bwMode="auto">
            <a:xfrm>
              <a:off x="1531310" y="1683231"/>
              <a:ext cx="6017805" cy="4037870"/>
              <a:chOff x="1531310" y="1683231"/>
              <a:chExt cx="6017805" cy="4037870"/>
            </a:xfrm>
          </p:grpSpPr>
          <p:sp>
            <p:nvSpPr>
              <p:cNvPr id="28" name="Rectangle 7"/>
              <p:cNvSpPr>
                <a:spLocks noChangeArrowheads="1"/>
              </p:cNvSpPr>
              <p:nvPr/>
            </p:nvSpPr>
            <p:spPr bwMode="auto">
              <a:xfrm>
                <a:off x="1563139" y="1703061"/>
                <a:ext cx="5968450" cy="4018040"/>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solidFill>
                    <a:srgbClr val="6D6E70"/>
                  </a:solidFill>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98352" name="Picture 5" descr="brushGrn"/>
                <p:cNvPicPr>
                  <a:picLocks noChangeAspect="1" noChangeArrowheads="1"/>
                </p:cNvPicPr>
                <p:nvPr/>
              </p:nvPicPr>
              <p:blipFill>
                <a:blip r:embed="rId17" cstate="print"/>
                <a:srcRect/>
                <a:stretch>
                  <a:fillRect/>
                </a:stretch>
              </p:blipFill>
              <p:spPr bwMode="auto">
                <a:xfrm>
                  <a:off x="1531310" y="1683231"/>
                  <a:ext cx="6017805" cy="3350713"/>
                </a:xfrm>
                <a:prstGeom prst="rect">
                  <a:avLst/>
                </a:prstGeom>
                <a:noFill/>
                <a:ln w="9525">
                  <a:noFill/>
                  <a:miter lim="800000"/>
                  <a:headEnd/>
                  <a:tailEnd/>
                </a:ln>
              </p:spPr>
            </p:pic>
            <p:pic>
              <p:nvPicPr>
                <p:cNvPr id="98353" name="Picture 10" descr="closeBtn">
                  <a:hlinkClick r:id="rId18" action="ppaction://hlinksldjump"/>
                </p:cNvPr>
                <p:cNvPicPr>
                  <a:picLocks noChangeAspect="1" noChangeArrowheads="1"/>
                </p:cNvPicPr>
                <p:nvPr>
                  <p:custDataLst>
                    <p:tags r:id="rId11"/>
                  </p:custDataLst>
                </p:nvPr>
              </p:nvPicPr>
              <p:blipFill>
                <a:blip r:embed="rId19" cstate="print"/>
                <a:srcRect/>
                <a:stretch>
                  <a:fillRect/>
                </a:stretch>
              </p:blipFill>
              <p:spPr bwMode="auto">
                <a:xfrm>
                  <a:off x="7092950" y="1844675"/>
                  <a:ext cx="244475" cy="244475"/>
                </a:xfrm>
                <a:prstGeom prst="rect">
                  <a:avLst/>
                </a:prstGeom>
                <a:noFill/>
                <a:ln w="9525">
                  <a:noFill/>
                  <a:miter lim="800000"/>
                  <a:headEnd/>
                  <a:tailEnd/>
                </a:ln>
              </p:spPr>
            </p:pic>
            <p:sp>
              <p:nvSpPr>
                <p:cNvPr id="98354" name="Text Box 11"/>
                <p:cNvSpPr txBox="1">
                  <a:spLocks noChangeArrowheads="1"/>
                </p:cNvSpPr>
                <p:nvPr/>
              </p:nvSpPr>
              <p:spPr bwMode="auto">
                <a:xfrm>
                  <a:off x="1650942" y="1778190"/>
                  <a:ext cx="5184773" cy="171136"/>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6D6E70"/>
                    </a:solidFill>
                    <a:latin typeface="Helvetica" pitchFamily="34" charset="0"/>
                    <a:sym typeface="Symbol" pitchFamily="18" charset="2"/>
                  </a:endParaRPr>
                </a:p>
              </p:txBody>
            </p:sp>
          </p:grpSp>
        </p:grpSp>
        <p:pic>
          <p:nvPicPr>
            <p:cNvPr id="98349" name="Picture 6" descr="brushBlue"/>
            <p:cNvPicPr>
              <a:picLocks noChangeAspect="1" noChangeArrowheads="1"/>
            </p:cNvPicPr>
            <p:nvPr/>
          </p:nvPicPr>
          <p:blipFill>
            <a:blip r:embed="rId20" cstate="print"/>
            <a:srcRect/>
            <a:stretch>
              <a:fillRect/>
            </a:stretch>
          </p:blipFill>
          <p:spPr bwMode="auto">
            <a:xfrm>
              <a:off x="1552353" y="2271661"/>
              <a:ext cx="6003382" cy="3491185"/>
            </a:xfrm>
            <a:prstGeom prst="rect">
              <a:avLst/>
            </a:prstGeom>
            <a:noFill/>
            <a:ln w="9525">
              <a:noFill/>
              <a:miter lim="800000"/>
              <a:headEnd/>
              <a:tailEnd/>
            </a:ln>
          </p:spPr>
        </p:pic>
      </p:grpSp>
      <p:sp>
        <p:nvSpPr>
          <p:cNvPr id="33" name="TextBox 26"/>
          <p:cNvSpPr txBox="1">
            <a:spLocks noChangeArrowheads="1"/>
          </p:cNvSpPr>
          <p:nvPr/>
        </p:nvSpPr>
        <p:spPr bwMode="auto">
          <a:xfrm>
            <a:off x="2195513" y="1260475"/>
            <a:ext cx="5867832"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PAS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80/5 mg</a:t>
            </a:r>
          </a:p>
        </p:txBody>
      </p:sp>
      <p:grpSp>
        <p:nvGrpSpPr>
          <p:cNvPr id="5" name="Group 27"/>
          <p:cNvGrpSpPr>
            <a:grpSpLocks/>
          </p:cNvGrpSpPr>
          <p:nvPr>
            <p:custDataLst>
              <p:tags r:id="rId8"/>
            </p:custDataLst>
          </p:nvPr>
        </p:nvGrpSpPr>
        <p:grpSpPr bwMode="auto">
          <a:xfrm>
            <a:off x="1187450" y="5805488"/>
            <a:ext cx="5419725" cy="241300"/>
            <a:chOff x="262" y="3900"/>
            <a:chExt cx="2846" cy="177"/>
          </a:xfrm>
        </p:grpSpPr>
        <p:sp>
          <p:nvSpPr>
            <p:cNvPr id="98346"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&lt;130/80 mmHg</a:t>
              </a:r>
            </a:p>
          </p:txBody>
        </p:sp>
        <p:sp>
          <p:nvSpPr>
            <p:cNvPr id="98347"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grpSp>
        <p:nvGrpSpPr>
          <p:cNvPr id="6" name="Group 32"/>
          <p:cNvGrpSpPr>
            <a:grpSpLocks/>
          </p:cNvGrpSpPr>
          <p:nvPr>
            <p:custDataLst>
              <p:tags r:id="rId9"/>
            </p:custDataLst>
          </p:nvPr>
        </p:nvGrpSpPr>
        <p:grpSpPr bwMode="auto">
          <a:xfrm>
            <a:off x="1763713" y="2185988"/>
            <a:ext cx="5730875" cy="3317875"/>
            <a:chOff x="151" y="605"/>
            <a:chExt cx="2818" cy="2036"/>
          </a:xfrm>
          <a:noFill/>
        </p:grpSpPr>
        <p:sp>
          <p:nvSpPr>
            <p:cNvPr id="38" name="Rectangle 6"/>
            <p:cNvSpPr>
              <a:spLocks noChangeArrowheads="1"/>
            </p:cNvSpPr>
            <p:nvPr/>
          </p:nvSpPr>
          <p:spPr bwMode="gray">
            <a:xfrm>
              <a:off x="270" y="828"/>
              <a:ext cx="2498" cy="1439"/>
            </a:xfrm>
            <a:prstGeom prst="rect">
              <a:avLst/>
            </a:prstGeom>
            <a:grpFill/>
            <a:ln w="9525" algn="ctr">
              <a:noFill/>
              <a:miter lim="800000"/>
              <a:headEnd/>
              <a:tailEnd/>
            </a:ln>
          </p:spPr>
          <p:txBody>
            <a:bodyPr wrap="none" anchor="ctr"/>
            <a:lstStyle/>
            <a:p>
              <a:pPr>
                <a:defRPr/>
              </a:pPr>
              <a:endParaRPr lang="en-US" sz="1000">
                <a:solidFill>
                  <a:srgbClr val="7C7C7C"/>
                </a:solidFill>
                <a:latin typeface="Helvetica" pitchFamily="34" charset="0"/>
              </a:endParaRPr>
            </a:p>
          </p:txBody>
        </p:sp>
        <p:graphicFrame>
          <p:nvGraphicFramePr>
            <p:cNvPr id="39" name="Object 5"/>
            <p:cNvGraphicFramePr>
              <a:graphicFrameLocks/>
            </p:cNvGraphicFramePr>
            <p:nvPr/>
          </p:nvGraphicFramePr>
          <p:xfrm>
            <a:off x="151" y="605"/>
            <a:ext cx="2818" cy="2036"/>
          </p:xfrm>
          <a:graphic>
            <a:graphicData uri="http://schemas.openxmlformats.org/drawingml/2006/chart">
              <c:chart xmlns:c="http://schemas.openxmlformats.org/drawingml/2006/chart" xmlns:r="http://schemas.openxmlformats.org/officeDocument/2006/relationships" r:id="rId21"/>
            </a:graphicData>
          </a:graphic>
        </p:graphicFrame>
        <p:sp>
          <p:nvSpPr>
            <p:cNvPr id="40" name="Text Box 8"/>
            <p:cNvSpPr txBox="1">
              <a:spLocks noChangeArrowheads="1"/>
            </p:cNvSpPr>
            <p:nvPr/>
          </p:nvSpPr>
          <p:spPr bwMode="gray">
            <a:xfrm>
              <a:off x="839" y="2455"/>
              <a:ext cx="1624" cy="149"/>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41" name="Text Box 9"/>
            <p:cNvSpPr txBox="1">
              <a:spLocks noChangeArrowheads="1"/>
            </p:cNvSpPr>
            <p:nvPr/>
          </p:nvSpPr>
          <p:spPr bwMode="gray">
            <a:xfrm rot="16200000">
              <a:off x="-354" y="1555"/>
              <a:ext cx="1215" cy="120"/>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PAS media (mmHg)</a:t>
              </a:r>
            </a:p>
          </p:txBody>
        </p:sp>
        <p:sp>
          <p:nvSpPr>
            <p:cNvPr id="42" name="Line 10"/>
            <p:cNvSpPr>
              <a:spLocks noChangeShapeType="1"/>
            </p:cNvSpPr>
            <p:nvPr/>
          </p:nvSpPr>
          <p:spPr bwMode="auto">
            <a:xfrm flipV="1">
              <a:off x="501" y="1535"/>
              <a:ext cx="2468" cy="13"/>
            </a:xfrm>
            <a:prstGeom prst="line">
              <a:avLst/>
            </a:prstGeom>
            <a:grpFill/>
            <a:ln w="19050">
              <a:solidFill>
                <a:srgbClr val="FF0000"/>
              </a:solidFill>
              <a:prstDash val="dash"/>
              <a:round/>
              <a:headEnd/>
              <a:tailEnd/>
            </a:ln>
          </p:spPr>
          <p:txBody>
            <a:bodyPr/>
            <a:lstStyle/>
            <a:p>
              <a:pPr>
                <a:defRPr/>
              </a:pPr>
              <a:endParaRPr lang="en-GB" sz="1000">
                <a:solidFill>
                  <a:srgbClr val="7C7C7C"/>
                </a:solidFill>
                <a:latin typeface="Helvetica" pitchFamily="34" charset="0"/>
              </a:endParaRPr>
            </a:p>
          </p:txBody>
        </p:sp>
      </p:grpSp>
      <p:pic>
        <p:nvPicPr>
          <p:cNvPr id="43" name="PPTShape_4" descr="http://www.twynstapro.com/images/graph_dosing1.gif"/>
          <p:cNvPicPr>
            <a:picLocks noChangeAspect="1" noChangeArrowheads="1"/>
          </p:cNvPicPr>
          <p:nvPr>
            <p:custDataLst>
              <p:tags r:id="rId10"/>
            </p:custDataLst>
          </p:nvPr>
        </p:nvPicPr>
        <p:blipFill>
          <a:blip r:embed="rId16" cstate="print"/>
          <a:srcRect l="63274" t="4131" r="20078" b="75031"/>
          <a:stretch>
            <a:fillRect/>
          </a:stretch>
        </p:blipFill>
        <p:spPr bwMode="auto">
          <a:xfrm>
            <a:off x="627206" y="1335665"/>
            <a:ext cx="1074738" cy="765175"/>
          </a:xfrm>
          <a:prstGeom prst="rect">
            <a:avLst/>
          </a:prstGeom>
          <a:noFill/>
          <a:ln w="28575">
            <a:solidFill>
              <a:srgbClr val="00B25A"/>
            </a:solidFill>
            <a:miter lim="800000"/>
            <a:headEnd/>
            <a:tailEnd/>
          </a:ln>
        </p:spPr>
      </p:pic>
      <p:sp>
        <p:nvSpPr>
          <p:cNvPr id="44" name="Rectangle 161"/>
          <p:cNvSpPr>
            <a:spLocks noChangeArrowheads="1"/>
          </p:cNvSpPr>
          <p:nvPr/>
        </p:nvSpPr>
        <p:spPr bwMode="auto">
          <a:xfrm>
            <a:off x="715963" y="6064250"/>
            <a:ext cx="6659562" cy="41275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0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000">
                <a:solidFill>
                  <a:srgbClr val="6D6E70"/>
                </a:solidFill>
                <a:latin typeface="Helvetica" pitchFamily="34" charset="0"/>
              </a:rPr>
              <a:t>White WB, et al. Blood Press Monit 2010;15:205</a:t>
            </a:r>
            <a:r>
              <a:rPr lang="en-US" sz="1000">
                <a:solidFill>
                  <a:srgbClr val="7C7C7C"/>
                </a:solidFill>
                <a:latin typeface="Helvetica" pitchFamily="34" charset="0"/>
              </a:rPr>
              <a:t>–</a:t>
            </a:r>
            <a:r>
              <a:rPr lang="en-US" sz="10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99331"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99332"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99333"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s-ES" sz="1000">
                <a:solidFill>
                  <a:srgbClr val="7C7C7C"/>
                </a:solidFill>
                <a:latin typeface="Helvetica" pitchFamily="34" charset="0"/>
              </a:rPr>
              <a:t>1. Littlejohn TW III, et al. J Hypertens 2008;26(Suppl 1):S494.</a:t>
            </a:r>
          </a:p>
          <a:p>
            <a:pPr marL="457200" indent="-457200" algn="r" eaLnBrk="0" hangingPunct="0">
              <a:buSzPct val="100000"/>
            </a:pPr>
            <a:r>
              <a:rPr lang="es-ES" sz="1000">
                <a:solidFill>
                  <a:srgbClr val="7C7C7C"/>
                </a:solidFill>
                <a:latin typeface="Helvetica" pitchFamily="34" charset="0"/>
              </a:rPr>
              <a:t>2. White WB, et al. Blood Press Monit 2010;15:205–212.</a:t>
            </a:r>
          </a:p>
        </p:txBody>
      </p:sp>
      <p:pic>
        <p:nvPicPr>
          <p:cNvPr id="99334"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99359"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99360" name="Picture 40" descr="http://www.twynstapro.com/images/graph_dosing1.gif"/>
          <p:cNvPicPr>
            <a:picLocks noChangeAspect="1" noChangeArrowheads="1"/>
          </p:cNvPicPr>
          <p:nvPr>
            <p:custDataLst>
              <p:tags r:id="rId3"/>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99361" name="PPTShape_1" descr="http://www.twynstapro.com/images/graph_dosing1.gif"/>
          <p:cNvPicPr>
            <a:picLocks noChangeAspect="1" noChangeArrowheads="1"/>
          </p:cNvPicPr>
          <p:nvPr>
            <p:custDataLst>
              <p:tags r:id="rId4"/>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99362" name="PPTShape_2" descr="http://www.twynstapro.com/images/graph_dosing1.gif"/>
          <p:cNvPicPr>
            <a:picLocks noChangeAspect="1" noChangeArrowheads="1"/>
          </p:cNvPicPr>
          <p:nvPr>
            <p:custDataLst>
              <p:tags r:id="rId5"/>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99363" name="PPTShape_3" descr="http://www.twynstapro.com/images/graph_dosing1.gif"/>
          <p:cNvPicPr>
            <a:picLocks noChangeAspect="1" noChangeArrowheads="1"/>
          </p:cNvPicPr>
          <p:nvPr>
            <p:custDataLst>
              <p:tags r:id="rId6"/>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233055"/>
            <a:ext cx="8713788" cy="5285220"/>
            <a:chOff x="1531310" y="1683231"/>
            <a:chExt cx="6024425" cy="4079615"/>
          </a:xfrm>
        </p:grpSpPr>
        <p:grpSp>
          <p:nvGrpSpPr>
            <p:cNvPr id="3" name="Group 18"/>
            <p:cNvGrpSpPr>
              <a:grpSpLocks/>
            </p:cNvGrpSpPr>
            <p:nvPr/>
          </p:nvGrpSpPr>
          <p:grpSpPr bwMode="auto">
            <a:xfrm>
              <a:off x="1531310" y="1683231"/>
              <a:ext cx="6017805" cy="4037730"/>
              <a:chOff x="1531310" y="1683231"/>
              <a:chExt cx="6017805" cy="4037730"/>
            </a:xfrm>
          </p:grpSpPr>
          <p:sp>
            <p:nvSpPr>
              <p:cNvPr id="28" name="Rectangle 7"/>
              <p:cNvSpPr>
                <a:spLocks noChangeArrowheads="1"/>
              </p:cNvSpPr>
              <p:nvPr/>
            </p:nvSpPr>
            <p:spPr bwMode="auto">
              <a:xfrm>
                <a:off x="1563139" y="1703127"/>
                <a:ext cx="5968450" cy="4017834"/>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99376" name="Picture 5" descr="brushGrn"/>
                <p:cNvPicPr>
                  <a:picLocks noChangeAspect="1" noChangeArrowheads="1"/>
                </p:cNvPicPr>
                <p:nvPr/>
              </p:nvPicPr>
              <p:blipFill>
                <a:blip r:embed="rId17" cstate="print"/>
                <a:srcRect/>
                <a:stretch>
                  <a:fillRect/>
                </a:stretch>
              </p:blipFill>
              <p:spPr bwMode="auto">
                <a:xfrm>
                  <a:off x="1531310" y="1683231"/>
                  <a:ext cx="6017805" cy="3350713"/>
                </a:xfrm>
                <a:prstGeom prst="rect">
                  <a:avLst/>
                </a:prstGeom>
                <a:noFill/>
                <a:ln w="9525">
                  <a:noFill/>
                  <a:miter lim="800000"/>
                  <a:headEnd/>
                  <a:tailEnd/>
                </a:ln>
              </p:spPr>
            </p:pic>
            <p:pic>
              <p:nvPicPr>
                <p:cNvPr id="99377" name="Picture 10" descr="closeBtn">
                  <a:hlinkClick r:id="rId18" action="ppaction://hlinksldjump"/>
                </p:cNvPr>
                <p:cNvPicPr>
                  <a:picLocks noChangeAspect="1" noChangeArrowheads="1"/>
                </p:cNvPicPr>
                <p:nvPr>
                  <p:custDataLst>
                    <p:tags r:id="rId11"/>
                  </p:custDataLst>
                </p:nvPr>
              </p:nvPicPr>
              <p:blipFill>
                <a:blip r:embed="rId19" cstate="print"/>
                <a:srcRect/>
                <a:stretch>
                  <a:fillRect/>
                </a:stretch>
              </p:blipFill>
              <p:spPr bwMode="auto">
                <a:xfrm>
                  <a:off x="7092950" y="1844675"/>
                  <a:ext cx="244475" cy="244475"/>
                </a:xfrm>
                <a:prstGeom prst="rect">
                  <a:avLst/>
                </a:prstGeom>
                <a:noFill/>
                <a:ln w="9525">
                  <a:noFill/>
                  <a:miter lim="800000"/>
                  <a:headEnd/>
                  <a:tailEnd/>
                </a:ln>
              </p:spPr>
            </p:pic>
            <p:sp>
              <p:nvSpPr>
                <p:cNvPr id="99378" name="Text Box 11"/>
                <p:cNvSpPr txBox="1">
                  <a:spLocks noChangeArrowheads="1"/>
                </p:cNvSpPr>
                <p:nvPr/>
              </p:nvSpPr>
              <p:spPr bwMode="auto">
                <a:xfrm>
                  <a:off x="1650942" y="1778517"/>
                  <a:ext cx="5184773" cy="171724"/>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99373" name="Picture 6" descr="brushBlue"/>
            <p:cNvPicPr>
              <a:picLocks noChangeAspect="1" noChangeArrowheads="1"/>
            </p:cNvPicPr>
            <p:nvPr/>
          </p:nvPicPr>
          <p:blipFill>
            <a:blip r:embed="rId20" cstate="print"/>
            <a:srcRect/>
            <a:stretch>
              <a:fillRect/>
            </a:stretch>
          </p:blipFill>
          <p:spPr bwMode="auto">
            <a:xfrm>
              <a:off x="1552353" y="2271661"/>
              <a:ext cx="6003382" cy="3491185"/>
            </a:xfrm>
            <a:prstGeom prst="rect">
              <a:avLst/>
            </a:prstGeom>
            <a:noFill/>
            <a:ln w="9525">
              <a:noFill/>
              <a:miter lim="800000"/>
              <a:headEnd/>
              <a:tailEnd/>
            </a:ln>
          </p:spPr>
        </p:pic>
      </p:grpSp>
      <p:sp>
        <p:nvSpPr>
          <p:cNvPr id="33" name="TextBox 26"/>
          <p:cNvSpPr txBox="1">
            <a:spLocks noChangeArrowheads="1"/>
          </p:cNvSpPr>
          <p:nvPr/>
        </p:nvSpPr>
        <p:spPr bwMode="auto">
          <a:xfrm>
            <a:off x="2195512" y="1260475"/>
            <a:ext cx="5881687"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PAD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80/5 mg</a:t>
            </a:r>
          </a:p>
        </p:txBody>
      </p:sp>
      <p:grpSp>
        <p:nvGrpSpPr>
          <p:cNvPr id="5" name="Group 23"/>
          <p:cNvGrpSpPr>
            <a:grpSpLocks/>
          </p:cNvGrpSpPr>
          <p:nvPr>
            <p:custDataLst>
              <p:tags r:id="rId8"/>
            </p:custDataLst>
          </p:nvPr>
        </p:nvGrpSpPr>
        <p:grpSpPr bwMode="auto">
          <a:xfrm>
            <a:off x="1433120" y="2197733"/>
            <a:ext cx="6081950" cy="3307564"/>
            <a:chOff x="270" y="2003"/>
            <a:chExt cx="2678" cy="2099"/>
          </a:xfrm>
          <a:noFill/>
        </p:grpSpPr>
        <p:sp>
          <p:nvSpPr>
            <p:cNvPr id="38" name="Rectangle 24"/>
            <p:cNvSpPr>
              <a:spLocks noChangeArrowheads="1"/>
            </p:cNvSpPr>
            <p:nvPr/>
          </p:nvSpPr>
          <p:spPr bwMode="gray">
            <a:xfrm>
              <a:off x="270" y="2305"/>
              <a:ext cx="2498" cy="1439"/>
            </a:xfrm>
            <a:prstGeom prst="rect">
              <a:avLst/>
            </a:prstGeom>
            <a:grpFill/>
            <a:ln w="9525" algn="ctr">
              <a:noFill/>
              <a:miter lim="800000"/>
              <a:headEnd/>
              <a:tailEnd/>
            </a:ln>
          </p:spPr>
          <p:txBody>
            <a:bodyPr wrap="none" anchor="ctr"/>
            <a:lstStyle/>
            <a:p>
              <a:pPr>
                <a:defRPr/>
              </a:pPr>
              <a:endParaRPr lang="en-US" sz="1000">
                <a:solidFill>
                  <a:srgbClr val="0081C6"/>
                </a:solidFill>
                <a:latin typeface="Helvetica" pitchFamily="34" charset="0"/>
              </a:endParaRPr>
            </a:p>
          </p:txBody>
        </p:sp>
        <p:graphicFrame>
          <p:nvGraphicFramePr>
            <p:cNvPr id="39" name="Object 2"/>
            <p:cNvGraphicFramePr>
              <a:graphicFrameLocks/>
            </p:cNvGraphicFramePr>
            <p:nvPr/>
          </p:nvGraphicFramePr>
          <p:xfrm>
            <a:off x="422" y="2003"/>
            <a:ext cx="2526" cy="2099"/>
          </p:xfrm>
          <a:graphic>
            <a:graphicData uri="http://schemas.openxmlformats.org/drawingml/2006/chart">
              <c:chart xmlns:c="http://schemas.openxmlformats.org/drawingml/2006/chart" xmlns:r="http://schemas.openxmlformats.org/officeDocument/2006/relationships" r:id="rId21"/>
            </a:graphicData>
          </a:graphic>
        </p:graphicFrame>
        <p:sp>
          <p:nvSpPr>
            <p:cNvPr id="40" name="Text Box 26"/>
            <p:cNvSpPr txBox="1">
              <a:spLocks noChangeArrowheads="1"/>
            </p:cNvSpPr>
            <p:nvPr/>
          </p:nvSpPr>
          <p:spPr bwMode="gray">
            <a:xfrm>
              <a:off x="979" y="3923"/>
              <a:ext cx="1624" cy="154"/>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41" name="Text Box 27"/>
            <p:cNvSpPr txBox="1">
              <a:spLocks noChangeArrowheads="1"/>
            </p:cNvSpPr>
            <p:nvPr/>
          </p:nvSpPr>
          <p:spPr bwMode="gray">
            <a:xfrm rot="16200000">
              <a:off x="-93" y="2914"/>
              <a:ext cx="1215" cy="107"/>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PAD media (mmHg)</a:t>
              </a:r>
            </a:p>
          </p:txBody>
        </p:sp>
        <p:sp>
          <p:nvSpPr>
            <p:cNvPr id="42" name="Line 28"/>
            <p:cNvSpPr>
              <a:spLocks noChangeShapeType="1"/>
            </p:cNvSpPr>
            <p:nvPr/>
          </p:nvSpPr>
          <p:spPr bwMode="auto">
            <a:xfrm>
              <a:off x="720" y="2977"/>
              <a:ext cx="2227" cy="7"/>
            </a:xfrm>
            <a:prstGeom prst="line">
              <a:avLst/>
            </a:prstGeom>
            <a:grpFill/>
            <a:ln w="19050">
              <a:solidFill>
                <a:srgbClr val="FF0000"/>
              </a:solidFill>
              <a:prstDash val="dash"/>
              <a:round/>
              <a:headEnd/>
              <a:tailEnd/>
            </a:ln>
          </p:spPr>
          <p:txBody>
            <a:bodyPr/>
            <a:lstStyle/>
            <a:p>
              <a:pPr>
                <a:defRPr/>
              </a:pPr>
              <a:endParaRPr lang="en-GB" sz="1000">
                <a:solidFill>
                  <a:srgbClr val="0081C6"/>
                </a:solidFill>
                <a:latin typeface="Helvetica" pitchFamily="34" charset="0"/>
              </a:endParaRPr>
            </a:p>
          </p:txBody>
        </p:sp>
      </p:grpSp>
      <p:pic>
        <p:nvPicPr>
          <p:cNvPr id="43" name="PPTShape_4" descr="http://www.twynstapro.com/images/graph_dosing1.gif"/>
          <p:cNvPicPr>
            <a:picLocks noChangeAspect="1" noChangeArrowheads="1"/>
          </p:cNvPicPr>
          <p:nvPr>
            <p:custDataLst>
              <p:tags r:id="rId9"/>
            </p:custDataLst>
          </p:nvPr>
        </p:nvPicPr>
        <p:blipFill>
          <a:blip r:embed="rId16" cstate="print"/>
          <a:srcRect l="63274" t="4131" r="20078" b="75031"/>
          <a:stretch>
            <a:fillRect/>
          </a:stretch>
        </p:blipFill>
        <p:spPr bwMode="auto">
          <a:xfrm>
            <a:off x="544079" y="1404939"/>
            <a:ext cx="1074738" cy="765175"/>
          </a:xfrm>
          <a:prstGeom prst="rect">
            <a:avLst/>
          </a:prstGeom>
          <a:noFill/>
          <a:ln w="28575">
            <a:solidFill>
              <a:srgbClr val="00B25A"/>
            </a:solidFill>
            <a:miter lim="800000"/>
            <a:headEnd/>
            <a:tailEnd/>
          </a:ln>
        </p:spPr>
      </p:pic>
      <p:grpSp>
        <p:nvGrpSpPr>
          <p:cNvPr id="6" name="Group 27"/>
          <p:cNvGrpSpPr>
            <a:grpSpLocks/>
          </p:cNvGrpSpPr>
          <p:nvPr>
            <p:custDataLst>
              <p:tags r:id="rId10"/>
            </p:custDataLst>
          </p:nvPr>
        </p:nvGrpSpPr>
        <p:grpSpPr bwMode="auto">
          <a:xfrm>
            <a:off x="1187450" y="5675313"/>
            <a:ext cx="5419725" cy="241300"/>
            <a:chOff x="262" y="3900"/>
            <a:chExt cx="2846" cy="177"/>
          </a:xfrm>
        </p:grpSpPr>
        <p:sp>
          <p:nvSpPr>
            <p:cNvPr id="99370"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 130/80 mmHg</a:t>
              </a:r>
            </a:p>
          </p:txBody>
        </p:sp>
        <p:sp>
          <p:nvSpPr>
            <p:cNvPr id="99371"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48"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n-U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n-US" sz="1100">
                <a:solidFill>
                  <a:srgbClr val="6D6E70"/>
                </a:solidFill>
                <a:latin typeface="Helvetica" pitchFamily="34" charset="0"/>
              </a:rPr>
              <a:t>White WB, et al. Blood Press Monit 2010;15:205</a:t>
            </a:r>
            <a:r>
              <a:rPr lang="en-US" sz="1100">
                <a:solidFill>
                  <a:srgbClr val="7C7C7C"/>
                </a:solidFill>
                <a:latin typeface="Helvetica" pitchFamily="34" charset="0"/>
              </a:rPr>
              <a:t>–</a:t>
            </a:r>
            <a:r>
              <a:rPr lang="en-US" sz="11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100355"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100356"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100357"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s-ES" sz="1000">
                <a:solidFill>
                  <a:srgbClr val="7C7C7C"/>
                </a:solidFill>
                <a:latin typeface="Helvetica" pitchFamily="34" charset="0"/>
              </a:rPr>
              <a:t>1. Littlejohn TW III, et al. J Hypertens 2008;26(Suppl 1):S494.</a:t>
            </a:r>
          </a:p>
          <a:p>
            <a:pPr marL="457200" indent="-457200" algn="r" eaLnBrk="0" hangingPunct="0">
              <a:buSzPct val="100000"/>
            </a:pPr>
            <a:r>
              <a:rPr lang="es-ES" sz="1000">
                <a:solidFill>
                  <a:srgbClr val="7C7C7C"/>
                </a:solidFill>
                <a:latin typeface="Helvetica" pitchFamily="34" charset="0"/>
              </a:rPr>
              <a:t>2. White WB, et al. Blood Press Monit 2010;15:205–212.</a:t>
            </a:r>
          </a:p>
        </p:txBody>
      </p:sp>
      <p:pic>
        <p:nvPicPr>
          <p:cNvPr id="100358"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00383"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100384" name="Picture 40" descr="http://www.twynstapro.com/images/graph_dosing1.gif"/>
          <p:cNvPicPr>
            <a:picLocks noChangeAspect="1" noChangeArrowheads="1"/>
          </p:cNvPicPr>
          <p:nvPr>
            <p:custDataLst>
              <p:tags r:id="rId3"/>
            </p:custDataLst>
          </p:nvPr>
        </p:nvPicPr>
        <p:blipFill>
          <a:blip r:embed="rId16"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100385" name="PPTShape_1" descr="http://www.twynstapro.com/images/graph_dosing1.gif"/>
          <p:cNvPicPr>
            <a:picLocks noChangeAspect="1" noChangeArrowheads="1"/>
          </p:cNvPicPr>
          <p:nvPr>
            <p:custDataLst>
              <p:tags r:id="rId4"/>
            </p:custDataLst>
          </p:nvPr>
        </p:nvPicPr>
        <p:blipFill>
          <a:blip r:embed="rId16"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100386" name="PPTShape_2" descr="http://www.twynstapro.com/images/graph_dosing1.gif"/>
          <p:cNvPicPr>
            <a:picLocks noChangeAspect="1" noChangeArrowheads="1"/>
          </p:cNvPicPr>
          <p:nvPr>
            <p:custDataLst>
              <p:tags r:id="rId5"/>
            </p:custDataLst>
          </p:nvPr>
        </p:nvPicPr>
        <p:blipFill>
          <a:blip r:embed="rId16"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100387" name="PPTShape_3" descr="http://www.twynstapro.com/images/graph_dosing1.gif"/>
          <p:cNvPicPr>
            <a:picLocks noChangeAspect="1" noChangeArrowheads="1"/>
          </p:cNvPicPr>
          <p:nvPr>
            <p:custDataLst>
              <p:tags r:id="rId6"/>
            </p:custDataLst>
          </p:nvPr>
        </p:nvPicPr>
        <p:blipFill>
          <a:blip r:embed="rId16"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149926"/>
            <a:ext cx="8713788" cy="5377873"/>
            <a:chOff x="1531310" y="1683231"/>
            <a:chExt cx="6024425" cy="4079615"/>
          </a:xfrm>
        </p:grpSpPr>
        <p:grpSp>
          <p:nvGrpSpPr>
            <p:cNvPr id="3" name="Group 18"/>
            <p:cNvGrpSpPr>
              <a:grpSpLocks/>
            </p:cNvGrpSpPr>
            <p:nvPr/>
          </p:nvGrpSpPr>
          <p:grpSpPr bwMode="auto">
            <a:xfrm>
              <a:off x="1531310" y="1683231"/>
              <a:ext cx="6017805" cy="4037794"/>
              <a:chOff x="1531310" y="1683231"/>
              <a:chExt cx="6017805" cy="4037794"/>
            </a:xfrm>
          </p:grpSpPr>
          <p:sp>
            <p:nvSpPr>
              <p:cNvPr id="48" name="Rectangle 7"/>
              <p:cNvSpPr>
                <a:spLocks noChangeArrowheads="1"/>
              </p:cNvSpPr>
              <p:nvPr/>
            </p:nvSpPr>
            <p:spPr bwMode="auto">
              <a:xfrm>
                <a:off x="1563139" y="1703096"/>
                <a:ext cx="5968450" cy="4017929"/>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100400" name="Picture 5" descr="brushGrn"/>
                <p:cNvPicPr>
                  <a:picLocks noChangeAspect="1" noChangeArrowheads="1"/>
                </p:cNvPicPr>
                <p:nvPr/>
              </p:nvPicPr>
              <p:blipFill>
                <a:blip r:embed="rId17" cstate="print"/>
                <a:srcRect/>
                <a:stretch>
                  <a:fillRect/>
                </a:stretch>
              </p:blipFill>
              <p:spPr bwMode="auto">
                <a:xfrm>
                  <a:off x="1531310" y="1683231"/>
                  <a:ext cx="6017805" cy="3350713"/>
                </a:xfrm>
                <a:prstGeom prst="rect">
                  <a:avLst/>
                </a:prstGeom>
                <a:noFill/>
                <a:ln w="9525">
                  <a:noFill/>
                  <a:miter lim="800000"/>
                  <a:headEnd/>
                  <a:tailEnd/>
                </a:ln>
              </p:spPr>
            </p:pic>
            <p:pic>
              <p:nvPicPr>
                <p:cNvPr id="100401" name="Picture 10" descr="closeBtn">
                  <a:hlinkClick r:id="rId18" action="ppaction://hlinksldjump"/>
                </p:cNvPr>
                <p:cNvPicPr>
                  <a:picLocks noChangeAspect="1" noChangeArrowheads="1"/>
                </p:cNvPicPr>
                <p:nvPr>
                  <p:custDataLst>
                    <p:tags r:id="rId11"/>
                  </p:custDataLst>
                </p:nvPr>
              </p:nvPicPr>
              <p:blipFill>
                <a:blip r:embed="rId19" cstate="print"/>
                <a:srcRect/>
                <a:stretch>
                  <a:fillRect/>
                </a:stretch>
              </p:blipFill>
              <p:spPr bwMode="auto">
                <a:xfrm>
                  <a:off x="7092950" y="1844675"/>
                  <a:ext cx="244475" cy="244475"/>
                </a:xfrm>
                <a:prstGeom prst="rect">
                  <a:avLst/>
                </a:prstGeom>
                <a:noFill/>
                <a:ln w="9525">
                  <a:noFill/>
                  <a:miter lim="800000"/>
                  <a:headEnd/>
                  <a:tailEnd/>
                </a:ln>
              </p:spPr>
            </p:pic>
            <p:sp>
              <p:nvSpPr>
                <p:cNvPr id="100402" name="Text Box 11"/>
                <p:cNvSpPr txBox="1">
                  <a:spLocks noChangeArrowheads="1"/>
                </p:cNvSpPr>
                <p:nvPr/>
              </p:nvSpPr>
              <p:spPr bwMode="auto">
                <a:xfrm>
                  <a:off x="1650942" y="1778368"/>
                  <a:ext cx="5184773" cy="171456"/>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100397" name="Picture 6" descr="brushBlue"/>
            <p:cNvPicPr>
              <a:picLocks noChangeAspect="1" noChangeArrowheads="1"/>
            </p:cNvPicPr>
            <p:nvPr/>
          </p:nvPicPr>
          <p:blipFill>
            <a:blip r:embed="rId20" cstate="print"/>
            <a:srcRect/>
            <a:stretch>
              <a:fillRect/>
            </a:stretch>
          </p:blipFill>
          <p:spPr bwMode="auto">
            <a:xfrm>
              <a:off x="1552353" y="2271661"/>
              <a:ext cx="6003382" cy="3491185"/>
            </a:xfrm>
            <a:prstGeom prst="rect">
              <a:avLst/>
            </a:prstGeom>
            <a:noFill/>
            <a:ln w="9525">
              <a:noFill/>
              <a:miter lim="800000"/>
              <a:headEnd/>
              <a:tailEnd/>
            </a:ln>
          </p:spPr>
        </p:pic>
      </p:grpSp>
      <p:sp>
        <p:nvSpPr>
          <p:cNvPr id="53" name="TextBox 26"/>
          <p:cNvSpPr txBox="1">
            <a:spLocks noChangeArrowheads="1"/>
          </p:cNvSpPr>
          <p:nvPr/>
        </p:nvSpPr>
        <p:spPr bwMode="auto">
          <a:xfrm>
            <a:off x="2195513" y="1260475"/>
            <a:ext cx="6020232"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PAS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80/10 mg</a:t>
            </a:r>
          </a:p>
        </p:txBody>
      </p:sp>
      <p:grpSp>
        <p:nvGrpSpPr>
          <p:cNvPr id="5" name="Group 17"/>
          <p:cNvGrpSpPr>
            <a:grpSpLocks/>
          </p:cNvGrpSpPr>
          <p:nvPr>
            <p:custDataLst>
              <p:tags r:id="rId8"/>
            </p:custDataLst>
          </p:nvPr>
        </p:nvGrpSpPr>
        <p:grpSpPr bwMode="auto">
          <a:xfrm>
            <a:off x="1606616" y="2186751"/>
            <a:ext cx="5886951" cy="3317815"/>
            <a:chOff x="3017" y="630"/>
            <a:chExt cx="2547" cy="2007"/>
          </a:xfrm>
          <a:noFill/>
        </p:grpSpPr>
        <p:sp>
          <p:nvSpPr>
            <p:cNvPr id="58" name="Rectangle 18"/>
            <p:cNvSpPr>
              <a:spLocks noChangeArrowheads="1"/>
            </p:cNvSpPr>
            <p:nvPr/>
          </p:nvSpPr>
          <p:spPr bwMode="gray">
            <a:xfrm>
              <a:off x="3017" y="828"/>
              <a:ext cx="2498" cy="1439"/>
            </a:xfrm>
            <a:prstGeom prst="rect">
              <a:avLst/>
            </a:prstGeom>
            <a:grpFill/>
            <a:ln w="9525" algn="ctr">
              <a:noFill/>
              <a:miter lim="800000"/>
              <a:headEnd/>
              <a:tailEnd/>
            </a:ln>
          </p:spPr>
          <p:txBody>
            <a:bodyPr wrap="none" anchor="ctr"/>
            <a:lstStyle/>
            <a:p>
              <a:pPr>
                <a:defRPr/>
              </a:pPr>
              <a:endParaRPr lang="en-US" sz="1000">
                <a:solidFill>
                  <a:srgbClr val="0081C6"/>
                </a:solidFill>
                <a:latin typeface="Helvetica" pitchFamily="34" charset="0"/>
              </a:endParaRPr>
            </a:p>
          </p:txBody>
        </p:sp>
        <p:graphicFrame>
          <p:nvGraphicFramePr>
            <p:cNvPr id="59" name="Object 3"/>
            <p:cNvGraphicFramePr>
              <a:graphicFrameLocks/>
            </p:cNvGraphicFramePr>
            <p:nvPr/>
          </p:nvGraphicFramePr>
          <p:xfrm>
            <a:off x="3085" y="630"/>
            <a:ext cx="2479" cy="2007"/>
          </p:xfrm>
          <a:graphic>
            <a:graphicData uri="http://schemas.openxmlformats.org/drawingml/2006/chart">
              <c:chart xmlns:c="http://schemas.openxmlformats.org/drawingml/2006/chart" xmlns:r="http://schemas.openxmlformats.org/officeDocument/2006/relationships" r:id="rId21"/>
            </a:graphicData>
          </a:graphic>
        </p:graphicFrame>
        <p:sp>
          <p:nvSpPr>
            <p:cNvPr id="60" name="Text Box 20"/>
            <p:cNvSpPr txBox="1">
              <a:spLocks noChangeArrowheads="1"/>
            </p:cNvSpPr>
            <p:nvPr/>
          </p:nvSpPr>
          <p:spPr bwMode="gray">
            <a:xfrm>
              <a:off x="3601" y="2457"/>
              <a:ext cx="1624" cy="147"/>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61" name="Text Box 21"/>
            <p:cNvSpPr txBox="1">
              <a:spLocks noChangeArrowheads="1"/>
            </p:cNvSpPr>
            <p:nvPr/>
          </p:nvSpPr>
          <p:spPr bwMode="gray">
            <a:xfrm rot="16200000">
              <a:off x="2567" y="1489"/>
              <a:ext cx="1215" cy="105"/>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PAS media (mmHg)</a:t>
              </a:r>
            </a:p>
          </p:txBody>
        </p:sp>
        <p:sp>
          <p:nvSpPr>
            <p:cNvPr id="62" name="Line 22"/>
            <p:cNvSpPr>
              <a:spLocks noChangeShapeType="1"/>
            </p:cNvSpPr>
            <p:nvPr/>
          </p:nvSpPr>
          <p:spPr bwMode="auto">
            <a:xfrm>
              <a:off x="3391" y="1568"/>
              <a:ext cx="2173" cy="3"/>
            </a:xfrm>
            <a:prstGeom prst="line">
              <a:avLst/>
            </a:prstGeom>
            <a:grpFill/>
            <a:ln w="19050">
              <a:solidFill>
                <a:srgbClr val="FF0000"/>
              </a:solidFill>
              <a:prstDash val="dash"/>
              <a:round/>
              <a:headEnd/>
              <a:tailEnd/>
            </a:ln>
          </p:spPr>
          <p:txBody>
            <a:bodyPr/>
            <a:lstStyle/>
            <a:p>
              <a:pPr>
                <a:defRPr/>
              </a:pPr>
              <a:endParaRPr lang="en-GB" sz="1000">
                <a:solidFill>
                  <a:srgbClr val="0081C6"/>
                </a:solidFill>
                <a:latin typeface="Helvetica" pitchFamily="34" charset="0"/>
              </a:endParaRPr>
            </a:p>
          </p:txBody>
        </p:sp>
      </p:grpSp>
      <p:pic>
        <p:nvPicPr>
          <p:cNvPr id="63" name="PPTShape_4" descr="http://www.twynstapro.com/images/graph_dosing1.gif"/>
          <p:cNvPicPr>
            <a:picLocks noChangeAspect="1" noChangeArrowheads="1"/>
          </p:cNvPicPr>
          <p:nvPr>
            <p:custDataLst>
              <p:tags r:id="rId9"/>
            </p:custDataLst>
          </p:nvPr>
        </p:nvPicPr>
        <p:blipFill>
          <a:blip r:embed="rId16" cstate="print"/>
          <a:srcRect l="80861" t="4131" r="2681" b="75031"/>
          <a:stretch>
            <a:fillRect/>
          </a:stretch>
        </p:blipFill>
        <p:spPr bwMode="auto">
          <a:xfrm>
            <a:off x="585643" y="1391083"/>
            <a:ext cx="1074738" cy="765175"/>
          </a:xfrm>
          <a:prstGeom prst="rect">
            <a:avLst/>
          </a:prstGeom>
          <a:noFill/>
          <a:ln w="28575">
            <a:solidFill>
              <a:srgbClr val="00B25A"/>
            </a:solidFill>
            <a:miter lim="800000"/>
            <a:headEnd/>
            <a:tailEnd/>
          </a:ln>
        </p:spPr>
      </p:pic>
      <p:grpSp>
        <p:nvGrpSpPr>
          <p:cNvPr id="6" name="Group 27"/>
          <p:cNvGrpSpPr>
            <a:grpSpLocks/>
          </p:cNvGrpSpPr>
          <p:nvPr>
            <p:custDataLst>
              <p:tags r:id="rId10"/>
            </p:custDataLst>
          </p:nvPr>
        </p:nvGrpSpPr>
        <p:grpSpPr bwMode="auto">
          <a:xfrm>
            <a:off x="1187450" y="5675313"/>
            <a:ext cx="5419725" cy="241300"/>
            <a:chOff x="262" y="3900"/>
            <a:chExt cx="2846" cy="177"/>
          </a:xfrm>
        </p:grpSpPr>
        <p:sp>
          <p:nvSpPr>
            <p:cNvPr id="100394"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 130/80 mmHg</a:t>
              </a:r>
            </a:p>
          </p:txBody>
        </p:sp>
        <p:sp>
          <p:nvSpPr>
            <p:cNvPr id="100395"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43"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s-E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s-ES" sz="1100">
                <a:solidFill>
                  <a:srgbClr val="6D6E70"/>
                </a:solidFill>
                <a:latin typeface="Helvetica" pitchFamily="34" charset="0"/>
              </a:rPr>
              <a:t>White WB, et al. Blood Press Monit 2010;15:205</a:t>
            </a:r>
            <a:r>
              <a:rPr lang="es-ES" sz="1100">
                <a:solidFill>
                  <a:srgbClr val="7C7C7C"/>
                </a:solidFill>
                <a:latin typeface="Helvetica" pitchFamily="34" charset="0"/>
              </a:rPr>
              <a:t>–</a:t>
            </a:r>
            <a:r>
              <a:rPr lang="es-ES" sz="11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37"/>
          <p:cNvSpPr>
            <a:spLocks noGrp="1"/>
          </p:cNvSpPr>
          <p:nvPr>
            <p:ph idx="1"/>
          </p:nvPr>
        </p:nvSpPr>
        <p:spPr>
          <a:xfrm>
            <a:off x="328613" y="2233613"/>
            <a:ext cx="3806825" cy="4156075"/>
          </a:xfrm>
        </p:spPr>
        <p:txBody>
          <a:bodyPr/>
          <a:lstStyle/>
          <a:p>
            <a:r>
              <a:rPr lang="es-ES" smtClean="0"/>
              <a:t>La combinación de telmisartán/amlodipino presenta un perfil de MAPA de 24 horas uniformemente superior, en comparación con los obtenidos con la monoterapia (para las dosis de T40/A5</a:t>
            </a:r>
            <a:r>
              <a:rPr lang="es-ES" smtClean="0">
                <a:cs typeface="Arial" pitchFamily="34" charset="0"/>
              </a:rPr>
              <a:t>–A10)</a:t>
            </a:r>
            <a:r>
              <a:rPr lang="es-ES" baseline="30000" smtClean="0">
                <a:cs typeface="Arial" pitchFamily="34" charset="0"/>
              </a:rPr>
              <a:t>1,2</a:t>
            </a:r>
          </a:p>
          <a:p>
            <a:endParaRPr lang="es-ES" baseline="30000" smtClean="0">
              <a:cs typeface="Arial" pitchFamily="34" charset="0"/>
            </a:endParaRPr>
          </a:p>
        </p:txBody>
      </p:sp>
      <p:sp>
        <p:nvSpPr>
          <p:cNvPr id="101379" name="Rectangle 30"/>
          <p:cNvSpPr>
            <a:spLocks noGrp="1" noChangeArrowheads="1"/>
          </p:cNvSpPr>
          <p:nvPr>
            <p:ph type="title"/>
          </p:nvPr>
        </p:nvSpPr>
        <p:spPr/>
        <p:txBody>
          <a:bodyPr/>
          <a:lstStyle/>
          <a:p>
            <a:pPr defTabSz="912813"/>
            <a:r>
              <a:rPr lang="es-ES" sz="2400" dirty="0" smtClean="0"/>
              <a:t>Los perfiles de MAPA muestran que la potencia de MICARDIS DUO se mantiene durante 24 horas completas</a:t>
            </a:r>
          </a:p>
        </p:txBody>
      </p:sp>
      <p:sp>
        <p:nvSpPr>
          <p:cNvPr id="101380" name="Content Placeholder 16"/>
          <p:cNvSpPr>
            <a:spLocks noGrp="1"/>
          </p:cNvSpPr>
          <p:nvPr>
            <p:ph sz="quarter" idx="14"/>
          </p:nvPr>
        </p:nvSpPr>
        <p:spPr>
          <a:xfrm>
            <a:off x="6538913" y="1584325"/>
            <a:ext cx="2366962" cy="520700"/>
          </a:xfrm>
        </p:spPr>
        <p:txBody>
          <a:bodyPr anchor="ctr"/>
          <a:lstStyle/>
          <a:p>
            <a:pPr>
              <a:buClrTx/>
              <a:buFont typeface="Arial" pitchFamily="34" charset="0"/>
              <a:buNone/>
            </a:pPr>
            <a:r>
              <a:rPr lang="es-ES" sz="1200" smtClean="0"/>
              <a:t>El Dr. Adrian JB Brady sobre el control de la PA durante 24 horas con telmisartán y el tratamiento combinado relacionado</a:t>
            </a:r>
          </a:p>
        </p:txBody>
      </p:sp>
      <p:sp>
        <p:nvSpPr>
          <p:cNvPr id="101381" name="Rectangle 16"/>
          <p:cNvSpPr>
            <a:spLocks noChangeArrowheads="1"/>
          </p:cNvSpPr>
          <p:nvPr/>
        </p:nvSpPr>
        <p:spPr bwMode="auto">
          <a:xfrm>
            <a:off x="5597525" y="6524625"/>
            <a:ext cx="3546475" cy="412750"/>
          </a:xfrm>
          <a:prstGeom prst="rect">
            <a:avLst/>
          </a:prstGeom>
          <a:noFill/>
          <a:ln w="12700" algn="ctr">
            <a:noFill/>
            <a:miter lim="800000"/>
            <a:headEnd/>
            <a:tailEnd/>
          </a:ln>
        </p:spPr>
        <p:txBody>
          <a:bodyPr wrap="none" lIns="0" tIns="0" rIns="108000" bIns="108000" anchor="b">
            <a:spAutoFit/>
          </a:bodyPr>
          <a:lstStyle/>
          <a:p>
            <a:pPr marL="457200" indent="-457200" algn="r" eaLnBrk="0" hangingPunct="0">
              <a:buSzPct val="100000"/>
            </a:pPr>
            <a:r>
              <a:rPr lang="es-ES" sz="1000">
                <a:solidFill>
                  <a:srgbClr val="7C7C7C"/>
                </a:solidFill>
                <a:latin typeface="Helvetica" pitchFamily="34" charset="0"/>
              </a:rPr>
              <a:t>1. Littlejohn TW III, et al. J Hypertens 2008;26(Suppl 1):S494.</a:t>
            </a:r>
          </a:p>
          <a:p>
            <a:pPr marL="457200" indent="-457200" algn="r" eaLnBrk="0" hangingPunct="0">
              <a:buSzPct val="100000"/>
            </a:pPr>
            <a:r>
              <a:rPr lang="es-ES" sz="1000">
                <a:solidFill>
                  <a:srgbClr val="7C7C7C"/>
                </a:solidFill>
                <a:latin typeface="Helvetica" pitchFamily="34" charset="0"/>
              </a:rPr>
              <a:t>2. White WB, et al. Blood Press Monit 2010;15:205–212.</a:t>
            </a:r>
          </a:p>
        </p:txBody>
      </p:sp>
      <p:pic>
        <p:nvPicPr>
          <p:cNvPr id="101382" name="Picture 9" descr="greenIcons.png">
            <a:hlinkClick r:id="rId14" action="ppaction://hlinksldjump"/>
          </p:cNvPr>
          <p:cNvPicPr>
            <a:picLocks noChangeAspect="1"/>
          </p:cNvPicPr>
          <p:nvPr>
            <p:custDataLst>
              <p:tags r:id="rId2"/>
            </p:custDataLst>
          </p:nvPr>
        </p:nvPicPr>
        <p:blipFill>
          <a:blip r:embed="rId15" cstate="print">
            <a:clrChange>
              <a:clrFrom>
                <a:srgbClr val="000000"/>
              </a:clrFrom>
              <a:clrTo>
                <a:srgbClr val="000000">
                  <a:alpha val="0"/>
                </a:srgbClr>
              </a:clrTo>
            </a:clrChange>
          </a:blip>
          <a:srcRect l="83522" t="55766" r="7098" b="15901"/>
          <a:stretch>
            <a:fillRect/>
          </a:stretch>
        </p:blipFill>
        <p:spPr bwMode="auto">
          <a:xfrm>
            <a:off x="5802313" y="1514475"/>
            <a:ext cx="658812" cy="658813"/>
          </a:xfrm>
          <a:prstGeom prst="rect">
            <a:avLst/>
          </a:prstGeom>
          <a:noFill/>
          <a:ln w="9525">
            <a:noFill/>
            <a:miter lim="800000"/>
            <a:headEnd/>
            <a:tailEnd/>
          </a:ln>
        </p:spPr>
      </p:pic>
      <p:sp>
        <p:nvSpPr>
          <p:cNvPr id="16" name="Rectangle 15">
            <a:hlinkClick r:id="rId16" action="ppaction://hlinksldjump"/>
          </p:cNvPr>
          <p:cNvSpPr/>
          <p:nvPr/>
        </p:nvSpPr>
        <p:spPr>
          <a:xfrm>
            <a:off x="5667410"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7" name="PPTShape_0">
            <a:hlinkClick r:id="rId17" action="ppaction://hlinksldjump"/>
          </p:cNvPr>
          <p:cNvSpPr/>
          <p:nvPr/>
        </p:nvSpPr>
        <p:spPr>
          <a:xfrm>
            <a:off x="567341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18" name="Rectangle 17">
            <a:hlinkClick r:id="rId18" action="ppaction://hlinksldjump"/>
          </p:cNvPr>
          <p:cNvSpPr/>
          <p:nvPr/>
        </p:nvSpPr>
        <p:spPr>
          <a:xfrm>
            <a:off x="6753536" y="2877993"/>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9" name="Rectangle 18">
            <a:hlinkClick r:id="rId19" action="ppaction://hlinksldjump"/>
          </p:cNvPr>
          <p:cNvSpPr/>
          <p:nvPr/>
        </p:nvSpPr>
        <p:spPr>
          <a:xfrm>
            <a:off x="6753536" y="3717112"/>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0" name="Rectangle 19">
            <a:hlinkClick r:id="rId20" action="ppaction://hlinksldjump"/>
          </p:cNvPr>
          <p:cNvSpPr/>
          <p:nvPr/>
        </p:nvSpPr>
        <p:spPr>
          <a:xfrm>
            <a:off x="567341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2" name="Rectangle 21">
            <a:hlinkClick r:id="rId21" action="ppaction://hlinksldjump"/>
          </p:cNvPr>
          <p:cNvSpPr/>
          <p:nvPr/>
        </p:nvSpPr>
        <p:spPr>
          <a:xfrm>
            <a:off x="6753536" y="4581208"/>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23" name="Rectangle 22">
            <a:hlinkClick r:id="rId22" action="ppaction://hlinksldjump"/>
          </p:cNvPr>
          <p:cNvSpPr/>
          <p:nvPr/>
        </p:nvSpPr>
        <p:spPr>
          <a:xfrm>
            <a:off x="567341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PAS media</a:t>
            </a:r>
          </a:p>
        </p:txBody>
      </p:sp>
      <p:sp>
        <p:nvSpPr>
          <p:cNvPr id="24" name="Rectangle 23"/>
          <p:cNvSpPr/>
          <p:nvPr/>
        </p:nvSpPr>
        <p:spPr>
          <a:xfrm>
            <a:off x="6753536" y="5445304"/>
            <a:ext cx="914400" cy="7200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a:solidFill>
                  <a:srgbClr val="FFFFFF"/>
                </a:solidFill>
                <a:latin typeface="Helvetica" pitchFamily="34" charset="0"/>
              </a:rPr>
              <a:t>PAD media</a:t>
            </a:r>
          </a:p>
        </p:txBody>
      </p:sp>
      <p:sp>
        <p:nvSpPr>
          <p:cNvPr id="101407" name="Rectangle 24"/>
          <p:cNvSpPr>
            <a:spLocks noChangeArrowheads="1"/>
          </p:cNvSpPr>
          <p:nvPr/>
        </p:nvSpPr>
        <p:spPr bwMode="auto">
          <a:xfrm>
            <a:off x="4349750" y="2322513"/>
            <a:ext cx="3527425" cy="422275"/>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SzPct val="100000"/>
            </a:pPr>
            <a:r>
              <a:rPr lang="es-ES" baseline="30000">
                <a:solidFill>
                  <a:srgbClr val="7C7C7C"/>
                </a:solidFill>
                <a:latin typeface="Helvetica" pitchFamily="34" charset="0"/>
              </a:rPr>
              <a:t>Haga clic en cada uno de los botones para ver los resultados</a:t>
            </a:r>
          </a:p>
        </p:txBody>
      </p:sp>
      <p:pic>
        <p:nvPicPr>
          <p:cNvPr id="101408" name="Picture 40" descr="http://www.twynstapro.com/images/graph_dosing1.gif"/>
          <p:cNvPicPr>
            <a:picLocks noChangeAspect="1" noChangeArrowheads="1"/>
          </p:cNvPicPr>
          <p:nvPr>
            <p:custDataLst>
              <p:tags r:id="rId3"/>
            </p:custDataLst>
          </p:nvPr>
        </p:nvPicPr>
        <p:blipFill>
          <a:blip r:embed="rId23" cstate="print"/>
          <a:srcRect l="80861" t="4131" r="2681" b="75031"/>
          <a:stretch>
            <a:fillRect/>
          </a:stretch>
        </p:blipFill>
        <p:spPr bwMode="auto">
          <a:xfrm>
            <a:off x="4421188" y="5445125"/>
            <a:ext cx="1020762" cy="688975"/>
          </a:xfrm>
          <a:prstGeom prst="rect">
            <a:avLst/>
          </a:prstGeom>
          <a:noFill/>
          <a:ln w="28575">
            <a:solidFill>
              <a:srgbClr val="00B25A"/>
            </a:solidFill>
            <a:miter lim="800000"/>
            <a:headEnd/>
            <a:tailEnd/>
          </a:ln>
        </p:spPr>
      </p:pic>
      <p:pic>
        <p:nvPicPr>
          <p:cNvPr id="101409" name="PPTShape_1" descr="http://www.twynstapro.com/images/graph_dosing1.gif"/>
          <p:cNvPicPr>
            <a:picLocks noChangeAspect="1" noChangeArrowheads="1"/>
          </p:cNvPicPr>
          <p:nvPr>
            <p:custDataLst>
              <p:tags r:id="rId4"/>
            </p:custDataLst>
          </p:nvPr>
        </p:nvPicPr>
        <p:blipFill>
          <a:blip r:embed="rId23" cstate="print"/>
          <a:srcRect l="27264" t="4131" r="56477" b="75031"/>
          <a:stretch>
            <a:fillRect/>
          </a:stretch>
        </p:blipFill>
        <p:spPr bwMode="auto">
          <a:xfrm>
            <a:off x="4421188" y="2863850"/>
            <a:ext cx="1008062" cy="688975"/>
          </a:xfrm>
          <a:prstGeom prst="rect">
            <a:avLst/>
          </a:prstGeom>
          <a:noFill/>
          <a:ln w="28575">
            <a:solidFill>
              <a:srgbClr val="00B25A"/>
            </a:solidFill>
            <a:miter lim="800000"/>
            <a:headEnd/>
            <a:tailEnd/>
          </a:ln>
        </p:spPr>
      </p:pic>
      <p:pic>
        <p:nvPicPr>
          <p:cNvPr id="101410" name="PPTShape_2" descr="http://www.twynstapro.com/images/graph_dosing1.gif"/>
          <p:cNvPicPr>
            <a:picLocks noChangeAspect="1" noChangeArrowheads="1"/>
          </p:cNvPicPr>
          <p:nvPr>
            <p:custDataLst>
              <p:tags r:id="rId5"/>
            </p:custDataLst>
          </p:nvPr>
        </p:nvPicPr>
        <p:blipFill>
          <a:blip r:embed="rId23" cstate="print"/>
          <a:srcRect l="63274" t="4131" r="20078" b="75031"/>
          <a:stretch>
            <a:fillRect/>
          </a:stretch>
        </p:blipFill>
        <p:spPr bwMode="auto">
          <a:xfrm>
            <a:off x="4421188" y="4581525"/>
            <a:ext cx="1033462" cy="688975"/>
          </a:xfrm>
          <a:prstGeom prst="rect">
            <a:avLst/>
          </a:prstGeom>
          <a:noFill/>
          <a:ln w="28575">
            <a:solidFill>
              <a:srgbClr val="00B25A"/>
            </a:solidFill>
            <a:miter lim="800000"/>
            <a:headEnd/>
            <a:tailEnd/>
          </a:ln>
        </p:spPr>
      </p:pic>
      <p:pic>
        <p:nvPicPr>
          <p:cNvPr id="101411" name="PPTShape_3" descr="http://www.twynstapro.com/images/graph_dosing1.gif"/>
          <p:cNvPicPr>
            <a:picLocks noChangeAspect="1" noChangeArrowheads="1"/>
          </p:cNvPicPr>
          <p:nvPr>
            <p:custDataLst>
              <p:tags r:id="rId6"/>
            </p:custDataLst>
          </p:nvPr>
        </p:nvPicPr>
        <p:blipFill>
          <a:blip r:embed="rId23" cstate="print"/>
          <a:srcRect l="45686" t="4131" r="37663" b="75031"/>
          <a:stretch>
            <a:fillRect/>
          </a:stretch>
        </p:blipFill>
        <p:spPr bwMode="auto">
          <a:xfrm>
            <a:off x="4421188" y="3716338"/>
            <a:ext cx="1033462" cy="688975"/>
          </a:xfrm>
          <a:prstGeom prst="rect">
            <a:avLst/>
          </a:prstGeom>
          <a:noFill/>
          <a:ln w="28575">
            <a:solidFill>
              <a:srgbClr val="00B25A"/>
            </a:solidFill>
            <a:miter lim="800000"/>
            <a:headEnd/>
            <a:tailEnd/>
          </a:ln>
        </p:spPr>
      </p:pic>
      <p:grpSp>
        <p:nvGrpSpPr>
          <p:cNvPr id="2" name="Group 20"/>
          <p:cNvGrpSpPr>
            <a:grpSpLocks/>
          </p:cNvGrpSpPr>
          <p:nvPr>
            <p:custDataLst>
              <p:tags r:id="rId7"/>
            </p:custDataLst>
          </p:nvPr>
        </p:nvGrpSpPr>
        <p:grpSpPr bwMode="auto">
          <a:xfrm>
            <a:off x="250825" y="1094509"/>
            <a:ext cx="8713788" cy="5423766"/>
            <a:chOff x="1531310" y="1683231"/>
            <a:chExt cx="6024425" cy="4079615"/>
          </a:xfrm>
        </p:grpSpPr>
        <p:grpSp>
          <p:nvGrpSpPr>
            <p:cNvPr id="3" name="Group 18"/>
            <p:cNvGrpSpPr>
              <a:grpSpLocks/>
            </p:cNvGrpSpPr>
            <p:nvPr/>
          </p:nvGrpSpPr>
          <p:grpSpPr bwMode="auto">
            <a:xfrm>
              <a:off x="1531310" y="1683231"/>
              <a:ext cx="6017805" cy="4037730"/>
              <a:chOff x="1531310" y="1683231"/>
              <a:chExt cx="6017805" cy="4037730"/>
            </a:xfrm>
          </p:grpSpPr>
          <p:sp>
            <p:nvSpPr>
              <p:cNvPr id="28" name="Rectangle 7"/>
              <p:cNvSpPr>
                <a:spLocks noChangeArrowheads="1"/>
              </p:cNvSpPr>
              <p:nvPr/>
            </p:nvSpPr>
            <p:spPr bwMode="auto">
              <a:xfrm>
                <a:off x="1563139" y="1703127"/>
                <a:ext cx="5968450" cy="4017834"/>
              </a:xfrm>
              <a:prstGeom prst="rect">
                <a:avLst/>
              </a:prstGeom>
              <a:solidFill>
                <a:srgbClr val="D1D2D4"/>
              </a:solidFill>
              <a:ln w="9525">
                <a:noFill/>
                <a:miter lim="800000"/>
                <a:headEnd/>
                <a:tailEnd/>
              </a:ln>
              <a:effectLst>
                <a:outerShdw dist="71842" dir="2700000" algn="ctr" rotWithShape="0">
                  <a:srgbClr val="7C7C7C">
                    <a:alpha val="50000"/>
                  </a:srgbClr>
                </a:outerShdw>
              </a:effectLst>
            </p:spPr>
            <p:txBody>
              <a:bodyPr wrap="none" anchor="ctr"/>
              <a:lstStyle/>
              <a:p>
                <a:pPr>
                  <a:defRPr/>
                </a:pPr>
                <a:endParaRPr lang="en-GB">
                  <a:latin typeface="Helvetica" pitchFamily="34" charset="0"/>
                </a:endParaRPr>
              </a:p>
            </p:txBody>
          </p:sp>
          <p:grpSp>
            <p:nvGrpSpPr>
              <p:cNvPr id="4" name="Group 16"/>
              <p:cNvGrpSpPr>
                <a:grpSpLocks/>
              </p:cNvGrpSpPr>
              <p:nvPr/>
            </p:nvGrpSpPr>
            <p:grpSpPr bwMode="auto">
              <a:xfrm>
                <a:off x="1531310" y="1683231"/>
                <a:ext cx="6017805" cy="3350713"/>
                <a:chOff x="1531310" y="1683231"/>
                <a:chExt cx="6017805" cy="3350713"/>
              </a:xfrm>
            </p:grpSpPr>
            <p:pic>
              <p:nvPicPr>
                <p:cNvPr id="101424" name="Picture 5" descr="brushGrn"/>
                <p:cNvPicPr>
                  <a:picLocks noChangeAspect="1" noChangeArrowheads="1"/>
                </p:cNvPicPr>
                <p:nvPr/>
              </p:nvPicPr>
              <p:blipFill>
                <a:blip r:embed="rId24" cstate="print"/>
                <a:srcRect/>
                <a:stretch>
                  <a:fillRect/>
                </a:stretch>
              </p:blipFill>
              <p:spPr bwMode="auto">
                <a:xfrm>
                  <a:off x="1531310" y="1683231"/>
                  <a:ext cx="6017805" cy="3350713"/>
                </a:xfrm>
                <a:prstGeom prst="rect">
                  <a:avLst/>
                </a:prstGeom>
                <a:noFill/>
                <a:ln w="9525">
                  <a:noFill/>
                  <a:miter lim="800000"/>
                  <a:headEnd/>
                  <a:tailEnd/>
                </a:ln>
              </p:spPr>
            </p:pic>
            <p:pic>
              <p:nvPicPr>
                <p:cNvPr id="101425" name="Picture 10" descr="closeBtn">
                  <a:hlinkClick r:id="rId25" action="ppaction://hlinksldjump"/>
                </p:cNvPr>
                <p:cNvPicPr>
                  <a:picLocks noChangeAspect="1" noChangeArrowheads="1"/>
                </p:cNvPicPr>
                <p:nvPr>
                  <p:custDataLst>
                    <p:tags r:id="rId11"/>
                  </p:custDataLst>
                </p:nvPr>
              </p:nvPicPr>
              <p:blipFill>
                <a:blip r:embed="rId26" cstate="print"/>
                <a:srcRect/>
                <a:stretch>
                  <a:fillRect/>
                </a:stretch>
              </p:blipFill>
              <p:spPr bwMode="auto">
                <a:xfrm>
                  <a:off x="7092950" y="1844675"/>
                  <a:ext cx="244475" cy="244475"/>
                </a:xfrm>
                <a:prstGeom prst="rect">
                  <a:avLst/>
                </a:prstGeom>
                <a:noFill/>
                <a:ln w="9525">
                  <a:noFill/>
                  <a:miter lim="800000"/>
                  <a:headEnd/>
                  <a:tailEnd/>
                </a:ln>
              </p:spPr>
            </p:pic>
            <p:sp>
              <p:nvSpPr>
                <p:cNvPr id="101426" name="Text Box 11"/>
                <p:cNvSpPr txBox="1">
                  <a:spLocks noChangeArrowheads="1"/>
                </p:cNvSpPr>
                <p:nvPr/>
              </p:nvSpPr>
              <p:spPr bwMode="auto">
                <a:xfrm>
                  <a:off x="1650942" y="1778517"/>
                  <a:ext cx="5184773" cy="171724"/>
                </a:xfrm>
                <a:prstGeom prst="rect">
                  <a:avLst/>
                </a:prstGeom>
                <a:noFill/>
                <a:ln w="9525">
                  <a:noFill/>
                  <a:miter lim="800000"/>
                  <a:headEnd/>
                  <a:tailEnd/>
                </a:ln>
              </p:spPr>
              <p:txBody>
                <a:bodyPr>
                  <a:spAutoFit/>
                </a:bodyPr>
                <a:lstStyle/>
                <a:p>
                  <a:pPr marL="355600" indent="-355600">
                    <a:spcBef>
                      <a:spcPct val="50000"/>
                    </a:spcBef>
                    <a:buFont typeface="Arial" pitchFamily="34" charset="0"/>
                    <a:buChar char="•"/>
                  </a:pPr>
                  <a:endParaRPr lang="es-ES" sz="1600" baseline="30000">
                    <a:solidFill>
                      <a:srgbClr val="0081C6"/>
                    </a:solidFill>
                    <a:latin typeface="Helvetica" pitchFamily="34" charset="0"/>
                    <a:sym typeface="Symbol" pitchFamily="18" charset="2"/>
                  </a:endParaRPr>
                </a:p>
              </p:txBody>
            </p:sp>
          </p:grpSp>
        </p:grpSp>
        <p:pic>
          <p:nvPicPr>
            <p:cNvPr id="101421" name="Picture 6" descr="brushBlue"/>
            <p:cNvPicPr>
              <a:picLocks noChangeAspect="1" noChangeArrowheads="1"/>
            </p:cNvPicPr>
            <p:nvPr/>
          </p:nvPicPr>
          <p:blipFill>
            <a:blip r:embed="rId27" cstate="print"/>
            <a:srcRect/>
            <a:stretch>
              <a:fillRect/>
            </a:stretch>
          </p:blipFill>
          <p:spPr bwMode="auto">
            <a:xfrm>
              <a:off x="1552353" y="2271661"/>
              <a:ext cx="6003382" cy="3491185"/>
            </a:xfrm>
            <a:prstGeom prst="rect">
              <a:avLst/>
            </a:prstGeom>
            <a:noFill/>
            <a:ln w="9525">
              <a:noFill/>
              <a:miter lim="800000"/>
              <a:headEnd/>
              <a:tailEnd/>
            </a:ln>
          </p:spPr>
        </p:pic>
      </p:grpSp>
      <p:sp>
        <p:nvSpPr>
          <p:cNvPr id="33" name="TextBox 26"/>
          <p:cNvSpPr txBox="1">
            <a:spLocks noChangeArrowheads="1"/>
          </p:cNvSpPr>
          <p:nvPr/>
        </p:nvSpPr>
        <p:spPr bwMode="auto">
          <a:xfrm>
            <a:off x="2195512" y="1260475"/>
            <a:ext cx="6047943" cy="400110"/>
          </a:xfrm>
          <a:prstGeom prst="rect">
            <a:avLst/>
          </a:prstGeom>
          <a:noFill/>
          <a:ln w="9525">
            <a:noFill/>
            <a:miter lim="800000"/>
            <a:headEnd/>
            <a:tailEnd/>
          </a:ln>
        </p:spPr>
        <p:txBody>
          <a:bodyPr wrap="square">
            <a:spAutoFit/>
          </a:bodyPr>
          <a:lstStyle/>
          <a:p>
            <a:pPr eaLnBrk="0" hangingPunct="0">
              <a:buSzPct val="100000"/>
            </a:pPr>
            <a:r>
              <a:rPr lang="es-ES" dirty="0">
                <a:solidFill>
                  <a:srgbClr val="6D6E70"/>
                </a:solidFill>
                <a:latin typeface="Helvetica" pitchFamily="34" charset="0"/>
              </a:rPr>
              <a:t>PAD media (</a:t>
            </a:r>
            <a:r>
              <a:rPr lang="es-ES" dirty="0" err="1">
                <a:solidFill>
                  <a:srgbClr val="6D6E70"/>
                </a:solidFill>
                <a:latin typeface="Helvetica" pitchFamily="34" charset="0"/>
              </a:rPr>
              <a:t>mmHg</a:t>
            </a:r>
            <a:r>
              <a:rPr lang="es-ES" dirty="0">
                <a:solidFill>
                  <a:srgbClr val="6D6E70"/>
                </a:solidFill>
                <a:latin typeface="Helvetica" pitchFamily="34" charset="0"/>
              </a:rPr>
              <a:t>) con </a:t>
            </a:r>
            <a:r>
              <a:rPr lang="es-ES" dirty="0" smtClean="0">
                <a:solidFill>
                  <a:srgbClr val="6D6E70"/>
                </a:solidFill>
                <a:latin typeface="Helvetica" pitchFamily="34" charset="0"/>
              </a:rPr>
              <a:t>MICARDIS DUO </a:t>
            </a:r>
            <a:r>
              <a:rPr lang="es-ES" dirty="0">
                <a:solidFill>
                  <a:srgbClr val="6D6E70"/>
                </a:solidFill>
                <a:latin typeface="Helvetica" pitchFamily="34" charset="0"/>
              </a:rPr>
              <a:t>80/10 mg</a:t>
            </a:r>
          </a:p>
        </p:txBody>
      </p:sp>
      <p:grpSp>
        <p:nvGrpSpPr>
          <p:cNvPr id="5" name="Group 11"/>
          <p:cNvGrpSpPr>
            <a:grpSpLocks/>
          </p:cNvGrpSpPr>
          <p:nvPr>
            <p:custDataLst>
              <p:tags r:id="rId8"/>
            </p:custDataLst>
          </p:nvPr>
        </p:nvGrpSpPr>
        <p:grpSpPr bwMode="auto">
          <a:xfrm>
            <a:off x="1447126" y="2197100"/>
            <a:ext cx="6559189" cy="3307809"/>
            <a:chOff x="3017" y="2217"/>
            <a:chExt cx="2498" cy="1643"/>
          </a:xfrm>
          <a:noFill/>
        </p:grpSpPr>
        <p:sp>
          <p:nvSpPr>
            <p:cNvPr id="38" name="Rectangle 12"/>
            <p:cNvSpPr>
              <a:spLocks noChangeArrowheads="1"/>
            </p:cNvSpPr>
            <p:nvPr/>
          </p:nvSpPr>
          <p:spPr bwMode="gray">
            <a:xfrm>
              <a:off x="3017" y="2305"/>
              <a:ext cx="2498" cy="1439"/>
            </a:xfrm>
            <a:prstGeom prst="rect">
              <a:avLst/>
            </a:prstGeom>
            <a:grpFill/>
            <a:ln w="9525" algn="ctr">
              <a:noFill/>
              <a:miter lim="800000"/>
              <a:headEnd/>
              <a:tailEnd/>
            </a:ln>
          </p:spPr>
          <p:txBody>
            <a:bodyPr wrap="none" anchor="ctr"/>
            <a:lstStyle/>
            <a:p>
              <a:pPr>
                <a:defRPr/>
              </a:pPr>
              <a:endParaRPr lang="en-US" sz="1000">
                <a:solidFill>
                  <a:srgbClr val="7C7C7C"/>
                </a:solidFill>
                <a:latin typeface="Helvetica" pitchFamily="34" charset="0"/>
              </a:endParaRPr>
            </a:p>
          </p:txBody>
        </p:sp>
        <p:graphicFrame>
          <p:nvGraphicFramePr>
            <p:cNvPr id="39" name="Object 4"/>
            <p:cNvGraphicFramePr>
              <a:graphicFrameLocks/>
            </p:cNvGraphicFramePr>
            <p:nvPr/>
          </p:nvGraphicFramePr>
          <p:xfrm>
            <a:off x="3143" y="2217"/>
            <a:ext cx="2184" cy="1643"/>
          </p:xfrm>
          <a:graphic>
            <a:graphicData uri="http://schemas.openxmlformats.org/drawingml/2006/chart">
              <c:chart xmlns:c="http://schemas.openxmlformats.org/drawingml/2006/chart" xmlns:r="http://schemas.openxmlformats.org/officeDocument/2006/relationships" r:id="rId28"/>
            </a:graphicData>
          </a:graphic>
        </p:graphicFrame>
        <p:sp>
          <p:nvSpPr>
            <p:cNvPr id="40" name="Text Box 14"/>
            <p:cNvSpPr txBox="1">
              <a:spLocks noChangeArrowheads="1"/>
            </p:cNvSpPr>
            <p:nvPr/>
          </p:nvSpPr>
          <p:spPr bwMode="gray">
            <a:xfrm>
              <a:off x="3500" y="3709"/>
              <a:ext cx="1624" cy="121"/>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err="1">
                  <a:solidFill>
                    <a:srgbClr val="7C7C7C"/>
                  </a:solidFill>
                  <a:latin typeface="Helvetica" pitchFamily="34" charset="0"/>
                </a:rPr>
                <a:t>Tiempo</a:t>
              </a:r>
              <a:r>
                <a:rPr lang="en-GB" sz="1000" dirty="0">
                  <a:solidFill>
                    <a:srgbClr val="7C7C7C"/>
                  </a:solidFill>
                  <a:latin typeface="Helvetica" pitchFamily="34" charset="0"/>
                </a:rPr>
                <a:t> </a:t>
              </a:r>
              <a:r>
                <a:rPr lang="en-GB" sz="1000" dirty="0" err="1">
                  <a:solidFill>
                    <a:srgbClr val="7C7C7C"/>
                  </a:solidFill>
                  <a:latin typeface="Helvetica" pitchFamily="34" charset="0"/>
                </a:rPr>
                <a:t>desde</a:t>
              </a:r>
              <a:r>
                <a:rPr lang="en-GB" sz="1000" dirty="0">
                  <a:solidFill>
                    <a:srgbClr val="7C7C7C"/>
                  </a:solidFill>
                  <a:latin typeface="Helvetica" pitchFamily="34" charset="0"/>
                </a:rPr>
                <a:t> la </a:t>
              </a:r>
              <a:r>
                <a:rPr lang="en-GB" sz="1000" dirty="0" err="1">
                  <a:solidFill>
                    <a:srgbClr val="7C7C7C"/>
                  </a:solidFill>
                  <a:latin typeface="Helvetica" pitchFamily="34" charset="0"/>
                </a:rPr>
                <a:t>dosis</a:t>
              </a:r>
              <a:r>
                <a:rPr lang="en-GB" sz="1000" dirty="0">
                  <a:solidFill>
                    <a:srgbClr val="7C7C7C"/>
                  </a:solidFill>
                  <a:latin typeface="Helvetica" pitchFamily="34" charset="0"/>
                </a:rPr>
                <a:t> (</a:t>
              </a:r>
              <a:r>
                <a:rPr lang="en-GB" sz="1000" dirty="0" err="1">
                  <a:solidFill>
                    <a:srgbClr val="7C7C7C"/>
                  </a:solidFill>
                  <a:latin typeface="Helvetica" pitchFamily="34" charset="0"/>
                </a:rPr>
                <a:t>horas</a:t>
              </a:r>
              <a:r>
                <a:rPr lang="en-GB" sz="1000" dirty="0">
                  <a:solidFill>
                    <a:srgbClr val="7C7C7C"/>
                  </a:solidFill>
                  <a:latin typeface="Helvetica" pitchFamily="34" charset="0"/>
                </a:rPr>
                <a:t>)</a:t>
              </a:r>
              <a:endParaRPr lang="en-US" sz="1000" dirty="0">
                <a:solidFill>
                  <a:srgbClr val="7C7C7C"/>
                </a:solidFill>
                <a:latin typeface="Helvetica" pitchFamily="34" charset="0"/>
              </a:endParaRPr>
            </a:p>
          </p:txBody>
        </p:sp>
        <p:sp>
          <p:nvSpPr>
            <p:cNvPr id="41" name="Text Box 15"/>
            <p:cNvSpPr txBox="1">
              <a:spLocks noChangeArrowheads="1"/>
            </p:cNvSpPr>
            <p:nvPr/>
          </p:nvSpPr>
          <p:spPr bwMode="gray">
            <a:xfrm rot="16200000">
              <a:off x="2613" y="2934"/>
              <a:ext cx="1215" cy="93"/>
            </a:xfrm>
            <a:prstGeom prst="rect">
              <a:avLst/>
            </a:prstGeom>
            <a:grpFill/>
            <a:ln w="9525">
              <a:noFill/>
              <a:miter lim="800000"/>
              <a:headEnd/>
              <a:tailEnd/>
            </a:ln>
            <a:effectLst/>
          </p:spPr>
          <p:txBody>
            <a:bodyPr lIns="91414" tIns="45708" rIns="91414" bIns="45708">
              <a:spAutoFit/>
            </a:bodyPr>
            <a:lstStyle/>
            <a:p>
              <a:pPr algn="ctr">
                <a:lnSpc>
                  <a:spcPct val="98000"/>
                </a:lnSpc>
                <a:spcBef>
                  <a:spcPct val="50000"/>
                </a:spcBef>
                <a:defRPr/>
              </a:pPr>
              <a:r>
                <a:rPr lang="en-GB" sz="1000" dirty="0">
                  <a:solidFill>
                    <a:srgbClr val="7C7C7C"/>
                  </a:solidFill>
                  <a:latin typeface="Helvetica" pitchFamily="34" charset="0"/>
                </a:rPr>
                <a:t>PAD media (mmHg)</a:t>
              </a:r>
            </a:p>
          </p:txBody>
        </p:sp>
        <p:sp>
          <p:nvSpPr>
            <p:cNvPr id="42" name="Line 16"/>
            <p:cNvSpPr>
              <a:spLocks noChangeShapeType="1"/>
            </p:cNvSpPr>
            <p:nvPr/>
          </p:nvSpPr>
          <p:spPr bwMode="auto">
            <a:xfrm>
              <a:off x="3423" y="2977"/>
              <a:ext cx="1824" cy="0"/>
            </a:xfrm>
            <a:prstGeom prst="line">
              <a:avLst/>
            </a:prstGeom>
            <a:grpFill/>
            <a:ln w="19050">
              <a:solidFill>
                <a:srgbClr val="FF0000"/>
              </a:solidFill>
              <a:prstDash val="dash"/>
              <a:round/>
              <a:headEnd/>
              <a:tailEnd/>
            </a:ln>
          </p:spPr>
          <p:txBody>
            <a:bodyPr/>
            <a:lstStyle/>
            <a:p>
              <a:pPr>
                <a:defRPr/>
              </a:pPr>
              <a:endParaRPr lang="en-GB" sz="1000">
                <a:solidFill>
                  <a:srgbClr val="7C7C7C"/>
                </a:solidFill>
                <a:latin typeface="Helvetica" pitchFamily="34" charset="0"/>
              </a:endParaRPr>
            </a:p>
          </p:txBody>
        </p:sp>
      </p:grpSp>
      <p:pic>
        <p:nvPicPr>
          <p:cNvPr id="43" name="PPTShape_4" descr="http://www.twynstapro.com/images/graph_dosing1.gif"/>
          <p:cNvPicPr>
            <a:picLocks noChangeAspect="1" noChangeArrowheads="1"/>
          </p:cNvPicPr>
          <p:nvPr>
            <p:custDataLst>
              <p:tags r:id="rId9"/>
            </p:custDataLst>
          </p:nvPr>
        </p:nvPicPr>
        <p:blipFill>
          <a:blip r:embed="rId23" cstate="print"/>
          <a:srcRect l="80861" t="4131" r="2681" b="75031"/>
          <a:stretch>
            <a:fillRect/>
          </a:stretch>
        </p:blipFill>
        <p:spPr bwMode="auto">
          <a:xfrm>
            <a:off x="516371" y="1418792"/>
            <a:ext cx="1074738" cy="765175"/>
          </a:xfrm>
          <a:prstGeom prst="rect">
            <a:avLst/>
          </a:prstGeom>
          <a:noFill/>
          <a:ln w="28575">
            <a:solidFill>
              <a:srgbClr val="00B25A"/>
            </a:solidFill>
            <a:miter lim="800000"/>
            <a:headEnd/>
            <a:tailEnd/>
          </a:ln>
        </p:spPr>
      </p:pic>
      <p:grpSp>
        <p:nvGrpSpPr>
          <p:cNvPr id="6" name="Group 27"/>
          <p:cNvGrpSpPr>
            <a:grpSpLocks/>
          </p:cNvGrpSpPr>
          <p:nvPr>
            <p:custDataLst>
              <p:tags r:id="rId10"/>
            </p:custDataLst>
          </p:nvPr>
        </p:nvGrpSpPr>
        <p:grpSpPr bwMode="auto">
          <a:xfrm>
            <a:off x="1187450" y="5675313"/>
            <a:ext cx="5419725" cy="241300"/>
            <a:chOff x="262" y="3900"/>
            <a:chExt cx="2846" cy="177"/>
          </a:xfrm>
        </p:grpSpPr>
        <p:sp>
          <p:nvSpPr>
            <p:cNvPr id="101418" name="Text Box 28"/>
            <p:cNvSpPr txBox="1">
              <a:spLocks noChangeArrowheads="1"/>
            </p:cNvSpPr>
            <p:nvPr/>
          </p:nvSpPr>
          <p:spPr bwMode="gray">
            <a:xfrm>
              <a:off x="562" y="3900"/>
              <a:ext cx="2546" cy="177"/>
            </a:xfrm>
            <a:prstGeom prst="rect">
              <a:avLst/>
            </a:prstGeom>
            <a:noFill/>
            <a:ln w="9525">
              <a:noFill/>
              <a:miter lim="800000"/>
              <a:headEnd/>
              <a:tailEnd/>
            </a:ln>
          </p:spPr>
          <p:txBody>
            <a:bodyPr lIns="91414" tIns="45708" rIns="91414" bIns="45708">
              <a:spAutoFit/>
            </a:bodyPr>
            <a:lstStyle/>
            <a:p>
              <a:pPr eaLnBrk="0" hangingPunct="0">
                <a:lnSpc>
                  <a:spcPct val="98000"/>
                </a:lnSpc>
                <a:buSzPct val="100000"/>
              </a:pPr>
              <a:r>
                <a:rPr lang="es-ES" sz="1000" i="1">
                  <a:solidFill>
                    <a:srgbClr val="6D6E70"/>
                  </a:solidFill>
                  <a:latin typeface="Helvetica" pitchFamily="34" charset="0"/>
                  <a:cs typeface="Arial" pitchFamily="34" charset="0"/>
                </a:rPr>
                <a:t>Criterios de la AHA</a:t>
              </a:r>
              <a:r>
                <a:rPr lang="es-ES" sz="1000">
                  <a:solidFill>
                    <a:srgbClr val="6D6E70"/>
                  </a:solidFill>
                  <a:latin typeface="Helvetica" pitchFamily="34" charset="0"/>
                  <a:cs typeface="Arial" pitchFamily="34" charset="0"/>
                </a:rPr>
                <a:t>: objetivo recomendado de PA de 24 horas: &lt;130/80 mmHg</a:t>
              </a:r>
            </a:p>
          </p:txBody>
        </p:sp>
        <p:sp>
          <p:nvSpPr>
            <p:cNvPr id="101419" name="Line 29"/>
            <p:cNvSpPr>
              <a:spLocks noChangeShapeType="1"/>
            </p:cNvSpPr>
            <p:nvPr/>
          </p:nvSpPr>
          <p:spPr bwMode="auto">
            <a:xfrm flipV="1">
              <a:off x="262" y="3969"/>
              <a:ext cx="330" cy="7"/>
            </a:xfrm>
            <a:prstGeom prst="line">
              <a:avLst/>
            </a:prstGeom>
            <a:noFill/>
            <a:ln w="19050">
              <a:solidFill>
                <a:srgbClr val="FF0000"/>
              </a:solidFill>
              <a:prstDash val="dash"/>
              <a:round/>
              <a:headEnd/>
              <a:tailEnd/>
            </a:ln>
          </p:spPr>
          <p:txBody>
            <a:bodyPr/>
            <a:lstStyle/>
            <a:p>
              <a:endParaRPr lang="en-US"/>
            </a:p>
          </p:txBody>
        </p:sp>
      </p:grpSp>
      <p:sp>
        <p:nvSpPr>
          <p:cNvPr id="48" name="Rectangle 161"/>
          <p:cNvSpPr>
            <a:spLocks noChangeArrowheads="1"/>
          </p:cNvSpPr>
          <p:nvPr/>
        </p:nvSpPr>
        <p:spPr bwMode="auto">
          <a:xfrm>
            <a:off x="715963" y="6032500"/>
            <a:ext cx="6659562" cy="444500"/>
          </a:xfrm>
          <a:prstGeom prst="rect">
            <a:avLst/>
          </a:prstGeom>
          <a:noFill/>
          <a:ln w="12700" algn="ctr">
            <a:noFill/>
            <a:miter lim="800000"/>
            <a:headEnd/>
            <a:tailEnd/>
          </a:ln>
        </p:spPr>
        <p:txBody>
          <a:bodyPr lIns="0" tIns="0" rIns="108000" bIns="108000" anchor="b">
            <a:spAutoFit/>
          </a:bodyPr>
          <a:lstStyle/>
          <a:p>
            <a:pPr marL="184150" indent="-184150" eaLnBrk="0" hangingPunct="0">
              <a:buFont typeface="Bliss 2" pitchFamily="50" charset="0"/>
              <a:buAutoNum type="arabicPeriod"/>
            </a:pPr>
            <a:r>
              <a:rPr lang="es-ES" sz="1100">
                <a:solidFill>
                  <a:srgbClr val="6D6E70"/>
                </a:solidFill>
                <a:latin typeface="Helvetica" pitchFamily="34" charset="0"/>
              </a:rPr>
              <a:t>Littlejohn TW III, et al. J Hypertens 2008;26(Suppl 1):S494.</a:t>
            </a:r>
          </a:p>
          <a:p>
            <a:pPr marL="184150" indent="-184150" eaLnBrk="0" hangingPunct="0">
              <a:buFont typeface="Bliss 2" pitchFamily="50" charset="0"/>
              <a:buAutoNum type="arabicPeriod"/>
            </a:pPr>
            <a:r>
              <a:rPr lang="es-ES" sz="1100">
                <a:solidFill>
                  <a:srgbClr val="6D6E70"/>
                </a:solidFill>
                <a:latin typeface="Helvetica" pitchFamily="34" charset="0"/>
              </a:rPr>
              <a:t>White WB, et al. Blood Press Monit 2010;15:205</a:t>
            </a:r>
            <a:r>
              <a:rPr lang="es-ES" sz="1100">
                <a:solidFill>
                  <a:srgbClr val="7C7C7C"/>
                </a:solidFill>
                <a:latin typeface="Helvetica" pitchFamily="34" charset="0"/>
              </a:rPr>
              <a:t>–</a:t>
            </a:r>
            <a:r>
              <a:rPr lang="es-ES" sz="1100">
                <a:solidFill>
                  <a:srgbClr val="6D6E70"/>
                </a:solidFill>
                <a:latin typeface="Helvetica" pitchFamily="34" charset="0"/>
              </a:rPr>
              <a:t>212.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960438" y="1459508"/>
            <a:ext cx="7086600" cy="1143000"/>
          </a:xfrm>
        </p:spPr>
        <p:txBody>
          <a:bodyPr/>
          <a:lstStyle/>
          <a:p>
            <a:pPr algn="ctr"/>
            <a:r>
              <a:rPr lang="en-GB" dirty="0" err="1" smtClean="0"/>
              <a:t>Estudio</a:t>
            </a:r>
            <a:r>
              <a:rPr lang="en-GB" dirty="0" smtClean="0"/>
              <a:t> </a:t>
            </a:r>
            <a:r>
              <a:rPr lang="en-GB" dirty="0" err="1" smtClean="0"/>
              <a:t>LittleJohn</a:t>
            </a:r>
            <a:r>
              <a:rPr lang="en-GB" dirty="0" smtClean="0"/>
              <a:t> III</a:t>
            </a:r>
            <a:endParaRPr lang="en-GB" dirty="0"/>
          </a:p>
        </p:txBody>
      </p:sp>
      <p:pic>
        <p:nvPicPr>
          <p:cNvPr id="13316" name="Picture 3" descr="green line PPT.png"/>
          <p:cNvPicPr>
            <a:picLocks/>
          </p:cNvPicPr>
          <p:nvPr/>
        </p:nvPicPr>
        <p:blipFill>
          <a:blip r:embed="rId3"/>
          <a:srcRect/>
          <a:stretch>
            <a:fillRect/>
          </a:stretch>
        </p:blipFill>
        <p:spPr bwMode="auto">
          <a:xfrm>
            <a:off x="973138" y="2895600"/>
            <a:ext cx="7199312" cy="71438"/>
          </a:xfrm>
          <a:prstGeom prst="rect">
            <a:avLst/>
          </a:prstGeom>
          <a:noFill/>
          <a:ln w="9525">
            <a:noFill/>
            <a:miter lim="800000"/>
            <a:headEnd/>
            <a:tailEnd/>
          </a:ln>
        </p:spPr>
      </p:pic>
      <p:sp>
        <p:nvSpPr>
          <p:cNvPr id="7" name="Rectangle 3"/>
          <p:cNvSpPr txBox="1">
            <a:spLocks noChangeArrowheads="1"/>
          </p:cNvSpPr>
          <p:nvPr/>
        </p:nvSpPr>
        <p:spPr bwMode="auto">
          <a:xfrm>
            <a:off x="971550" y="3068960"/>
            <a:ext cx="7200900" cy="1752600"/>
          </a:xfrm>
          <a:prstGeom prst="rect">
            <a:avLst/>
          </a:prstGeom>
          <a:noFill/>
          <a:ln>
            <a:noFill/>
          </a:ln>
          <a:extLst/>
        </p:spPr>
        <p:txBody>
          <a:bodyPr/>
          <a:lstStyle>
            <a:lvl1pPr marL="0" indent="0" algn="ctr" rtl="0" eaLnBrk="0" fontAlgn="base" hangingPunct="0">
              <a:lnSpc>
                <a:spcPct val="115000"/>
              </a:lnSpc>
              <a:spcBef>
                <a:spcPts val="900"/>
              </a:spcBef>
              <a:spcAft>
                <a:spcPct val="0"/>
              </a:spcAft>
              <a:buClr>
                <a:srgbClr val="FF0000"/>
              </a:buClr>
              <a:buFont typeface="Times" charset="0"/>
              <a:buNone/>
              <a:defRPr sz="1800">
                <a:solidFill>
                  <a:srgbClr val="FF0000"/>
                </a:solidFill>
                <a:latin typeface="+mn-lt"/>
                <a:ea typeface="+mn-ea"/>
                <a:cs typeface="+mn-cs"/>
              </a:defRPr>
            </a:lvl1pPr>
            <a:lvl2pPr marL="571500" indent="-190500" algn="l" rtl="0" eaLnBrk="0" fontAlgn="base" hangingPunct="0">
              <a:lnSpc>
                <a:spcPct val="115000"/>
              </a:lnSpc>
              <a:spcBef>
                <a:spcPts val="300"/>
              </a:spcBef>
              <a:spcAft>
                <a:spcPct val="0"/>
              </a:spcAft>
              <a:buClr>
                <a:srgbClr val="FF0000"/>
              </a:buClr>
              <a:buChar char="–"/>
              <a:defRPr sz="2000">
                <a:solidFill>
                  <a:schemeClr val="tx1"/>
                </a:solidFill>
                <a:latin typeface="+mn-lt"/>
                <a:ea typeface="+mn-ea"/>
              </a:defRPr>
            </a:lvl2pPr>
            <a:lvl3pPr marL="1047750" indent="-190500" algn="l" rtl="0" eaLnBrk="0" fontAlgn="base" hangingPunct="0">
              <a:lnSpc>
                <a:spcPct val="115000"/>
              </a:lnSpc>
              <a:spcBef>
                <a:spcPts val="200"/>
              </a:spcBef>
              <a:spcAft>
                <a:spcPct val="0"/>
              </a:spcAft>
              <a:buChar char="•"/>
              <a:defRPr sz="1600" i="1">
                <a:solidFill>
                  <a:schemeClr val="tx1"/>
                </a:solidFill>
                <a:latin typeface="+mn-lt"/>
                <a:ea typeface="+mn-ea"/>
              </a:defRPr>
            </a:lvl3pPr>
            <a:lvl4pPr marL="1695450" indent="-228600" algn="l" rtl="0" eaLnBrk="0" fontAlgn="base" hangingPunct="0">
              <a:spcBef>
                <a:spcPct val="20000"/>
              </a:spcBef>
              <a:spcAft>
                <a:spcPct val="0"/>
              </a:spcAft>
              <a:buChar char="–"/>
              <a:defRPr sz="2000">
                <a:solidFill>
                  <a:schemeClr val="tx1"/>
                </a:solidFill>
                <a:latin typeface="+mn-lt"/>
                <a:ea typeface="+mn-ea"/>
              </a:defRPr>
            </a:lvl4pPr>
            <a:lvl5pPr marL="2114550" indent="-228600" algn="l" rtl="0" eaLnBrk="0" fontAlgn="base" hangingPunct="0">
              <a:spcBef>
                <a:spcPct val="20000"/>
              </a:spcBef>
              <a:spcAft>
                <a:spcPct val="0"/>
              </a:spcAft>
              <a:buChar char="»"/>
              <a:defRPr sz="2000">
                <a:solidFill>
                  <a:schemeClr val="tx1"/>
                </a:solidFill>
                <a:latin typeface="+mn-lt"/>
                <a:ea typeface="+mn-ea"/>
              </a:defRPr>
            </a:lvl5pPr>
            <a:lvl6pPr marL="2571750" indent="-228600" algn="l" rtl="0" fontAlgn="base">
              <a:spcBef>
                <a:spcPct val="20000"/>
              </a:spcBef>
              <a:spcAft>
                <a:spcPct val="0"/>
              </a:spcAft>
              <a:buChar char="»"/>
              <a:defRPr sz="2000">
                <a:solidFill>
                  <a:schemeClr val="tx1"/>
                </a:solidFill>
                <a:latin typeface="+mn-lt"/>
                <a:ea typeface="+mn-ea"/>
              </a:defRPr>
            </a:lvl6pPr>
            <a:lvl7pPr marL="3028950" indent="-228600" algn="l" rtl="0" fontAlgn="base">
              <a:spcBef>
                <a:spcPct val="20000"/>
              </a:spcBef>
              <a:spcAft>
                <a:spcPct val="0"/>
              </a:spcAft>
              <a:buChar char="»"/>
              <a:defRPr sz="2000">
                <a:solidFill>
                  <a:schemeClr val="tx1"/>
                </a:solidFill>
                <a:latin typeface="+mn-lt"/>
                <a:ea typeface="+mn-ea"/>
              </a:defRPr>
            </a:lvl7pPr>
            <a:lvl8pPr marL="3486150" indent="-228600" algn="l" rtl="0" fontAlgn="base">
              <a:spcBef>
                <a:spcPct val="20000"/>
              </a:spcBef>
              <a:spcAft>
                <a:spcPct val="0"/>
              </a:spcAft>
              <a:buChar char="»"/>
              <a:defRPr sz="2000">
                <a:solidFill>
                  <a:schemeClr val="tx1"/>
                </a:solidFill>
                <a:latin typeface="+mn-lt"/>
                <a:ea typeface="+mn-ea"/>
              </a:defRPr>
            </a:lvl8pPr>
            <a:lvl9pPr marL="3943350" indent="-228600" algn="l" rtl="0" fontAlgn="base">
              <a:spcBef>
                <a:spcPct val="20000"/>
              </a:spcBef>
              <a:spcAft>
                <a:spcPct val="0"/>
              </a:spcAft>
              <a:buChar char="»"/>
              <a:defRPr sz="2000">
                <a:solidFill>
                  <a:schemeClr val="tx1"/>
                </a:solidFill>
                <a:latin typeface="+mn-lt"/>
                <a:ea typeface="+mn-ea"/>
              </a:defRPr>
            </a:lvl9pPr>
          </a:lstStyle>
          <a:p>
            <a:pPr algn="l" eaLnBrk="1" hangingPunct="1">
              <a:defRPr/>
            </a:pPr>
            <a:r>
              <a:rPr lang="en-GB" sz="2400" b="1" kern="0" dirty="0" err="1" smtClean="0">
                <a:solidFill>
                  <a:schemeClr val="bg2"/>
                </a:solidFill>
              </a:rPr>
              <a:t>Comprendiendo</a:t>
            </a:r>
            <a:r>
              <a:rPr lang="en-GB" sz="2400" b="1" kern="0" dirty="0" smtClean="0">
                <a:solidFill>
                  <a:schemeClr val="bg2"/>
                </a:solidFill>
              </a:rPr>
              <a:t> y </a:t>
            </a:r>
            <a:r>
              <a:rPr lang="en-GB" sz="2400" b="1" kern="0" dirty="0" err="1" smtClean="0">
                <a:solidFill>
                  <a:schemeClr val="bg2"/>
                </a:solidFill>
              </a:rPr>
              <a:t>analizando</a:t>
            </a:r>
            <a:r>
              <a:rPr lang="en-GB" sz="2400" b="1" kern="0" dirty="0" smtClean="0">
                <a:solidFill>
                  <a:schemeClr val="bg2"/>
                </a:solidFill>
              </a:rPr>
              <a:t> el </a:t>
            </a:r>
            <a:r>
              <a:rPr lang="en-GB" sz="2400" b="1" kern="0" dirty="0" err="1" smtClean="0">
                <a:solidFill>
                  <a:schemeClr val="bg2"/>
                </a:solidFill>
              </a:rPr>
              <a:t>Ensayo</a:t>
            </a:r>
            <a:r>
              <a:rPr lang="en-GB" sz="2400" b="1" kern="0" dirty="0" smtClean="0">
                <a:solidFill>
                  <a:schemeClr val="bg2"/>
                </a:solidFill>
              </a:rPr>
              <a:t> </a:t>
            </a:r>
            <a:r>
              <a:rPr lang="en-GB" sz="2400" b="1" kern="0" dirty="0" err="1" smtClean="0">
                <a:solidFill>
                  <a:schemeClr val="bg2"/>
                </a:solidFill>
              </a:rPr>
              <a:t>clínico</a:t>
            </a:r>
            <a:endParaRPr lang="en-GB" sz="2400" b="1" kern="0" dirty="0" smtClean="0">
              <a:solidFill>
                <a:schemeClr val="bg2"/>
              </a:solidFill>
            </a:endParaRPr>
          </a:p>
          <a:p>
            <a:pPr algn="l" eaLnBrk="1" hangingPunct="1">
              <a:defRPr/>
            </a:pPr>
            <a:endParaRPr lang="en-GB" sz="2400" b="1" kern="0" dirty="0" smtClean="0">
              <a:solidFill>
                <a:schemeClr val="bg2"/>
              </a:solidFill>
            </a:endParaRPr>
          </a:p>
          <a:p>
            <a:pPr algn="l" eaLnBrk="1" hangingPunct="1">
              <a:defRPr/>
            </a:pPr>
            <a:endParaRPr lang="en-GB" sz="2400" b="1" kern="0" dirty="0" smtClean="0"/>
          </a:p>
        </p:txBody>
      </p:sp>
      <p:pic>
        <p:nvPicPr>
          <p:cNvPr id="318469" name="Picture 4" descr="Twynsta Master CMYK.png"/>
          <p:cNvPicPr>
            <a:picLocks noChangeAspect="1"/>
          </p:cNvPicPr>
          <p:nvPr/>
        </p:nvPicPr>
        <p:blipFill>
          <a:blip r:embed="rId4"/>
          <a:srcRect/>
          <a:stretch>
            <a:fillRect/>
          </a:stretch>
        </p:blipFill>
        <p:spPr bwMode="auto">
          <a:xfrm>
            <a:off x="6670675" y="6237288"/>
            <a:ext cx="2149475" cy="444500"/>
          </a:xfrm>
          <a:prstGeom prst="rect">
            <a:avLst/>
          </a:prstGeom>
          <a:noFill/>
          <a:ln w="9525">
            <a:noFill/>
            <a:miter lim="800000"/>
            <a:headEnd/>
            <a:tailEnd/>
          </a:ln>
        </p:spPr>
      </p:pic>
      <p:pic>
        <p:nvPicPr>
          <p:cNvPr id="6" name="Picture 5" descr="MICARDIS_DUO_LOGO.jpg"/>
          <p:cNvPicPr>
            <a:picLocks noChangeAspect="1"/>
          </p:cNvPicPr>
          <p:nvPr/>
        </p:nvPicPr>
        <p:blipFill>
          <a:blip r:embed="rId5"/>
          <a:stretch>
            <a:fillRect/>
          </a:stretch>
        </p:blipFill>
        <p:spPr>
          <a:xfrm>
            <a:off x="5560159" y="6237312"/>
            <a:ext cx="3583841" cy="504056"/>
          </a:xfrm>
          <a:prstGeom prst="rect">
            <a:avLst/>
          </a:prstGeom>
        </p:spPr>
      </p:pic>
      <p:pic>
        <p:nvPicPr>
          <p:cNvPr id="11" name="Picture 2"/>
          <p:cNvPicPr>
            <a:picLocks noChangeAspect="1" noChangeArrowheads="1"/>
          </p:cNvPicPr>
          <p:nvPr/>
        </p:nvPicPr>
        <p:blipFill>
          <a:blip r:embed="rId6"/>
          <a:srcRect/>
          <a:stretch>
            <a:fillRect/>
          </a:stretch>
        </p:blipFill>
        <p:spPr bwMode="auto">
          <a:xfrm>
            <a:off x="1305148" y="3742432"/>
            <a:ext cx="1728192" cy="2239651"/>
          </a:xfrm>
          <a:prstGeom prst="rect">
            <a:avLst/>
          </a:prstGeom>
          <a:ln>
            <a:noFill/>
          </a:ln>
          <a:effectLst>
            <a:outerShdw blurRad="292100" dist="139700" dir="2700000" algn="tl" rotWithShape="0">
              <a:srgbClr val="333333">
                <a:alpha val="65000"/>
              </a:srgbClr>
            </a:outerShdw>
          </a:effectLst>
        </p:spPr>
      </p:pic>
      <p:pic>
        <p:nvPicPr>
          <p:cNvPr id="12" name="Picture 11" descr="MICARDIS_DUO_LOGO.jpg"/>
          <p:cNvPicPr>
            <a:picLocks noChangeAspect="1"/>
          </p:cNvPicPr>
          <p:nvPr/>
        </p:nvPicPr>
        <p:blipFill>
          <a:blip r:embed="rId5"/>
          <a:stretch>
            <a:fillRect/>
          </a:stretch>
        </p:blipFill>
        <p:spPr>
          <a:xfrm>
            <a:off x="1483459" y="114300"/>
            <a:ext cx="6304214" cy="886668"/>
          </a:xfrm>
          <a:prstGeom prst="rect">
            <a:avLst/>
          </a:prstGeom>
        </p:spPr>
      </p:pic>
      <p:sp>
        <p:nvSpPr>
          <p:cNvPr id="13" name="Rectangle 12"/>
          <p:cNvSpPr/>
          <p:nvPr/>
        </p:nvSpPr>
        <p:spPr>
          <a:xfrm>
            <a:off x="3314700" y="3902383"/>
            <a:ext cx="5295900" cy="1569660"/>
          </a:xfrm>
          <a:prstGeom prst="rect">
            <a:avLst/>
          </a:prstGeom>
        </p:spPr>
        <p:txBody>
          <a:bodyPr wrap="square">
            <a:spAutoFit/>
          </a:bodyPr>
          <a:lstStyle/>
          <a:p>
            <a:r>
              <a:rPr lang="es-MX" sz="1600" u="sng" dirty="0" smtClean="0">
                <a:solidFill>
                  <a:srgbClr val="0081C6"/>
                </a:solidFill>
              </a:rPr>
              <a:t>Título</a:t>
            </a:r>
            <a:r>
              <a:rPr lang="es-MX" sz="1600" dirty="0" smtClean="0">
                <a:solidFill>
                  <a:srgbClr val="0081C6"/>
                </a:solidFill>
              </a:rPr>
              <a:t>: Resultados del Tratamiento con </a:t>
            </a:r>
            <a:r>
              <a:rPr lang="es-MX" sz="1600" dirty="0" err="1" smtClean="0">
                <a:solidFill>
                  <a:srgbClr val="0081C6"/>
                </a:solidFill>
              </a:rPr>
              <a:t>Telmisartán-Amlodipino</a:t>
            </a:r>
            <a:r>
              <a:rPr lang="es-MX" sz="1600" dirty="0" smtClean="0">
                <a:solidFill>
                  <a:srgbClr val="0081C6"/>
                </a:solidFill>
              </a:rPr>
              <a:t> en pacientes Hipertensos</a:t>
            </a:r>
          </a:p>
          <a:p>
            <a:endParaRPr lang="es-MX" sz="1600" dirty="0" smtClean="0"/>
          </a:p>
          <a:p>
            <a:pPr lvl="1"/>
            <a:r>
              <a:rPr lang="es-MX" sz="1600" b="1" u="sng" dirty="0" smtClean="0">
                <a:solidFill>
                  <a:srgbClr val="0081C6"/>
                </a:solidFill>
              </a:rPr>
              <a:t>Publicado en</a:t>
            </a:r>
            <a:r>
              <a:rPr lang="es-MX" sz="1600" dirty="0" smtClean="0">
                <a:solidFill>
                  <a:srgbClr val="0081C6"/>
                </a:solidFill>
              </a:rPr>
              <a:t>: </a:t>
            </a:r>
            <a:r>
              <a:rPr lang="es-MX" sz="1600" dirty="0" err="1" smtClean="0">
                <a:solidFill>
                  <a:srgbClr val="0081C6"/>
                </a:solidFill>
              </a:rPr>
              <a:t>Journal</a:t>
            </a:r>
            <a:r>
              <a:rPr lang="es-MX" sz="1600" dirty="0" smtClean="0">
                <a:solidFill>
                  <a:srgbClr val="0081C6"/>
                </a:solidFill>
              </a:rPr>
              <a:t> of </a:t>
            </a:r>
            <a:r>
              <a:rPr lang="es-MX" sz="1600" dirty="0" err="1" smtClean="0">
                <a:solidFill>
                  <a:srgbClr val="0081C6"/>
                </a:solidFill>
              </a:rPr>
              <a:t>Clinical</a:t>
            </a:r>
            <a:r>
              <a:rPr lang="es-MX" sz="1600" dirty="0" smtClean="0">
                <a:solidFill>
                  <a:srgbClr val="0081C6"/>
                </a:solidFill>
              </a:rPr>
              <a:t> </a:t>
            </a:r>
            <a:r>
              <a:rPr lang="es-MX" sz="1600" dirty="0" err="1" smtClean="0">
                <a:solidFill>
                  <a:srgbClr val="0081C6"/>
                </a:solidFill>
              </a:rPr>
              <a:t>Hypertension</a:t>
            </a:r>
            <a:endParaRPr lang="es-MX" sz="1600" dirty="0" smtClean="0">
              <a:solidFill>
                <a:srgbClr val="0081C6"/>
              </a:solidFill>
            </a:endParaRPr>
          </a:p>
          <a:p>
            <a:pPr lvl="1"/>
            <a:r>
              <a:rPr lang="es-MX" sz="1600" b="1" u="sng" dirty="0" smtClean="0">
                <a:solidFill>
                  <a:srgbClr val="0081C6"/>
                </a:solidFill>
              </a:rPr>
              <a:t>Autor</a:t>
            </a:r>
            <a:r>
              <a:rPr lang="es-MX" sz="1600" dirty="0" smtClean="0">
                <a:solidFill>
                  <a:srgbClr val="0081C6"/>
                </a:solidFill>
              </a:rPr>
              <a:t>: Dr. Thomas </a:t>
            </a:r>
            <a:r>
              <a:rPr lang="es-MX" sz="1600" dirty="0" err="1" smtClean="0">
                <a:solidFill>
                  <a:srgbClr val="0081C6"/>
                </a:solidFill>
              </a:rPr>
              <a:t>LittleJohn</a:t>
            </a:r>
            <a:r>
              <a:rPr lang="es-MX" sz="1600" dirty="0" smtClean="0">
                <a:solidFill>
                  <a:srgbClr val="0081C6"/>
                </a:solidFill>
              </a:rPr>
              <a:t> III, et al.</a:t>
            </a:r>
          </a:p>
          <a:p>
            <a:pPr lvl="1"/>
            <a:r>
              <a:rPr lang="es-MX" sz="1600" b="1" u="sng" dirty="0" smtClean="0">
                <a:solidFill>
                  <a:srgbClr val="0081C6"/>
                </a:solidFill>
              </a:rPr>
              <a:t>Fecha</a:t>
            </a:r>
            <a:r>
              <a:rPr lang="es-MX" sz="1600" dirty="0" smtClean="0">
                <a:solidFill>
                  <a:srgbClr val="0081C6"/>
                </a:solidFill>
              </a:rPr>
              <a:t>: Abril del 2009</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323850" y="1125538"/>
            <a:ext cx="8667750" cy="5040312"/>
          </a:xfrm>
        </p:spPr>
        <p:txBody>
          <a:bodyPr>
            <a:normAutofit fontScale="92500" lnSpcReduction="10000"/>
          </a:bodyPr>
          <a:lstStyle/>
          <a:p>
            <a:pPr eaLnBrk="1" hangingPunct="1">
              <a:buFont typeface="Times" charset="0"/>
              <a:buChar char="•"/>
              <a:defRPr/>
            </a:pPr>
            <a:endParaRPr lang="en-GB" sz="800" b="1" dirty="0">
              <a:solidFill>
                <a:schemeClr val="tx1">
                  <a:lumMod val="50000"/>
                  <a:lumOff val="50000"/>
                </a:schemeClr>
              </a:solidFill>
              <a:latin typeface="+mn-lt"/>
              <a:ea typeface="+mn-ea"/>
              <a:cs typeface="+mn-cs"/>
            </a:endParaRPr>
          </a:p>
          <a:p>
            <a:pPr eaLnBrk="1" hangingPunct="1">
              <a:buFont typeface="Times" charset="0"/>
              <a:buChar char="•"/>
              <a:defRPr/>
            </a:pPr>
            <a:r>
              <a:rPr lang="en-GB" b="1" dirty="0" err="1" smtClean="0">
                <a:solidFill>
                  <a:schemeClr val="tx1">
                    <a:lumMod val="50000"/>
                    <a:lumOff val="50000"/>
                  </a:schemeClr>
                </a:solidFill>
              </a:rPr>
              <a:t>Generalidades</a:t>
            </a:r>
            <a:endParaRPr lang="en-GB" b="1" dirty="0" smtClean="0">
              <a:solidFill>
                <a:schemeClr val="tx1">
                  <a:lumMod val="50000"/>
                  <a:lumOff val="50000"/>
                </a:schemeClr>
              </a:solidFill>
            </a:endParaRPr>
          </a:p>
          <a:p>
            <a:pPr eaLnBrk="1" hangingPunct="1">
              <a:buFont typeface="Times" charset="0"/>
              <a:buChar char="•"/>
              <a:defRPr/>
            </a:pPr>
            <a:r>
              <a:rPr lang="en-GB" b="1" dirty="0" err="1" smtClean="0">
                <a:solidFill>
                  <a:schemeClr val="tx1">
                    <a:lumMod val="50000"/>
                    <a:lumOff val="50000"/>
                  </a:schemeClr>
                </a:solidFill>
              </a:rPr>
              <a:t>Objetivo</a:t>
            </a:r>
            <a:r>
              <a:rPr lang="en-GB" b="1" dirty="0" smtClean="0">
                <a:solidFill>
                  <a:schemeClr val="tx1">
                    <a:lumMod val="50000"/>
                    <a:lumOff val="50000"/>
                  </a:schemeClr>
                </a:solidFill>
              </a:rPr>
              <a:t> General</a:t>
            </a:r>
          </a:p>
          <a:p>
            <a:pPr eaLnBrk="1" hangingPunct="1">
              <a:buFont typeface="Times" charset="0"/>
              <a:buChar char="•"/>
              <a:defRPr/>
            </a:pPr>
            <a:r>
              <a:rPr lang="en-GB" b="1" dirty="0" err="1" smtClean="0">
                <a:solidFill>
                  <a:schemeClr val="tx1">
                    <a:lumMod val="50000"/>
                    <a:lumOff val="50000"/>
                  </a:schemeClr>
                </a:solidFill>
              </a:rPr>
              <a:t>Diseño</a:t>
            </a:r>
            <a:r>
              <a:rPr lang="en-GB" b="1" dirty="0" smtClean="0">
                <a:solidFill>
                  <a:schemeClr val="tx1">
                    <a:lumMod val="50000"/>
                    <a:lumOff val="50000"/>
                  </a:schemeClr>
                </a:solidFill>
              </a:rPr>
              <a:t> del </a:t>
            </a:r>
            <a:r>
              <a:rPr lang="en-GB" b="1" dirty="0" err="1" smtClean="0">
                <a:solidFill>
                  <a:schemeClr val="tx1">
                    <a:lumMod val="50000"/>
                    <a:lumOff val="50000"/>
                  </a:schemeClr>
                </a:solidFill>
              </a:rPr>
              <a:t>Estudio</a:t>
            </a:r>
            <a:endParaRPr lang="en-GB" b="1" dirty="0" smtClean="0">
              <a:solidFill>
                <a:schemeClr val="tx1">
                  <a:lumMod val="50000"/>
                  <a:lumOff val="50000"/>
                </a:schemeClr>
              </a:solidFill>
            </a:endParaRPr>
          </a:p>
          <a:p>
            <a:pPr lvl="1" eaLnBrk="1" hangingPunct="1">
              <a:buFont typeface="Times" charset="0"/>
              <a:buChar char="•"/>
              <a:defRPr/>
            </a:pPr>
            <a:r>
              <a:rPr lang="en-GB" b="1" dirty="0" err="1" smtClean="0">
                <a:solidFill>
                  <a:srgbClr val="0081C6"/>
                </a:solidFill>
              </a:rPr>
              <a:t>Criterios</a:t>
            </a:r>
            <a:r>
              <a:rPr lang="en-GB" b="1" dirty="0" smtClean="0">
                <a:solidFill>
                  <a:srgbClr val="0081C6"/>
                </a:solidFill>
              </a:rPr>
              <a:t> de </a:t>
            </a:r>
            <a:r>
              <a:rPr lang="en-GB" b="1" dirty="0" err="1" smtClean="0">
                <a:solidFill>
                  <a:srgbClr val="0081C6"/>
                </a:solidFill>
              </a:rPr>
              <a:t>Inclusión</a:t>
            </a:r>
            <a:r>
              <a:rPr lang="en-GB" b="1" dirty="0" smtClean="0">
                <a:solidFill>
                  <a:srgbClr val="0081C6"/>
                </a:solidFill>
              </a:rPr>
              <a:t> y </a:t>
            </a:r>
            <a:r>
              <a:rPr lang="en-GB" b="1" dirty="0" err="1" smtClean="0">
                <a:solidFill>
                  <a:srgbClr val="0081C6"/>
                </a:solidFill>
              </a:rPr>
              <a:t>Exclusión</a:t>
            </a:r>
            <a:endParaRPr lang="en-GB" b="1" dirty="0" smtClean="0">
              <a:solidFill>
                <a:srgbClr val="0081C6"/>
              </a:solidFill>
            </a:endParaRPr>
          </a:p>
          <a:p>
            <a:pPr lvl="1" eaLnBrk="1" hangingPunct="1">
              <a:buFont typeface="Times" charset="0"/>
              <a:buChar char="•"/>
              <a:defRPr/>
            </a:pPr>
            <a:r>
              <a:rPr lang="en-GB" b="1" dirty="0" err="1" smtClean="0">
                <a:solidFill>
                  <a:srgbClr val="0081C6"/>
                </a:solidFill>
              </a:rPr>
              <a:t>Brazos</a:t>
            </a:r>
            <a:r>
              <a:rPr lang="en-GB" b="1" dirty="0" smtClean="0">
                <a:solidFill>
                  <a:srgbClr val="0081C6"/>
                </a:solidFill>
              </a:rPr>
              <a:t> de </a:t>
            </a:r>
            <a:r>
              <a:rPr lang="en-GB" b="1" dirty="0" err="1" smtClean="0">
                <a:solidFill>
                  <a:srgbClr val="0081C6"/>
                </a:solidFill>
              </a:rPr>
              <a:t>estudio</a:t>
            </a:r>
            <a:endParaRPr lang="en-GB" b="1" dirty="0" smtClean="0">
              <a:solidFill>
                <a:srgbClr val="0081C6"/>
              </a:solidFill>
            </a:endParaRPr>
          </a:p>
          <a:p>
            <a:pPr lvl="1" eaLnBrk="1" hangingPunct="1">
              <a:buFont typeface="Times" charset="0"/>
              <a:buChar char="•"/>
              <a:defRPr/>
            </a:pPr>
            <a:r>
              <a:rPr lang="en-GB" b="1" dirty="0" err="1" smtClean="0">
                <a:solidFill>
                  <a:srgbClr val="0081C6"/>
                </a:solidFill>
              </a:rPr>
              <a:t>Objetivo</a:t>
            </a:r>
            <a:r>
              <a:rPr lang="en-GB" b="1" dirty="0" smtClean="0">
                <a:solidFill>
                  <a:srgbClr val="0081C6"/>
                </a:solidFill>
              </a:rPr>
              <a:t> </a:t>
            </a:r>
            <a:r>
              <a:rPr lang="en-GB" b="1" dirty="0" err="1" smtClean="0">
                <a:solidFill>
                  <a:srgbClr val="0081C6"/>
                </a:solidFill>
              </a:rPr>
              <a:t>primario</a:t>
            </a:r>
            <a:r>
              <a:rPr lang="en-GB" b="1" dirty="0" smtClean="0">
                <a:solidFill>
                  <a:srgbClr val="0081C6"/>
                </a:solidFill>
              </a:rPr>
              <a:t> y </a:t>
            </a:r>
            <a:r>
              <a:rPr lang="en-GB" b="1" dirty="0" err="1" smtClean="0">
                <a:solidFill>
                  <a:srgbClr val="0081C6"/>
                </a:solidFill>
              </a:rPr>
              <a:t>secundario</a:t>
            </a:r>
            <a:endParaRPr lang="en-GB" b="1" dirty="0" smtClean="0">
              <a:solidFill>
                <a:srgbClr val="0081C6"/>
              </a:solidFill>
            </a:endParaRPr>
          </a:p>
          <a:p>
            <a:pPr lvl="1" eaLnBrk="1" hangingPunct="1">
              <a:buFont typeface="Times" charset="0"/>
              <a:buChar char="•"/>
              <a:defRPr/>
            </a:pPr>
            <a:r>
              <a:rPr lang="en-GB" b="1" dirty="0" err="1" smtClean="0">
                <a:solidFill>
                  <a:srgbClr val="0081C6"/>
                </a:solidFill>
              </a:rPr>
              <a:t>Aleatorización</a:t>
            </a:r>
            <a:r>
              <a:rPr lang="en-GB" b="1" dirty="0" smtClean="0">
                <a:solidFill>
                  <a:srgbClr val="0081C6"/>
                </a:solidFill>
              </a:rPr>
              <a:t> de </a:t>
            </a:r>
            <a:r>
              <a:rPr lang="en-GB" b="1" dirty="0" err="1" smtClean="0">
                <a:solidFill>
                  <a:srgbClr val="0081C6"/>
                </a:solidFill>
              </a:rPr>
              <a:t>pacientes</a:t>
            </a:r>
            <a:r>
              <a:rPr lang="en-GB" b="1" dirty="0" smtClean="0">
                <a:solidFill>
                  <a:srgbClr val="0081C6"/>
                </a:solidFill>
              </a:rPr>
              <a:t> y </a:t>
            </a:r>
            <a:r>
              <a:rPr lang="en-GB" b="1" dirty="0" err="1" smtClean="0">
                <a:solidFill>
                  <a:srgbClr val="0081C6"/>
                </a:solidFill>
              </a:rPr>
              <a:t>características</a:t>
            </a:r>
            <a:endParaRPr lang="en-GB" b="1" dirty="0" smtClean="0">
              <a:solidFill>
                <a:srgbClr val="0081C6"/>
              </a:solidFill>
            </a:endParaRPr>
          </a:p>
          <a:p>
            <a:pPr eaLnBrk="1" hangingPunct="1">
              <a:buFont typeface="Times" charset="0"/>
              <a:buChar char="•"/>
              <a:defRPr/>
            </a:pPr>
            <a:r>
              <a:rPr lang="en-GB" b="1" dirty="0" err="1" smtClean="0">
                <a:solidFill>
                  <a:schemeClr val="tx1">
                    <a:lumMod val="50000"/>
                    <a:lumOff val="50000"/>
                  </a:schemeClr>
                </a:solidFill>
              </a:rPr>
              <a:t>Resultados</a:t>
            </a:r>
            <a:endParaRPr lang="en-GB" b="1" dirty="0" smtClean="0">
              <a:solidFill>
                <a:schemeClr val="tx1">
                  <a:lumMod val="50000"/>
                  <a:lumOff val="50000"/>
                </a:schemeClr>
              </a:solidFill>
            </a:endParaRPr>
          </a:p>
          <a:p>
            <a:pPr eaLnBrk="1" hangingPunct="1">
              <a:buFont typeface="Times" charset="0"/>
              <a:buChar char="•"/>
              <a:defRPr/>
            </a:pPr>
            <a:r>
              <a:rPr lang="en-GB" b="1" dirty="0" err="1" smtClean="0">
                <a:solidFill>
                  <a:schemeClr val="tx1">
                    <a:lumMod val="50000"/>
                    <a:lumOff val="50000"/>
                  </a:schemeClr>
                </a:solidFill>
              </a:rPr>
              <a:t>Perfil</a:t>
            </a:r>
            <a:r>
              <a:rPr lang="en-GB" b="1" dirty="0" smtClean="0">
                <a:solidFill>
                  <a:schemeClr val="tx1">
                    <a:lumMod val="50000"/>
                    <a:lumOff val="50000"/>
                  </a:schemeClr>
                </a:solidFill>
              </a:rPr>
              <a:t> de </a:t>
            </a:r>
            <a:r>
              <a:rPr lang="en-GB" b="1" dirty="0" err="1" smtClean="0">
                <a:solidFill>
                  <a:schemeClr val="tx1">
                    <a:lumMod val="50000"/>
                    <a:lumOff val="50000"/>
                  </a:schemeClr>
                </a:solidFill>
              </a:rPr>
              <a:t>Seguridad</a:t>
            </a:r>
            <a:endParaRPr lang="en-GB" b="1" dirty="0" smtClean="0">
              <a:solidFill>
                <a:schemeClr val="tx1">
                  <a:lumMod val="50000"/>
                  <a:lumOff val="50000"/>
                </a:schemeClr>
              </a:solidFill>
            </a:endParaRPr>
          </a:p>
          <a:p>
            <a:pPr lvl="1" eaLnBrk="1" hangingPunct="1">
              <a:buFont typeface="Times" charset="0"/>
              <a:buChar char="•"/>
              <a:defRPr/>
            </a:pPr>
            <a:r>
              <a:rPr lang="en-GB" b="1" dirty="0" err="1" smtClean="0">
                <a:solidFill>
                  <a:srgbClr val="0081C6"/>
                </a:solidFill>
              </a:rPr>
              <a:t>Edema</a:t>
            </a:r>
            <a:r>
              <a:rPr lang="en-GB" b="1" dirty="0" smtClean="0">
                <a:solidFill>
                  <a:srgbClr val="0081C6"/>
                </a:solidFill>
              </a:rPr>
              <a:t> </a:t>
            </a:r>
            <a:r>
              <a:rPr lang="en-GB" b="1" dirty="0" err="1" smtClean="0">
                <a:solidFill>
                  <a:srgbClr val="0081C6"/>
                </a:solidFill>
              </a:rPr>
              <a:t>Periférico</a:t>
            </a:r>
            <a:endParaRPr lang="en-GB" b="1" dirty="0" smtClean="0">
              <a:solidFill>
                <a:srgbClr val="0081C6"/>
              </a:solidFill>
            </a:endParaRPr>
          </a:p>
          <a:p>
            <a:pPr eaLnBrk="1" hangingPunct="1">
              <a:buFont typeface="Times" charset="0"/>
              <a:buChar char="•"/>
              <a:defRPr/>
            </a:pPr>
            <a:r>
              <a:rPr lang="en-GB" b="1" dirty="0" err="1" smtClean="0">
                <a:solidFill>
                  <a:schemeClr val="tx1">
                    <a:lumMod val="50000"/>
                    <a:lumOff val="50000"/>
                  </a:schemeClr>
                </a:solidFill>
              </a:rPr>
              <a:t>Conclusiones</a:t>
            </a:r>
            <a:endParaRPr lang="en-GB" b="1" dirty="0" smtClean="0">
              <a:solidFill>
                <a:schemeClr val="tx1">
                  <a:lumMod val="50000"/>
                  <a:lumOff val="50000"/>
                </a:schemeClr>
              </a:solidFill>
            </a:endParaRPr>
          </a:p>
          <a:p>
            <a:pPr lvl="1" eaLnBrk="1" hangingPunct="1">
              <a:buFont typeface="Times" charset="0"/>
              <a:buChar char="•"/>
              <a:defRPr/>
            </a:pPr>
            <a:endParaRPr lang="en-GB" b="1" dirty="0" smtClean="0">
              <a:solidFill>
                <a:schemeClr val="tx1">
                  <a:lumMod val="50000"/>
                  <a:lumOff val="50000"/>
                </a:schemeClr>
              </a:solidFill>
            </a:endParaRPr>
          </a:p>
        </p:txBody>
      </p:sp>
      <p:sp>
        <p:nvSpPr>
          <p:cNvPr id="4" name="Rectangle 2"/>
          <p:cNvSpPr txBox="1">
            <a:spLocks noChangeArrowheads="1"/>
          </p:cNvSpPr>
          <p:nvPr/>
        </p:nvSpPr>
        <p:spPr bwMode="auto">
          <a:xfrm>
            <a:off x="334963" y="152400"/>
            <a:ext cx="8656637"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mj-lt"/>
                <a:ea typeface="+mj-ea"/>
                <a:cs typeface="+mj-cs"/>
              </a:rPr>
              <a:t/>
            </a:r>
            <a:br>
              <a:rPr kumimoji="0" lang="en-US" sz="3200" b="1" i="0" u="none" strike="noStrike" kern="0" cap="none" spc="0" normalizeH="0" baseline="0" noProof="0" dirty="0" smtClean="0">
                <a:ln>
                  <a:noFill/>
                </a:ln>
                <a:solidFill>
                  <a:srgbClr val="FF0000"/>
                </a:solidFill>
                <a:effectLst/>
                <a:uLnTx/>
                <a:uFillTx/>
                <a:latin typeface="+mj-lt"/>
                <a:ea typeface="+mj-ea"/>
                <a:cs typeface="+mj-cs"/>
              </a:rPr>
            </a:br>
            <a:r>
              <a:rPr kumimoji="0" lang="en-US" sz="3200" b="1" i="0" u="none" strike="noStrike" kern="0" cap="none" spc="0" normalizeH="0" baseline="0" noProof="0" dirty="0" smtClean="0">
                <a:ln>
                  <a:noFill/>
                </a:ln>
                <a:solidFill>
                  <a:srgbClr val="FF0000"/>
                </a:solidFill>
                <a:effectLst/>
                <a:uLnTx/>
                <a:uFillTx/>
                <a:latin typeface="+mj-lt"/>
                <a:ea typeface="+mj-ea"/>
                <a:cs typeface="+mj-cs"/>
              </a:rPr>
              <a:t>Agenda</a:t>
            </a:r>
            <a:r>
              <a:rPr kumimoji="0" lang="en-GB" sz="300" b="1" i="0" u="none" strike="noStrike" kern="0" cap="none" spc="0" normalizeH="0" baseline="0" noProof="0" dirty="0" smtClean="0">
                <a:ln>
                  <a:noFill/>
                </a:ln>
                <a:solidFill>
                  <a:srgbClr val="999999"/>
                </a:solidFill>
                <a:effectLst/>
                <a:uLnTx/>
                <a:uFillTx/>
                <a:latin typeface="+mj-lt"/>
                <a:ea typeface="+mj-ea"/>
                <a:cs typeface="+mj-cs"/>
              </a:rPr>
              <a:t/>
            </a:r>
            <a:br>
              <a:rPr kumimoji="0" lang="en-GB" sz="300" b="1" i="0" u="none" strike="noStrike" kern="0" cap="none" spc="0" normalizeH="0" baseline="0" noProof="0" dirty="0" smtClean="0">
                <a:ln>
                  <a:noFill/>
                </a:ln>
                <a:solidFill>
                  <a:srgbClr val="999999"/>
                </a:solidFill>
                <a:effectLst/>
                <a:uLnTx/>
                <a:uFillTx/>
                <a:latin typeface="+mj-lt"/>
                <a:ea typeface="+mj-ea"/>
                <a:cs typeface="+mj-cs"/>
              </a:rPr>
            </a:br>
            <a:endParaRPr kumimoji="0" lang="en-GB" sz="3200" b="1" i="0" u="none" strike="noStrike" kern="0" cap="none" spc="0" normalizeH="0" baseline="0" noProof="0" dirty="0">
              <a:ln>
                <a:noFill/>
              </a:ln>
              <a:solidFill>
                <a:srgbClr val="999999"/>
              </a:solidFill>
              <a:effectLst/>
              <a:uLnTx/>
              <a:uFillTx/>
              <a:latin typeface="+mj-lt"/>
              <a:ea typeface="+mj-ea"/>
              <a:cs typeface="+mj-cs"/>
            </a:endParaRPr>
          </a:p>
        </p:txBody>
      </p:sp>
      <p:pic>
        <p:nvPicPr>
          <p:cNvPr id="1027" name="Picture 3"/>
          <p:cNvPicPr>
            <a:picLocks noChangeAspect="1" noChangeArrowheads="1"/>
          </p:cNvPicPr>
          <p:nvPr/>
        </p:nvPicPr>
        <p:blipFill>
          <a:blip r:embed="rId3"/>
          <a:srcRect/>
          <a:stretch>
            <a:fillRect/>
          </a:stretch>
        </p:blipFill>
        <p:spPr bwMode="auto">
          <a:xfrm>
            <a:off x="6382438" y="1124744"/>
            <a:ext cx="2438034" cy="3384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4"/>
          <a:srcRect/>
          <a:stretch>
            <a:fillRect/>
          </a:stretch>
        </p:blipFill>
        <p:spPr bwMode="auto">
          <a:xfrm>
            <a:off x="4638310" y="1124745"/>
            <a:ext cx="4160462" cy="14401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left)">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wipe(left)">
                                      <p:cBhvr>
                                        <p:cTn id="17" dur="500"/>
                                        <p:tgtEl>
                                          <p:spTgt spid="10243">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43">
                                            <p:txEl>
                                              <p:pRg st="4" end="4"/>
                                            </p:txEl>
                                          </p:spTgt>
                                        </p:tgtEl>
                                        <p:attrNameLst>
                                          <p:attrName>style.visibility</p:attrName>
                                        </p:attrNameLst>
                                      </p:cBhvr>
                                      <p:to>
                                        <p:strVal val="visible"/>
                                      </p:to>
                                    </p:set>
                                    <p:animEffect transition="in" filter="wipe(left)">
                                      <p:cBhvr>
                                        <p:cTn id="20" dur="500"/>
                                        <p:tgtEl>
                                          <p:spTgt spid="10243">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animEffect transition="in" filter="wipe(left)">
                                      <p:cBhvr>
                                        <p:cTn id="23" dur="500"/>
                                        <p:tgtEl>
                                          <p:spTgt spid="10243">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3">
                                            <p:txEl>
                                              <p:pRg st="6" end="6"/>
                                            </p:txEl>
                                          </p:spTgt>
                                        </p:tgtEl>
                                        <p:attrNameLst>
                                          <p:attrName>style.visibility</p:attrName>
                                        </p:attrNameLst>
                                      </p:cBhvr>
                                      <p:to>
                                        <p:strVal val="visible"/>
                                      </p:to>
                                    </p:set>
                                    <p:animEffect transition="in" filter="wipe(left)">
                                      <p:cBhvr>
                                        <p:cTn id="26" dur="500"/>
                                        <p:tgtEl>
                                          <p:spTgt spid="10243">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43">
                                            <p:txEl>
                                              <p:pRg st="7" end="7"/>
                                            </p:txEl>
                                          </p:spTgt>
                                        </p:tgtEl>
                                        <p:attrNameLst>
                                          <p:attrName>style.visibility</p:attrName>
                                        </p:attrNameLst>
                                      </p:cBhvr>
                                      <p:to>
                                        <p:strVal val="visible"/>
                                      </p:to>
                                    </p:set>
                                    <p:animEffect transition="in" filter="wipe(left)">
                                      <p:cBhvr>
                                        <p:cTn id="29" dur="500"/>
                                        <p:tgtEl>
                                          <p:spTgt spid="1024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43">
                                            <p:txEl>
                                              <p:pRg st="8" end="8"/>
                                            </p:txEl>
                                          </p:spTgt>
                                        </p:tgtEl>
                                        <p:attrNameLst>
                                          <p:attrName>style.visibility</p:attrName>
                                        </p:attrNameLst>
                                      </p:cBhvr>
                                      <p:to>
                                        <p:strVal val="visible"/>
                                      </p:to>
                                    </p:set>
                                    <p:animEffect transition="in" filter="wipe(left)">
                                      <p:cBhvr>
                                        <p:cTn id="34" dur="500"/>
                                        <p:tgtEl>
                                          <p:spTgt spid="1024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animEffect transition="in" filter="wipe(left)">
                                      <p:cBhvr>
                                        <p:cTn id="39" dur="500"/>
                                        <p:tgtEl>
                                          <p:spTgt spid="10243">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243">
                                            <p:txEl>
                                              <p:pRg st="10" end="10"/>
                                            </p:txEl>
                                          </p:spTgt>
                                        </p:tgtEl>
                                        <p:attrNameLst>
                                          <p:attrName>style.visibility</p:attrName>
                                        </p:attrNameLst>
                                      </p:cBhvr>
                                      <p:to>
                                        <p:strVal val="visible"/>
                                      </p:to>
                                    </p:set>
                                    <p:animEffect transition="in" filter="wipe(left)">
                                      <p:cBhvr>
                                        <p:cTn id="42" dur="500"/>
                                        <p:tgtEl>
                                          <p:spTgt spid="1024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243">
                                            <p:txEl>
                                              <p:pRg st="11" end="11"/>
                                            </p:txEl>
                                          </p:spTgt>
                                        </p:tgtEl>
                                        <p:attrNameLst>
                                          <p:attrName>style.visibility</p:attrName>
                                        </p:attrNameLst>
                                      </p:cBhvr>
                                      <p:to>
                                        <p:strVal val="visible"/>
                                      </p:to>
                                    </p:set>
                                    <p:animEffect transition="in" filter="wipe(left)">
                                      <p:cBhvr>
                                        <p:cTn id="47" dur="50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Objetivo General</a:t>
            </a:r>
            <a:endParaRPr lang="en-US" dirty="0">
              <a:solidFill>
                <a:srgbClr val="FF0000"/>
              </a:solidFill>
            </a:endParaRPr>
          </a:p>
        </p:txBody>
      </p:sp>
      <p:sp>
        <p:nvSpPr>
          <p:cNvPr id="3" name="Content Placeholder 2"/>
          <p:cNvSpPr>
            <a:spLocks noGrp="1"/>
          </p:cNvSpPr>
          <p:nvPr>
            <p:ph sz="half" idx="1"/>
          </p:nvPr>
        </p:nvSpPr>
        <p:spPr/>
        <p:txBody>
          <a:bodyPr/>
          <a:lstStyle/>
          <a:p>
            <a:endParaRPr lang="es-MX" sz="2000" dirty="0" smtClean="0"/>
          </a:p>
          <a:p>
            <a:pPr algn="just"/>
            <a:r>
              <a:rPr lang="es-MX" sz="2000" dirty="0" smtClean="0">
                <a:solidFill>
                  <a:srgbClr val="0081C6"/>
                </a:solidFill>
              </a:rPr>
              <a:t>El objetivo del estudio fue determinar la eficacia y seguridad de </a:t>
            </a:r>
            <a:r>
              <a:rPr lang="es-MX" sz="2000" dirty="0" err="1" smtClean="0">
                <a:solidFill>
                  <a:srgbClr val="0081C6"/>
                </a:solidFill>
              </a:rPr>
              <a:t>Telmisartán</a:t>
            </a:r>
            <a:r>
              <a:rPr lang="es-MX" sz="2000" dirty="0" smtClean="0">
                <a:solidFill>
                  <a:srgbClr val="0081C6"/>
                </a:solidFill>
              </a:rPr>
              <a:t> (20-80mg) en pacientes con Hipertensión Grado 1 y 2</a:t>
            </a:r>
          </a:p>
          <a:p>
            <a:endParaRPr lang="es-MX" sz="2000" dirty="0" smtClean="0">
              <a:solidFill>
                <a:srgbClr val="0081C6"/>
              </a:solidFill>
            </a:endParaRPr>
          </a:p>
          <a:p>
            <a:pPr algn="just"/>
            <a:r>
              <a:rPr lang="es-MX" sz="2000" dirty="0" smtClean="0">
                <a:solidFill>
                  <a:srgbClr val="0081C6"/>
                </a:solidFill>
              </a:rPr>
              <a:t>El estudio también se enfocó a buscar la dosis óptima, utilizando 9 combinaciones de </a:t>
            </a:r>
            <a:r>
              <a:rPr lang="es-MX" sz="2000" dirty="0" err="1" smtClean="0">
                <a:solidFill>
                  <a:srgbClr val="0081C6"/>
                </a:solidFill>
              </a:rPr>
              <a:t>telmisartán</a:t>
            </a:r>
            <a:r>
              <a:rPr lang="es-MX" sz="2000" dirty="0" smtClean="0">
                <a:solidFill>
                  <a:srgbClr val="0081C6"/>
                </a:solidFill>
              </a:rPr>
              <a:t> + </a:t>
            </a:r>
            <a:r>
              <a:rPr lang="es-MX" sz="2000" dirty="0" err="1" smtClean="0">
                <a:solidFill>
                  <a:srgbClr val="0081C6"/>
                </a:solidFill>
              </a:rPr>
              <a:t>amlodipino</a:t>
            </a:r>
            <a:r>
              <a:rPr lang="es-MX" sz="2000" dirty="0" smtClean="0">
                <a:solidFill>
                  <a:srgbClr val="0081C6"/>
                </a:solidFill>
              </a:rPr>
              <a:t>.</a:t>
            </a:r>
            <a:endParaRPr lang="en-US" sz="2000" dirty="0">
              <a:solidFill>
                <a:srgbClr val="0081C6"/>
              </a:solidFill>
            </a:endParaRPr>
          </a:p>
        </p:txBody>
      </p:sp>
      <p:pic>
        <p:nvPicPr>
          <p:cNvPr id="4098" name="Picture 2"/>
          <p:cNvPicPr>
            <a:picLocks noGrp="1" noChangeAspect="1" noChangeArrowheads="1"/>
          </p:cNvPicPr>
          <p:nvPr>
            <p:ph sz="half" idx="2"/>
          </p:nvPr>
        </p:nvPicPr>
        <p:blipFill>
          <a:blip r:embed="rId2"/>
          <a:srcRect/>
          <a:stretch>
            <a:fillRect/>
          </a:stretch>
        </p:blipFill>
        <p:spPr bwMode="auto">
          <a:xfrm>
            <a:off x="4872037" y="1366837"/>
            <a:ext cx="3895725" cy="431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Diseño del Estudio</a:t>
            </a:r>
            <a:endParaRPr lang="en-US" dirty="0">
              <a:solidFill>
                <a:srgbClr val="FF0000"/>
              </a:solidFill>
            </a:endParaRPr>
          </a:p>
        </p:txBody>
      </p:sp>
      <p:sp>
        <p:nvSpPr>
          <p:cNvPr id="3" name="Content Placeholder 2"/>
          <p:cNvSpPr>
            <a:spLocks noGrp="1"/>
          </p:cNvSpPr>
          <p:nvPr>
            <p:ph sz="half" idx="1"/>
          </p:nvPr>
        </p:nvSpPr>
        <p:spPr/>
        <p:txBody>
          <a:bodyPr/>
          <a:lstStyle/>
          <a:p>
            <a:endParaRPr lang="es-MX" sz="2000" dirty="0" smtClean="0"/>
          </a:p>
          <a:p>
            <a:pPr algn="just"/>
            <a:r>
              <a:rPr lang="es-MX" sz="2000" dirty="0" smtClean="0">
                <a:solidFill>
                  <a:srgbClr val="0081C6"/>
                </a:solidFill>
              </a:rPr>
              <a:t>Estudio de 8 semanas, </a:t>
            </a:r>
            <a:r>
              <a:rPr lang="es-MX" sz="2000" dirty="0" err="1" smtClean="0">
                <a:solidFill>
                  <a:srgbClr val="0081C6"/>
                </a:solidFill>
              </a:rPr>
              <a:t>aleatorizado</a:t>
            </a:r>
            <a:r>
              <a:rPr lang="es-MX" sz="2000" dirty="0" smtClean="0">
                <a:solidFill>
                  <a:srgbClr val="0081C6"/>
                </a:solidFill>
              </a:rPr>
              <a:t>, doble ciego, doble simulación, controlado con placebo, internacional*, grupo paralelo y diseño factorial 4 x 4.</a:t>
            </a:r>
          </a:p>
          <a:p>
            <a:endParaRPr lang="es-MX" sz="2000" dirty="0" smtClean="0">
              <a:solidFill>
                <a:srgbClr val="0081C6"/>
              </a:solidFill>
            </a:endParaRPr>
          </a:p>
          <a:p>
            <a:pPr algn="just"/>
            <a:r>
              <a:rPr lang="es-MX" sz="2000" dirty="0" smtClean="0">
                <a:solidFill>
                  <a:srgbClr val="0081C6"/>
                </a:solidFill>
              </a:rPr>
              <a:t>Evaluó la eficacia y seguridad de </a:t>
            </a:r>
            <a:r>
              <a:rPr lang="es-MX" sz="2000" dirty="0" err="1" smtClean="0">
                <a:solidFill>
                  <a:srgbClr val="0081C6"/>
                </a:solidFill>
              </a:rPr>
              <a:t>telmisartán</a:t>
            </a:r>
            <a:r>
              <a:rPr lang="es-MX" sz="2000" dirty="0" smtClean="0">
                <a:solidFill>
                  <a:srgbClr val="0081C6"/>
                </a:solidFill>
              </a:rPr>
              <a:t> 20, 40 u 80 mg/día + </a:t>
            </a:r>
            <a:r>
              <a:rPr lang="es-MX" sz="2000" dirty="0" err="1" smtClean="0">
                <a:solidFill>
                  <a:srgbClr val="0081C6"/>
                </a:solidFill>
              </a:rPr>
              <a:t>amlodipino</a:t>
            </a:r>
            <a:r>
              <a:rPr lang="es-MX" sz="2000" dirty="0" smtClean="0">
                <a:solidFill>
                  <a:srgbClr val="0081C6"/>
                </a:solidFill>
              </a:rPr>
              <a:t> 2.5, 5 o 10mg/día en adultos con Hipertensión</a:t>
            </a:r>
            <a:endParaRPr lang="en-US" sz="2000" dirty="0">
              <a:solidFill>
                <a:srgbClr val="0081C6"/>
              </a:solidFill>
            </a:endParaRPr>
          </a:p>
        </p:txBody>
      </p:sp>
      <p:pic>
        <p:nvPicPr>
          <p:cNvPr id="5122" name="Picture 2"/>
          <p:cNvPicPr>
            <a:picLocks noGrp="1" noChangeAspect="1" noChangeArrowheads="1"/>
          </p:cNvPicPr>
          <p:nvPr>
            <p:ph sz="half" idx="2"/>
          </p:nvPr>
        </p:nvPicPr>
        <p:blipFill>
          <a:blip r:embed="rId2"/>
          <a:srcRect/>
          <a:stretch>
            <a:fillRect/>
          </a:stretch>
        </p:blipFill>
        <p:spPr bwMode="auto">
          <a:xfrm>
            <a:off x="4886325" y="1395412"/>
            <a:ext cx="3867150" cy="4257675"/>
          </a:xfrm>
          <a:prstGeom prst="rect">
            <a:avLst/>
          </a:prstGeom>
          <a:noFill/>
          <a:ln w="9525">
            <a:noFill/>
            <a:miter lim="800000"/>
            <a:headEnd/>
            <a:tailEnd/>
          </a:ln>
        </p:spPr>
      </p:pic>
      <p:sp>
        <p:nvSpPr>
          <p:cNvPr id="6" name="TextBox 5"/>
          <p:cNvSpPr txBox="1"/>
          <p:nvPr/>
        </p:nvSpPr>
        <p:spPr>
          <a:xfrm>
            <a:off x="323528" y="6237312"/>
            <a:ext cx="3602012" cy="307777"/>
          </a:xfrm>
          <a:prstGeom prst="rect">
            <a:avLst/>
          </a:prstGeom>
          <a:noFill/>
        </p:spPr>
        <p:txBody>
          <a:bodyPr wrap="none" rtlCol="0">
            <a:spAutoFit/>
          </a:bodyPr>
          <a:lstStyle/>
          <a:p>
            <a:r>
              <a:rPr lang="es-MX" sz="1400" dirty="0" smtClean="0"/>
              <a:t>* EUA, Sudáfrica, Argentina, México, Brasil</a:t>
            </a:r>
            <a:endParaRPr lang="en-US" sz="1400" dirty="0"/>
          </a:p>
        </p:txBody>
      </p:sp>
      <p:pic>
        <p:nvPicPr>
          <p:cNvPr id="3074" name="Picture 2"/>
          <p:cNvPicPr>
            <a:picLocks noChangeAspect="1" noChangeArrowheads="1"/>
          </p:cNvPicPr>
          <p:nvPr/>
        </p:nvPicPr>
        <p:blipFill>
          <a:blip r:embed="rId3"/>
          <a:srcRect/>
          <a:stretch>
            <a:fillRect/>
          </a:stretch>
        </p:blipFill>
        <p:spPr bwMode="auto">
          <a:xfrm>
            <a:off x="416049" y="5589240"/>
            <a:ext cx="4371975" cy="4095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788024" y="5641503"/>
            <a:ext cx="230425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400" dirty="0" smtClean="0"/>
              <a:t>Investigadores Principales</a:t>
            </a:r>
            <a:endParaRPr lang="en-US"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pPr>
              <a:buSzPct val="100000"/>
            </a:pPr>
            <a:fld id="{7A4940E4-76E5-4ED6-851D-527C496D8A76}" type="slidenum">
              <a:rPr lang="es-ES" smtClean="0">
                <a:solidFill>
                  <a:srgbClr val="000000"/>
                </a:solidFill>
                <a:ea typeface="MS PGothic" pitchFamily="34" charset="-128"/>
              </a:rPr>
              <a:pPr>
                <a:buSzPct val="100000"/>
              </a:pPr>
              <a:t>3</a:t>
            </a:fld>
            <a:endParaRPr lang="es-ES" smtClean="0">
              <a:solidFill>
                <a:srgbClr val="000000"/>
              </a:solidFill>
              <a:ea typeface="MS PGothic" pitchFamily="34" charset="-128"/>
            </a:endParaRPr>
          </a:p>
        </p:txBody>
      </p:sp>
      <p:sp>
        <p:nvSpPr>
          <p:cNvPr id="41987" name="Rectangle 2"/>
          <p:cNvSpPr>
            <a:spLocks noGrp="1" noChangeArrowheads="1"/>
          </p:cNvSpPr>
          <p:nvPr>
            <p:ph type="title" idx="4294967295"/>
          </p:nvPr>
        </p:nvSpPr>
        <p:spPr bwMode="auto"/>
        <p:txBody>
          <a:bodyPr/>
          <a:lstStyle/>
          <a:p>
            <a:r>
              <a:rPr lang="es-ES" sz="2800" dirty="0" smtClean="0">
                <a:solidFill>
                  <a:schemeClr val="accent3">
                    <a:lumMod val="50000"/>
                  </a:schemeClr>
                </a:solidFill>
                <a:ea typeface="MS PGothic" pitchFamily="34" charset="-128"/>
              </a:rPr>
              <a:t>Agenda</a:t>
            </a:r>
          </a:p>
        </p:txBody>
      </p:sp>
      <p:sp>
        <p:nvSpPr>
          <p:cNvPr id="41988" name="Rectangle 3"/>
          <p:cNvSpPr>
            <a:spLocks noGrp="1" noChangeArrowheads="1"/>
          </p:cNvSpPr>
          <p:nvPr>
            <p:ph type="body" idx="4294967295"/>
          </p:nvPr>
        </p:nvSpPr>
        <p:spPr bwMode="gray"/>
        <p:txBody>
          <a:bodyPr/>
          <a:lstStyle/>
          <a:p>
            <a:pPr>
              <a:lnSpc>
                <a:spcPct val="114000"/>
              </a:lnSpc>
            </a:pPr>
            <a:r>
              <a:rPr lang="es-ES" b="1" dirty="0" smtClean="0">
                <a:solidFill>
                  <a:srgbClr val="0081C6"/>
                </a:solidFill>
                <a:ea typeface="MS PGothic" pitchFamily="34" charset="-128"/>
              </a:rPr>
              <a:t>Necesidades no cubiertas en el tratamiento de la hipertensión</a:t>
            </a:r>
          </a:p>
          <a:p>
            <a:pPr>
              <a:lnSpc>
                <a:spcPct val="114000"/>
              </a:lnSpc>
            </a:pPr>
            <a:r>
              <a:rPr lang="es-ES" b="1" dirty="0" smtClean="0">
                <a:solidFill>
                  <a:srgbClr val="0081C6"/>
                </a:solidFill>
                <a:ea typeface="MS PGothic" pitchFamily="34" charset="-128"/>
              </a:rPr>
              <a:t>¿Por qué es necesario un tratamiento combinado?</a:t>
            </a:r>
          </a:p>
          <a:p>
            <a:pPr lvl="1">
              <a:lnSpc>
                <a:spcPct val="114000"/>
              </a:lnSpc>
            </a:pPr>
            <a:r>
              <a:rPr lang="es-ES" b="1" dirty="0" smtClean="0">
                <a:solidFill>
                  <a:srgbClr val="0081C6"/>
                </a:solidFill>
                <a:ea typeface="MS PGothic" pitchFamily="34" charset="-128"/>
              </a:rPr>
              <a:t>Ventajas de la SPC (Single </a:t>
            </a:r>
            <a:r>
              <a:rPr lang="es-ES" b="1" dirty="0" err="1" smtClean="0">
                <a:solidFill>
                  <a:srgbClr val="0081C6"/>
                </a:solidFill>
                <a:ea typeface="MS PGothic" pitchFamily="34" charset="-128"/>
              </a:rPr>
              <a:t>Pill</a:t>
            </a:r>
            <a:r>
              <a:rPr lang="es-ES" b="1" dirty="0" smtClean="0">
                <a:solidFill>
                  <a:srgbClr val="0081C6"/>
                </a:solidFill>
                <a:ea typeface="MS PGothic" pitchFamily="34" charset="-128"/>
              </a:rPr>
              <a:t> </a:t>
            </a:r>
            <a:r>
              <a:rPr lang="es-ES" b="1" dirty="0" err="1" smtClean="0">
                <a:solidFill>
                  <a:srgbClr val="0081C6"/>
                </a:solidFill>
                <a:ea typeface="MS PGothic" pitchFamily="34" charset="-128"/>
              </a:rPr>
              <a:t>Combination</a:t>
            </a:r>
            <a:r>
              <a:rPr lang="es-ES" b="1" dirty="0" smtClean="0">
                <a:solidFill>
                  <a:srgbClr val="0081C6"/>
                </a:solidFill>
                <a:ea typeface="MS PGothic" pitchFamily="34" charset="-128"/>
              </a:rPr>
              <a:t>)</a:t>
            </a:r>
          </a:p>
          <a:p>
            <a:pPr lvl="1">
              <a:lnSpc>
                <a:spcPct val="114000"/>
              </a:lnSpc>
            </a:pPr>
            <a:r>
              <a:rPr lang="es-ES" b="1" dirty="0" smtClean="0">
                <a:solidFill>
                  <a:srgbClr val="0081C6"/>
                </a:solidFill>
                <a:ea typeface="MS PGothic" pitchFamily="34" charset="-128"/>
              </a:rPr>
              <a:t>Directrices</a:t>
            </a:r>
          </a:p>
          <a:p>
            <a:pPr lvl="1">
              <a:lnSpc>
                <a:spcPct val="114000"/>
              </a:lnSpc>
            </a:pPr>
            <a:r>
              <a:rPr lang="es-ES" b="1" dirty="0" smtClean="0">
                <a:solidFill>
                  <a:srgbClr val="0081C6"/>
                </a:solidFill>
                <a:ea typeface="MS PGothic" pitchFamily="34" charset="-128"/>
              </a:rPr>
              <a:t>Cumplimiento del tratamiento</a:t>
            </a:r>
            <a:endParaRPr lang="es-ES" dirty="0" smtClean="0">
              <a:ea typeface="MS PGothic" pitchFamily="34" charset="-128"/>
            </a:endParaRPr>
          </a:p>
          <a:p>
            <a:pPr>
              <a:lnSpc>
                <a:spcPct val="114000"/>
              </a:lnSpc>
            </a:pPr>
            <a:r>
              <a:rPr lang="es-ES" b="1" dirty="0" smtClean="0">
                <a:solidFill>
                  <a:srgbClr val="0081C6"/>
                </a:solidFill>
                <a:ea typeface="MS PGothic" pitchFamily="34" charset="-128"/>
              </a:rPr>
              <a:t>Estudios de soporte / Resultados</a:t>
            </a:r>
          </a:p>
          <a:p>
            <a:pPr lvl="1">
              <a:lnSpc>
                <a:spcPct val="114000"/>
              </a:lnSpc>
            </a:pPr>
            <a:r>
              <a:rPr lang="es-ES" b="1" dirty="0" err="1" smtClean="0">
                <a:solidFill>
                  <a:srgbClr val="0081C6"/>
                </a:solidFill>
                <a:ea typeface="MS PGothic" pitchFamily="34" charset="-128"/>
              </a:rPr>
              <a:t>LittleJohn</a:t>
            </a:r>
            <a:r>
              <a:rPr lang="es-ES" b="1" dirty="0" smtClean="0">
                <a:solidFill>
                  <a:srgbClr val="0081C6"/>
                </a:solidFill>
                <a:ea typeface="MS PGothic" pitchFamily="34" charset="-128"/>
              </a:rPr>
              <a:t> III</a:t>
            </a:r>
          </a:p>
          <a:p>
            <a:pPr lvl="1">
              <a:lnSpc>
                <a:spcPct val="114000"/>
              </a:lnSpc>
            </a:pPr>
            <a:r>
              <a:rPr lang="es-ES" b="1" dirty="0" smtClean="0">
                <a:solidFill>
                  <a:srgbClr val="0081C6"/>
                </a:solidFill>
                <a:ea typeface="MS PGothic" pitchFamily="34" charset="-128"/>
              </a:rPr>
              <a:t>White</a:t>
            </a:r>
          </a:p>
          <a:p>
            <a:pPr lvl="1">
              <a:lnSpc>
                <a:spcPct val="114000"/>
              </a:lnSpc>
            </a:pPr>
            <a:r>
              <a:rPr lang="es-ES" b="1" dirty="0" smtClean="0">
                <a:solidFill>
                  <a:srgbClr val="0081C6"/>
                </a:solidFill>
                <a:ea typeface="MS PGothic" pitchFamily="34" charset="-128"/>
              </a:rPr>
              <a:t>TEAMSTA 5 / TEAMSTA 10</a:t>
            </a:r>
          </a:p>
        </p:txBody>
      </p:sp>
      <p:sp>
        <p:nvSpPr>
          <p:cNvPr id="41989" name="Rectangle 5">
            <a:hlinkClick r:id="rId3" action="ppaction://hlinksldjump"/>
          </p:cNvPr>
          <p:cNvSpPr>
            <a:spLocks noChangeArrowheads="1"/>
          </p:cNvSpPr>
          <p:nvPr/>
        </p:nvSpPr>
        <p:spPr bwMode="auto">
          <a:xfrm>
            <a:off x="1220788" y="2346325"/>
            <a:ext cx="7150100" cy="412750"/>
          </a:xfrm>
          <a:prstGeom prst="rect">
            <a:avLst/>
          </a:prstGeom>
          <a:noFill/>
          <a:ln w="9525">
            <a:noFill/>
            <a:miter lim="800000"/>
            <a:headEnd/>
            <a:tailEnd/>
          </a:ln>
        </p:spPr>
        <p:txBody>
          <a:bodyPr wrap="none" anchor="ctr"/>
          <a:lstStyle/>
          <a:p>
            <a:endParaRPr lang="es-ES"/>
          </a:p>
        </p:txBody>
      </p:sp>
      <p:sp>
        <p:nvSpPr>
          <p:cNvPr id="41990" name="Rectangle 6">
            <a:hlinkClick r:id="rId4" action="ppaction://hlinksldjump"/>
          </p:cNvPr>
          <p:cNvSpPr>
            <a:spLocks noChangeArrowheads="1"/>
          </p:cNvSpPr>
          <p:nvPr/>
        </p:nvSpPr>
        <p:spPr bwMode="auto">
          <a:xfrm>
            <a:off x="278679" y="1787382"/>
            <a:ext cx="7150100" cy="412750"/>
          </a:xfrm>
          <a:prstGeom prst="rect">
            <a:avLst/>
          </a:prstGeom>
          <a:noFill/>
          <a:ln w="9525">
            <a:noFill/>
            <a:miter lim="800000"/>
            <a:headEnd/>
            <a:tailEnd/>
          </a:ln>
        </p:spPr>
        <p:txBody>
          <a:bodyPr wrap="none" anchor="ctr"/>
          <a:lstStyle/>
          <a:p>
            <a:endParaRPr lang="es-ES"/>
          </a:p>
        </p:txBody>
      </p:sp>
      <p:sp>
        <p:nvSpPr>
          <p:cNvPr id="41991" name="Rectangle 7">
            <a:hlinkClick r:id="rId5" action="ppaction://hlinksldjump"/>
          </p:cNvPr>
          <p:cNvSpPr>
            <a:spLocks noChangeArrowheads="1"/>
          </p:cNvSpPr>
          <p:nvPr/>
        </p:nvSpPr>
        <p:spPr bwMode="auto">
          <a:xfrm>
            <a:off x="230188" y="2373457"/>
            <a:ext cx="7150100" cy="412750"/>
          </a:xfrm>
          <a:prstGeom prst="rect">
            <a:avLst/>
          </a:prstGeom>
          <a:noFill/>
          <a:ln w="9525">
            <a:noFill/>
            <a:miter lim="800000"/>
            <a:headEnd/>
            <a:tailEnd/>
          </a:ln>
        </p:spPr>
        <p:txBody>
          <a:bodyPr wrap="none" anchor="ctr"/>
          <a:lstStyle/>
          <a:p>
            <a:endParaRPr lang="es-ES"/>
          </a:p>
        </p:txBody>
      </p:sp>
      <p:sp>
        <p:nvSpPr>
          <p:cNvPr id="41992" name="Rectangle 8">
            <a:hlinkClick r:id="rId6" action="ppaction://hlinksldjump"/>
          </p:cNvPr>
          <p:cNvSpPr>
            <a:spLocks noChangeArrowheads="1"/>
          </p:cNvSpPr>
          <p:nvPr/>
        </p:nvSpPr>
        <p:spPr bwMode="auto">
          <a:xfrm>
            <a:off x="0" y="2773363"/>
            <a:ext cx="7150100" cy="412750"/>
          </a:xfrm>
          <a:prstGeom prst="rect">
            <a:avLst/>
          </a:prstGeom>
          <a:noFill/>
          <a:ln w="9525">
            <a:noFill/>
            <a:miter lim="800000"/>
            <a:headEnd/>
            <a:tailEnd/>
          </a:ln>
        </p:spPr>
        <p:txBody>
          <a:bodyPr wrap="none" anchor="ctr"/>
          <a:lstStyle/>
          <a:p>
            <a:endParaRPr lang="es-ES"/>
          </a:p>
        </p:txBody>
      </p:sp>
      <p:sp>
        <p:nvSpPr>
          <p:cNvPr id="41993" name="Rectangle 9">
            <a:hlinkClick r:id="" action="ppaction://noaction"/>
          </p:cNvPr>
          <p:cNvSpPr>
            <a:spLocks noChangeArrowheads="1"/>
          </p:cNvSpPr>
          <p:nvPr/>
        </p:nvSpPr>
        <p:spPr bwMode="auto">
          <a:xfrm>
            <a:off x="153988" y="4010025"/>
            <a:ext cx="7150100" cy="412750"/>
          </a:xfrm>
          <a:prstGeom prst="rect">
            <a:avLst/>
          </a:prstGeom>
          <a:noFill/>
          <a:ln w="9525">
            <a:noFill/>
            <a:miter lim="800000"/>
            <a:headEnd/>
            <a:tailEnd/>
          </a:ln>
        </p:spPr>
        <p:txBody>
          <a:bodyPr wrap="none" anchor="ctr"/>
          <a:lstStyle/>
          <a:p>
            <a:endParaRPr lang="es-ES"/>
          </a:p>
        </p:txBody>
      </p:sp>
      <p:sp>
        <p:nvSpPr>
          <p:cNvPr id="41994" name="Rectangle 10">
            <a:hlinkClick r:id="" action="ppaction://noaction"/>
          </p:cNvPr>
          <p:cNvSpPr>
            <a:spLocks noChangeArrowheads="1"/>
          </p:cNvSpPr>
          <p:nvPr/>
        </p:nvSpPr>
        <p:spPr bwMode="auto">
          <a:xfrm>
            <a:off x="0" y="3832514"/>
            <a:ext cx="7150100" cy="412750"/>
          </a:xfrm>
          <a:prstGeom prst="rect">
            <a:avLst/>
          </a:prstGeom>
          <a:noFill/>
          <a:ln w="9525">
            <a:noFill/>
            <a:miter lim="800000"/>
            <a:headEnd/>
            <a:tailEnd/>
          </a:ln>
        </p:spPr>
        <p:txBody>
          <a:bodyPr wrap="none" anchor="ctr"/>
          <a:lstStyle/>
          <a:p>
            <a:endParaRPr lang="es-ES"/>
          </a:p>
        </p:txBody>
      </p:sp>
      <p:sp>
        <p:nvSpPr>
          <p:cNvPr id="41995" name="Rectangle 11">
            <a:hlinkClick r:id="" action="ppaction://noaction"/>
          </p:cNvPr>
          <p:cNvSpPr>
            <a:spLocks noChangeArrowheads="1"/>
          </p:cNvSpPr>
          <p:nvPr/>
        </p:nvSpPr>
        <p:spPr bwMode="auto">
          <a:xfrm>
            <a:off x="0" y="4313238"/>
            <a:ext cx="7150100" cy="412750"/>
          </a:xfrm>
          <a:prstGeom prst="rect">
            <a:avLst/>
          </a:prstGeom>
          <a:noFill/>
          <a:ln w="9525">
            <a:noFill/>
            <a:miter lim="800000"/>
            <a:headEnd/>
            <a:tailEnd/>
          </a:ln>
        </p:spPr>
        <p:txBody>
          <a:bodyPr wrap="none" anchor="ctr"/>
          <a:lstStyle/>
          <a:p>
            <a:endParaRPr lang="es-ES"/>
          </a:p>
        </p:txBody>
      </p:sp>
      <p:sp>
        <p:nvSpPr>
          <p:cNvPr id="41996" name="Rectangle 12">
            <a:hlinkClick r:id="" action="ppaction://noaction"/>
          </p:cNvPr>
          <p:cNvSpPr>
            <a:spLocks noChangeArrowheads="1"/>
          </p:cNvSpPr>
          <p:nvPr/>
        </p:nvSpPr>
        <p:spPr bwMode="auto">
          <a:xfrm>
            <a:off x="0" y="4854287"/>
            <a:ext cx="7150100" cy="412750"/>
          </a:xfrm>
          <a:prstGeom prst="rect">
            <a:avLst/>
          </a:prstGeom>
          <a:noFill/>
          <a:ln w="9525">
            <a:noFill/>
            <a:miter lim="800000"/>
            <a:headEnd/>
            <a:tailEnd/>
          </a:ln>
        </p:spPr>
        <p:txBody>
          <a:bodyPr wrap="none" anchor="ctr"/>
          <a:lstStyle/>
          <a:p>
            <a:endParaRPr lang="es-E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Criterios de Inclusión</a:t>
            </a:r>
            <a:endParaRPr lang="en-US" dirty="0">
              <a:solidFill>
                <a:srgbClr val="FF0000"/>
              </a:solidFill>
            </a:endParaRPr>
          </a:p>
        </p:txBody>
      </p:sp>
      <p:sp>
        <p:nvSpPr>
          <p:cNvPr id="3" name="Content Placeholder 2"/>
          <p:cNvSpPr>
            <a:spLocks noGrp="1"/>
          </p:cNvSpPr>
          <p:nvPr>
            <p:ph sz="half" idx="1"/>
          </p:nvPr>
        </p:nvSpPr>
        <p:spPr>
          <a:xfrm>
            <a:off x="179512" y="1052736"/>
            <a:ext cx="4343400" cy="4838700"/>
          </a:xfrm>
        </p:spPr>
        <p:txBody>
          <a:bodyPr/>
          <a:lstStyle/>
          <a:p>
            <a:endParaRPr lang="es-MX" dirty="0" smtClean="0"/>
          </a:p>
          <a:p>
            <a:pPr algn="just"/>
            <a:endParaRPr lang="es-MX" sz="2400" dirty="0" smtClean="0"/>
          </a:p>
          <a:p>
            <a:pPr algn="just"/>
            <a:r>
              <a:rPr lang="es-MX" sz="2400" dirty="0" smtClean="0">
                <a:solidFill>
                  <a:srgbClr val="0081C6"/>
                </a:solidFill>
              </a:rPr>
              <a:t>Hombres y mujeres a partir de los 18 años de edad con Hipertensión Grado 1-2 definida por la JNC 7 como una TA diastólica** </a:t>
            </a:r>
            <a:r>
              <a:rPr lang="es-MX" sz="2400" u="sng" dirty="0" smtClean="0">
                <a:solidFill>
                  <a:srgbClr val="0081C6"/>
                </a:solidFill>
              </a:rPr>
              <a:t>&gt;</a:t>
            </a:r>
            <a:r>
              <a:rPr lang="es-MX" sz="2400" dirty="0" smtClean="0">
                <a:solidFill>
                  <a:srgbClr val="0081C6"/>
                </a:solidFill>
              </a:rPr>
              <a:t> 95mm/Hg y </a:t>
            </a:r>
            <a:r>
              <a:rPr lang="es-MX" sz="2400" u="sng" dirty="0" smtClean="0">
                <a:solidFill>
                  <a:srgbClr val="0081C6"/>
                </a:solidFill>
              </a:rPr>
              <a:t>&lt;</a:t>
            </a:r>
            <a:r>
              <a:rPr lang="es-MX" sz="2400" dirty="0" smtClean="0">
                <a:solidFill>
                  <a:srgbClr val="0081C6"/>
                </a:solidFill>
              </a:rPr>
              <a:t> 119 mm/Hg</a:t>
            </a:r>
            <a:endParaRPr lang="en-US" sz="2400" u="sng" dirty="0">
              <a:solidFill>
                <a:srgbClr val="0081C6"/>
              </a:solidFill>
            </a:endParaRPr>
          </a:p>
        </p:txBody>
      </p:sp>
      <p:pic>
        <p:nvPicPr>
          <p:cNvPr id="6146" name="Picture 2"/>
          <p:cNvPicPr>
            <a:picLocks noGrp="1" noChangeAspect="1" noChangeArrowheads="1"/>
          </p:cNvPicPr>
          <p:nvPr>
            <p:ph sz="half" idx="2"/>
          </p:nvPr>
        </p:nvPicPr>
        <p:blipFill>
          <a:blip r:embed="rId3"/>
          <a:srcRect/>
          <a:stretch>
            <a:fillRect/>
          </a:stretch>
        </p:blipFill>
        <p:spPr bwMode="auto">
          <a:xfrm>
            <a:off x="4914900" y="1481137"/>
            <a:ext cx="3810000" cy="40862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657597" y="5441404"/>
            <a:ext cx="4562475"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23528" y="5445224"/>
            <a:ext cx="425116" cy="461665"/>
          </a:xfrm>
          <a:prstGeom prst="rect">
            <a:avLst/>
          </a:prstGeom>
          <a:noFill/>
        </p:spPr>
        <p:txBody>
          <a:bodyPr wrap="none" rtlCol="0">
            <a:spAutoFit/>
          </a:bodyPr>
          <a:lstStyle/>
          <a:p>
            <a:r>
              <a:rPr lang="es-MX" dirty="0" smtClean="0"/>
              <a:t>**</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Criterios de Exclusión</a:t>
            </a:r>
            <a:endParaRPr lang="en-US" dirty="0">
              <a:solidFill>
                <a:srgbClr val="FF0000"/>
              </a:solidFill>
            </a:endParaRPr>
          </a:p>
        </p:txBody>
      </p:sp>
      <p:sp>
        <p:nvSpPr>
          <p:cNvPr id="3" name="Content Placeholder 2"/>
          <p:cNvSpPr>
            <a:spLocks noGrp="1"/>
          </p:cNvSpPr>
          <p:nvPr>
            <p:ph sz="half" idx="1"/>
          </p:nvPr>
        </p:nvSpPr>
        <p:spPr/>
        <p:txBody>
          <a:bodyPr/>
          <a:lstStyle/>
          <a:p>
            <a:pPr algn="just"/>
            <a:r>
              <a:rPr lang="es-MX" sz="2000" dirty="0" smtClean="0">
                <a:solidFill>
                  <a:srgbClr val="0081C6"/>
                </a:solidFill>
              </a:rPr>
              <a:t>Daño hepático o renal preexistente</a:t>
            </a:r>
          </a:p>
          <a:p>
            <a:pPr algn="just">
              <a:buNone/>
            </a:pPr>
            <a:endParaRPr lang="es-MX" sz="2000" dirty="0" smtClean="0">
              <a:solidFill>
                <a:srgbClr val="0081C6"/>
              </a:solidFill>
            </a:endParaRPr>
          </a:p>
          <a:p>
            <a:pPr algn="just"/>
            <a:r>
              <a:rPr lang="es-MX" sz="2000" dirty="0" smtClean="0">
                <a:solidFill>
                  <a:srgbClr val="0081C6"/>
                </a:solidFill>
              </a:rPr>
              <a:t>Insuficiencia Cardíaca Congestiva</a:t>
            </a:r>
          </a:p>
          <a:p>
            <a:pPr algn="just">
              <a:buNone/>
            </a:pPr>
            <a:endParaRPr lang="es-MX" sz="2000" dirty="0" smtClean="0">
              <a:solidFill>
                <a:srgbClr val="0081C6"/>
              </a:solidFill>
            </a:endParaRPr>
          </a:p>
          <a:p>
            <a:pPr algn="just"/>
            <a:r>
              <a:rPr lang="es-MX" sz="2000" dirty="0" smtClean="0">
                <a:solidFill>
                  <a:srgbClr val="0081C6"/>
                </a:solidFill>
              </a:rPr>
              <a:t>Arritmias clínicamente relevantes (Sintomáticas)</a:t>
            </a:r>
          </a:p>
          <a:p>
            <a:pPr algn="just">
              <a:buNone/>
            </a:pPr>
            <a:endParaRPr lang="es-MX" sz="2000" dirty="0" smtClean="0">
              <a:solidFill>
                <a:srgbClr val="0081C6"/>
              </a:solidFill>
            </a:endParaRPr>
          </a:p>
          <a:p>
            <a:pPr algn="just"/>
            <a:r>
              <a:rPr lang="es-MX" sz="2000" dirty="0" smtClean="0">
                <a:solidFill>
                  <a:srgbClr val="0081C6"/>
                </a:solidFill>
              </a:rPr>
              <a:t>Enfermedad arterial coronaria</a:t>
            </a:r>
          </a:p>
          <a:p>
            <a:pPr algn="just">
              <a:buNone/>
            </a:pPr>
            <a:endParaRPr lang="es-MX" sz="2000" dirty="0" smtClean="0">
              <a:solidFill>
                <a:srgbClr val="0081C6"/>
              </a:solidFill>
            </a:endParaRPr>
          </a:p>
          <a:p>
            <a:pPr algn="just"/>
            <a:r>
              <a:rPr lang="es-MX" sz="2000" dirty="0" smtClean="0">
                <a:solidFill>
                  <a:srgbClr val="0081C6"/>
                </a:solidFill>
              </a:rPr>
              <a:t>Diabetes descontrolada (A1c </a:t>
            </a:r>
            <a:r>
              <a:rPr lang="es-MX" sz="2000" u="sng" dirty="0" smtClean="0">
                <a:solidFill>
                  <a:srgbClr val="0081C6"/>
                </a:solidFill>
              </a:rPr>
              <a:t>&gt;</a:t>
            </a:r>
            <a:r>
              <a:rPr lang="es-MX" sz="2000" dirty="0" smtClean="0">
                <a:solidFill>
                  <a:srgbClr val="0081C6"/>
                </a:solidFill>
              </a:rPr>
              <a:t>  10%)</a:t>
            </a:r>
            <a:endParaRPr lang="en-US" sz="2000" u="sng" dirty="0">
              <a:solidFill>
                <a:srgbClr val="0081C6"/>
              </a:solidFill>
            </a:endParaRPr>
          </a:p>
        </p:txBody>
      </p:sp>
      <p:pic>
        <p:nvPicPr>
          <p:cNvPr id="7170" name="Picture 2"/>
          <p:cNvPicPr>
            <a:picLocks noGrp="1" noChangeAspect="1" noChangeArrowheads="1"/>
          </p:cNvPicPr>
          <p:nvPr>
            <p:ph sz="half" idx="2"/>
          </p:nvPr>
        </p:nvPicPr>
        <p:blipFill>
          <a:blip r:embed="rId2"/>
          <a:srcRect/>
          <a:stretch>
            <a:fillRect/>
          </a:stretch>
        </p:blipFill>
        <p:spPr bwMode="auto">
          <a:xfrm>
            <a:off x="4838700" y="1524000"/>
            <a:ext cx="3962400"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Brazos de Estudio</a:t>
            </a:r>
            <a:endParaRPr lang="en-US" dirty="0">
              <a:solidFill>
                <a:srgbClr val="FF0000"/>
              </a:solidFill>
            </a:endParaRPr>
          </a:p>
        </p:txBody>
      </p:sp>
      <p:pic>
        <p:nvPicPr>
          <p:cNvPr id="8194" name="Picture 2"/>
          <p:cNvPicPr>
            <a:picLocks noChangeAspect="1" noChangeArrowheads="1"/>
          </p:cNvPicPr>
          <p:nvPr/>
        </p:nvPicPr>
        <p:blipFill>
          <a:blip r:embed="rId2"/>
          <a:srcRect/>
          <a:stretch>
            <a:fillRect/>
          </a:stretch>
        </p:blipFill>
        <p:spPr bwMode="auto">
          <a:xfrm>
            <a:off x="1290638" y="1181100"/>
            <a:ext cx="6562725" cy="4495800"/>
          </a:xfrm>
          <a:prstGeom prst="rect">
            <a:avLst/>
          </a:prstGeom>
          <a:noFill/>
          <a:ln w="9525">
            <a:noFill/>
            <a:miter lim="800000"/>
            <a:headEnd/>
            <a:tailEnd/>
          </a:ln>
        </p:spPr>
      </p:pic>
      <p:sp>
        <p:nvSpPr>
          <p:cNvPr id="4" name="TextBox 3"/>
          <p:cNvSpPr txBox="1"/>
          <p:nvPr/>
        </p:nvSpPr>
        <p:spPr>
          <a:xfrm>
            <a:off x="3419872" y="2743760"/>
            <a:ext cx="2088232" cy="1569660"/>
          </a:xfrm>
          <a:prstGeom prst="rect">
            <a:avLst/>
          </a:prstGeom>
          <a:solidFill>
            <a:srgbClr val="00B050"/>
          </a:solidFill>
        </p:spPr>
        <p:txBody>
          <a:bodyPr wrap="square" rtlCol="0">
            <a:spAutoFit/>
          </a:bodyPr>
          <a:lstStyle/>
          <a:p>
            <a:pPr algn="ctr"/>
            <a:r>
              <a:rPr lang="es-MX" sz="1600" dirty="0" smtClean="0">
                <a:solidFill>
                  <a:schemeClr val="bg1"/>
                </a:solidFill>
              </a:rPr>
              <a:t>Después de 28 días con placebo, se </a:t>
            </a:r>
            <a:r>
              <a:rPr lang="es-MX" sz="1600" dirty="0" err="1" smtClean="0">
                <a:solidFill>
                  <a:schemeClr val="bg1"/>
                </a:solidFill>
              </a:rPr>
              <a:t>aleatorizo</a:t>
            </a:r>
            <a:r>
              <a:rPr lang="es-MX" sz="1600" dirty="0" smtClean="0">
                <a:solidFill>
                  <a:schemeClr val="bg1"/>
                </a:solidFill>
              </a:rPr>
              <a:t> a los pacientes en 1 de los 16 grupos de estudio</a:t>
            </a:r>
            <a:endParaRPr lang="en-US" sz="1600" dirty="0">
              <a:solidFill>
                <a:schemeClr val="bg1"/>
              </a:solidFill>
            </a:endParaRPr>
          </a:p>
        </p:txBody>
      </p:sp>
      <p:sp>
        <p:nvSpPr>
          <p:cNvPr id="5" name="TextBox 4"/>
          <p:cNvSpPr txBox="1"/>
          <p:nvPr/>
        </p:nvSpPr>
        <p:spPr>
          <a:xfrm>
            <a:off x="395536" y="6309320"/>
            <a:ext cx="2806922" cy="307777"/>
          </a:xfrm>
          <a:prstGeom prst="rect">
            <a:avLst/>
          </a:prstGeom>
          <a:noFill/>
        </p:spPr>
        <p:txBody>
          <a:bodyPr wrap="none" rtlCol="0">
            <a:spAutoFit/>
          </a:bodyPr>
          <a:lstStyle/>
          <a:p>
            <a:r>
              <a:rPr lang="es-MX" sz="1400" dirty="0" smtClean="0"/>
              <a:t>A10= Primero 2 semanas con A5</a:t>
            </a:r>
            <a:endParaRPr lang="en-US" sz="1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Objetivo Primario y Secundario</a:t>
            </a:r>
            <a:endParaRPr lang="en-US" dirty="0">
              <a:solidFill>
                <a:srgbClr val="FF0000"/>
              </a:solidFill>
            </a:endParaRPr>
          </a:p>
        </p:txBody>
      </p:sp>
      <p:sp>
        <p:nvSpPr>
          <p:cNvPr id="3" name="Content Placeholder 2"/>
          <p:cNvSpPr>
            <a:spLocks noGrp="1"/>
          </p:cNvSpPr>
          <p:nvPr>
            <p:ph sz="half" idx="1"/>
          </p:nvPr>
        </p:nvSpPr>
        <p:spPr/>
        <p:txBody>
          <a:bodyPr/>
          <a:lstStyle/>
          <a:p>
            <a:r>
              <a:rPr lang="es-MX" sz="2000" dirty="0" smtClean="0">
                <a:solidFill>
                  <a:srgbClr val="0081C6"/>
                </a:solidFill>
              </a:rPr>
              <a:t>El objetivo primario fue el cambio de TA diastólica con el paciente en reposo y evaluar la eficacia de terapia combinada (T+A) en pacientes obesos.</a:t>
            </a:r>
          </a:p>
          <a:p>
            <a:r>
              <a:rPr lang="es-MX" sz="2000" dirty="0" smtClean="0">
                <a:solidFill>
                  <a:srgbClr val="0081C6"/>
                </a:solidFill>
              </a:rPr>
              <a:t>Objetivos Secundarios:</a:t>
            </a:r>
          </a:p>
          <a:p>
            <a:pPr lvl="1"/>
            <a:r>
              <a:rPr lang="es-MX" sz="1600" dirty="0" smtClean="0">
                <a:solidFill>
                  <a:srgbClr val="0081C6"/>
                </a:solidFill>
              </a:rPr>
              <a:t>Cambios de la TA diastólica basal con paciente en reposo</a:t>
            </a:r>
          </a:p>
          <a:p>
            <a:pPr lvl="1"/>
            <a:endParaRPr lang="es-MX" sz="1600" dirty="0" smtClean="0">
              <a:solidFill>
                <a:srgbClr val="0081C6"/>
              </a:solidFill>
            </a:endParaRPr>
          </a:p>
          <a:p>
            <a:pPr lvl="1"/>
            <a:r>
              <a:rPr lang="es-MX" sz="1600" dirty="0" smtClean="0">
                <a:solidFill>
                  <a:srgbClr val="0081C6"/>
                </a:solidFill>
              </a:rPr>
              <a:t>Pacientes que lograron respuesta al </a:t>
            </a:r>
            <a:r>
              <a:rPr lang="es-MX" sz="1600" dirty="0" err="1" smtClean="0">
                <a:solidFill>
                  <a:srgbClr val="0081C6"/>
                </a:solidFill>
              </a:rPr>
              <a:t>tratamientotanto</a:t>
            </a:r>
            <a:r>
              <a:rPr lang="es-MX" sz="1600" dirty="0" smtClean="0">
                <a:solidFill>
                  <a:srgbClr val="0081C6"/>
                </a:solidFill>
              </a:rPr>
              <a:t> en TA sistólica como diastólica en un período de 8 semanas</a:t>
            </a:r>
          </a:p>
          <a:p>
            <a:pPr lvl="1"/>
            <a:endParaRPr lang="es-MX" sz="1600" dirty="0" smtClean="0">
              <a:solidFill>
                <a:srgbClr val="0081C6"/>
              </a:solidFill>
            </a:endParaRPr>
          </a:p>
          <a:p>
            <a:pPr lvl="1"/>
            <a:r>
              <a:rPr lang="es-MX" sz="1600" dirty="0" smtClean="0">
                <a:solidFill>
                  <a:srgbClr val="0081C6"/>
                </a:solidFill>
              </a:rPr>
              <a:t>Porcentaje de pacientes que lograron cifras meta en la TA y en la TA diastólica posterior al tratamiento.</a:t>
            </a:r>
            <a:endParaRPr lang="en-US" sz="1600" dirty="0">
              <a:solidFill>
                <a:srgbClr val="0081C6"/>
              </a:solidFill>
            </a:endParaRPr>
          </a:p>
        </p:txBody>
      </p:sp>
      <p:pic>
        <p:nvPicPr>
          <p:cNvPr id="9218" name="Picture 2"/>
          <p:cNvPicPr>
            <a:picLocks noGrp="1" noChangeAspect="1" noChangeArrowheads="1"/>
          </p:cNvPicPr>
          <p:nvPr>
            <p:ph sz="half" idx="2"/>
          </p:nvPr>
        </p:nvPicPr>
        <p:blipFill>
          <a:blip r:embed="rId2"/>
          <a:srcRect/>
          <a:stretch>
            <a:fillRect/>
          </a:stretch>
        </p:blipFill>
        <p:spPr bwMode="auto">
          <a:xfrm>
            <a:off x="4767262" y="1404937"/>
            <a:ext cx="4105275" cy="423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¿Cómo se </a:t>
            </a:r>
            <a:r>
              <a:rPr lang="es-MX" dirty="0" err="1" smtClean="0">
                <a:solidFill>
                  <a:srgbClr val="FF0000"/>
                </a:solidFill>
              </a:rPr>
              <a:t>aleatorizó</a:t>
            </a:r>
            <a:r>
              <a:rPr lang="es-MX" dirty="0" smtClean="0">
                <a:solidFill>
                  <a:srgbClr val="FF0000"/>
                </a:solidFill>
              </a:rPr>
              <a:t> a los pacientes?</a:t>
            </a:r>
            <a:endParaRPr lang="en-US" dirty="0">
              <a:solidFill>
                <a:srgbClr val="FF0000"/>
              </a:solidFill>
            </a:endParaRPr>
          </a:p>
        </p:txBody>
      </p:sp>
      <p:pic>
        <p:nvPicPr>
          <p:cNvPr id="10242" name="Picture 2"/>
          <p:cNvPicPr>
            <a:picLocks noChangeAspect="1" noChangeArrowheads="1"/>
          </p:cNvPicPr>
          <p:nvPr/>
        </p:nvPicPr>
        <p:blipFill>
          <a:blip r:embed="rId2"/>
          <a:srcRect/>
          <a:stretch>
            <a:fillRect/>
          </a:stretch>
        </p:blipFill>
        <p:spPr bwMode="auto">
          <a:xfrm>
            <a:off x="1076325" y="1328738"/>
            <a:ext cx="6991350" cy="42005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18546942">
            <a:off x="2317159" y="3036713"/>
            <a:ext cx="4210190" cy="830997"/>
          </a:xfrm>
          <a:prstGeom prst="rect">
            <a:avLst/>
          </a:prstGeom>
          <a:solidFill>
            <a:srgbClr val="FFFF00"/>
          </a:solidFill>
        </p:spPr>
        <p:txBody>
          <a:bodyPr wrap="square" rtlCol="0">
            <a:spAutoFit/>
          </a:bodyPr>
          <a:lstStyle/>
          <a:p>
            <a:r>
              <a:rPr lang="es-MX" dirty="0" smtClean="0"/>
              <a:t>¡¡El 54% de los pacientes eran obesos !!  IMC &gt; 30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Características de los pacientes</a:t>
            </a:r>
            <a:endParaRPr lang="en-US" dirty="0">
              <a:solidFill>
                <a:srgbClr val="FF0000"/>
              </a:solidFill>
            </a:endParaRPr>
          </a:p>
        </p:txBody>
      </p:sp>
      <p:sp>
        <p:nvSpPr>
          <p:cNvPr id="3" name="Content Placeholder 2"/>
          <p:cNvSpPr>
            <a:spLocks noGrp="1"/>
          </p:cNvSpPr>
          <p:nvPr>
            <p:ph sz="half" idx="1"/>
          </p:nvPr>
        </p:nvSpPr>
        <p:spPr/>
        <p:txBody>
          <a:bodyPr/>
          <a:lstStyle/>
          <a:p>
            <a:r>
              <a:rPr lang="es-MX" sz="2000" dirty="0" smtClean="0">
                <a:solidFill>
                  <a:srgbClr val="0081C6"/>
                </a:solidFill>
              </a:rPr>
              <a:t>Edad Promedio: 53 años</a:t>
            </a:r>
          </a:p>
          <a:p>
            <a:r>
              <a:rPr lang="es-MX" sz="2000" dirty="0" smtClean="0">
                <a:solidFill>
                  <a:srgbClr val="0081C6"/>
                </a:solidFill>
              </a:rPr>
              <a:t>Caucásicos: 79.4%</a:t>
            </a:r>
          </a:p>
          <a:p>
            <a:r>
              <a:rPr lang="es-MX" sz="2000" dirty="0" smtClean="0">
                <a:solidFill>
                  <a:srgbClr val="0081C6"/>
                </a:solidFill>
              </a:rPr>
              <a:t>Hombres: 50.4%</a:t>
            </a:r>
          </a:p>
          <a:p>
            <a:r>
              <a:rPr lang="es-MX" sz="2000" dirty="0" smtClean="0">
                <a:solidFill>
                  <a:srgbClr val="0081C6"/>
                </a:solidFill>
              </a:rPr>
              <a:t>Diabéticos: 16.3%</a:t>
            </a:r>
          </a:p>
          <a:p>
            <a:r>
              <a:rPr lang="es-MX" sz="2000" dirty="0" smtClean="0">
                <a:solidFill>
                  <a:srgbClr val="0081C6"/>
                </a:solidFill>
              </a:rPr>
              <a:t>TA Basal: 153/102 </a:t>
            </a:r>
            <a:r>
              <a:rPr lang="es-MX" sz="2000" dirty="0" err="1" smtClean="0">
                <a:solidFill>
                  <a:srgbClr val="0081C6"/>
                </a:solidFill>
              </a:rPr>
              <a:t>mmHg</a:t>
            </a:r>
            <a:endParaRPr lang="es-MX" sz="2000" dirty="0" smtClean="0">
              <a:solidFill>
                <a:srgbClr val="0081C6"/>
              </a:solidFill>
            </a:endParaRPr>
          </a:p>
          <a:p>
            <a:r>
              <a:rPr lang="es-MX" sz="2000" dirty="0" smtClean="0">
                <a:solidFill>
                  <a:srgbClr val="0081C6"/>
                </a:solidFill>
              </a:rPr>
              <a:t>Porcentaje de pacientes que habían tomado medicamentos </a:t>
            </a:r>
            <a:r>
              <a:rPr lang="es-MX" sz="2000" dirty="0" err="1" smtClean="0">
                <a:solidFill>
                  <a:srgbClr val="0081C6"/>
                </a:solidFill>
              </a:rPr>
              <a:t>antihipertensivos</a:t>
            </a:r>
            <a:r>
              <a:rPr lang="es-MX" sz="2000" dirty="0" smtClean="0">
                <a:solidFill>
                  <a:srgbClr val="0081C6"/>
                </a:solidFill>
              </a:rPr>
              <a:t> anteriormente:</a:t>
            </a:r>
          </a:p>
          <a:p>
            <a:pPr lvl="1"/>
            <a:r>
              <a:rPr lang="es-MX" sz="1800" dirty="0" smtClean="0">
                <a:solidFill>
                  <a:srgbClr val="0081C6"/>
                </a:solidFill>
              </a:rPr>
              <a:t>0: 21%</a:t>
            </a:r>
          </a:p>
          <a:p>
            <a:pPr lvl="1"/>
            <a:r>
              <a:rPr lang="es-MX" sz="1800" dirty="0" smtClean="0">
                <a:solidFill>
                  <a:srgbClr val="0081C6"/>
                </a:solidFill>
              </a:rPr>
              <a:t>1: 36%</a:t>
            </a:r>
          </a:p>
          <a:p>
            <a:pPr lvl="1"/>
            <a:r>
              <a:rPr lang="es-MX" sz="1800" u="sng" dirty="0" smtClean="0">
                <a:solidFill>
                  <a:srgbClr val="0081C6"/>
                </a:solidFill>
              </a:rPr>
              <a:t>&gt;</a:t>
            </a:r>
            <a:r>
              <a:rPr lang="es-MX" sz="1800" dirty="0" smtClean="0">
                <a:solidFill>
                  <a:srgbClr val="0081C6"/>
                </a:solidFill>
              </a:rPr>
              <a:t> 2: 43%</a:t>
            </a:r>
            <a:endParaRPr lang="es-MX" sz="1800" u="sng" dirty="0" smtClean="0">
              <a:solidFill>
                <a:srgbClr val="0081C6"/>
              </a:solidFill>
            </a:endParaRPr>
          </a:p>
          <a:p>
            <a:pPr lvl="1">
              <a:buNone/>
            </a:pPr>
            <a:endParaRPr lang="es-MX" sz="1800" dirty="0" smtClean="0">
              <a:solidFill>
                <a:srgbClr val="0081C6"/>
              </a:solidFill>
            </a:endParaRPr>
          </a:p>
        </p:txBody>
      </p:sp>
      <p:pic>
        <p:nvPicPr>
          <p:cNvPr id="11266" name="Picture 2"/>
          <p:cNvPicPr>
            <a:picLocks noGrp="1" noChangeAspect="1" noChangeArrowheads="1"/>
          </p:cNvPicPr>
          <p:nvPr>
            <p:ph sz="half" idx="2"/>
          </p:nvPr>
        </p:nvPicPr>
        <p:blipFill>
          <a:blip r:embed="rId2"/>
          <a:srcRect/>
          <a:stretch>
            <a:fillRect/>
          </a:stretch>
        </p:blipFill>
        <p:spPr bwMode="auto">
          <a:xfrm>
            <a:off x="4860032" y="1052736"/>
            <a:ext cx="3734750" cy="49685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Resultados (1)</a:t>
            </a:r>
            <a:endParaRPr lang="en-US" dirty="0">
              <a:solidFill>
                <a:srgbClr val="FF0000"/>
              </a:solidFill>
            </a:endParaRPr>
          </a:p>
        </p:txBody>
      </p:sp>
      <p:sp>
        <p:nvSpPr>
          <p:cNvPr id="3" name="Content Placeholder 2"/>
          <p:cNvSpPr>
            <a:spLocks noGrp="1"/>
          </p:cNvSpPr>
          <p:nvPr>
            <p:ph sz="half" idx="1"/>
          </p:nvPr>
        </p:nvSpPr>
        <p:spPr/>
        <p:txBody>
          <a:bodyPr/>
          <a:lstStyle/>
          <a:p>
            <a:pPr algn="just"/>
            <a:endParaRPr lang="es-MX" sz="2000" dirty="0" smtClean="0"/>
          </a:p>
          <a:p>
            <a:pPr algn="just"/>
            <a:r>
              <a:rPr lang="es-MX" sz="2000" dirty="0" smtClean="0">
                <a:solidFill>
                  <a:srgbClr val="0081C6"/>
                </a:solidFill>
              </a:rPr>
              <a:t>Las reducciones más significativas de TA se observaron en los grupos que tenían terapia combinada.</a:t>
            </a:r>
          </a:p>
          <a:p>
            <a:pPr algn="just">
              <a:buNone/>
            </a:pPr>
            <a:endParaRPr lang="es-MX" sz="2000" dirty="0" smtClean="0">
              <a:solidFill>
                <a:srgbClr val="0081C6"/>
              </a:solidFill>
            </a:endParaRPr>
          </a:p>
          <a:p>
            <a:pPr algn="just"/>
            <a:r>
              <a:rPr lang="es-MX" sz="2000" dirty="0" smtClean="0">
                <a:solidFill>
                  <a:srgbClr val="0081C6"/>
                </a:solidFill>
              </a:rPr>
              <a:t>La reducción más importante (TA = </a:t>
            </a:r>
            <a:r>
              <a:rPr lang="es-MX" sz="2000" dirty="0" err="1" smtClean="0">
                <a:solidFill>
                  <a:srgbClr val="0081C6"/>
                </a:solidFill>
              </a:rPr>
              <a:t>Sis</a:t>
            </a:r>
            <a:r>
              <a:rPr lang="es-MX" sz="2000" dirty="0" smtClean="0">
                <a:solidFill>
                  <a:srgbClr val="0081C6"/>
                </a:solidFill>
              </a:rPr>
              <a:t>/</a:t>
            </a:r>
            <a:r>
              <a:rPr lang="es-MX" sz="2000" dirty="0" err="1" smtClean="0">
                <a:solidFill>
                  <a:srgbClr val="0081C6"/>
                </a:solidFill>
              </a:rPr>
              <a:t>Dia</a:t>
            </a:r>
            <a:r>
              <a:rPr lang="es-MX" sz="2000" dirty="0" smtClean="0">
                <a:solidFill>
                  <a:srgbClr val="0081C6"/>
                </a:solidFill>
              </a:rPr>
              <a:t>)  fue en el grupo de 80 + 10 mg (</a:t>
            </a:r>
            <a:r>
              <a:rPr lang="es-MX" sz="2000" dirty="0" err="1" smtClean="0">
                <a:solidFill>
                  <a:srgbClr val="0081C6"/>
                </a:solidFill>
              </a:rPr>
              <a:t>Telmi</a:t>
            </a:r>
            <a:r>
              <a:rPr lang="es-MX" sz="2000" dirty="0" smtClean="0">
                <a:solidFill>
                  <a:srgbClr val="0081C6"/>
                </a:solidFill>
              </a:rPr>
              <a:t> + </a:t>
            </a:r>
            <a:r>
              <a:rPr lang="es-MX" sz="2000" dirty="0" err="1" smtClean="0">
                <a:solidFill>
                  <a:srgbClr val="0081C6"/>
                </a:solidFill>
              </a:rPr>
              <a:t>Amlo</a:t>
            </a:r>
            <a:r>
              <a:rPr lang="es-MX" sz="2000" dirty="0" smtClean="0">
                <a:solidFill>
                  <a:srgbClr val="0081C6"/>
                </a:solidFill>
              </a:rPr>
              <a:t>)  (26.4/20.1 </a:t>
            </a:r>
            <a:r>
              <a:rPr lang="es-MX" sz="2000" dirty="0" err="1" smtClean="0">
                <a:solidFill>
                  <a:srgbClr val="0081C6"/>
                </a:solidFill>
              </a:rPr>
              <a:t>mmHg</a:t>
            </a:r>
            <a:r>
              <a:rPr lang="es-MX" sz="2000" dirty="0" smtClean="0">
                <a:solidFill>
                  <a:srgbClr val="0081C6"/>
                </a:solidFill>
              </a:rPr>
              <a:t>). P&lt;.05  estadísticamente significativo.</a:t>
            </a:r>
          </a:p>
        </p:txBody>
      </p:sp>
      <p:pic>
        <p:nvPicPr>
          <p:cNvPr id="1026" name="Picture 2"/>
          <p:cNvPicPr>
            <a:picLocks noGrp="1" noChangeAspect="1" noChangeArrowheads="1"/>
          </p:cNvPicPr>
          <p:nvPr>
            <p:ph sz="half" idx="2"/>
          </p:nvPr>
        </p:nvPicPr>
        <p:blipFill>
          <a:blip r:embed="rId2"/>
          <a:srcRect/>
          <a:stretch>
            <a:fillRect/>
          </a:stretch>
        </p:blipFill>
        <p:spPr bwMode="auto">
          <a:xfrm>
            <a:off x="4553825" y="1340769"/>
            <a:ext cx="4252037" cy="45365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Resultados (2)</a:t>
            </a:r>
            <a:endParaRPr lang="en-US" dirty="0">
              <a:solidFill>
                <a:srgbClr val="FF0000"/>
              </a:solidFill>
            </a:endParaRPr>
          </a:p>
        </p:txBody>
      </p:sp>
      <p:sp>
        <p:nvSpPr>
          <p:cNvPr id="3" name="Content Placeholder 2"/>
          <p:cNvSpPr>
            <a:spLocks noGrp="1"/>
          </p:cNvSpPr>
          <p:nvPr>
            <p:ph sz="half" idx="1"/>
          </p:nvPr>
        </p:nvSpPr>
        <p:spPr/>
        <p:txBody>
          <a:bodyPr/>
          <a:lstStyle/>
          <a:p>
            <a:pPr algn="just"/>
            <a:r>
              <a:rPr lang="es-MX" sz="1600" dirty="0" smtClean="0">
                <a:solidFill>
                  <a:srgbClr val="0081C6"/>
                </a:solidFill>
              </a:rPr>
              <a:t>4 combinaciones CLAVE demostraron reducciones consistentes de la TA; Incluso en pacientes con cifras elevadas de la PAS (Presión Arterial Sistólica basal)</a:t>
            </a:r>
          </a:p>
          <a:p>
            <a:pPr lvl="1" algn="just"/>
            <a:r>
              <a:rPr lang="es-MX" sz="1600" dirty="0" smtClean="0">
                <a:solidFill>
                  <a:srgbClr val="0081C6"/>
                </a:solidFill>
              </a:rPr>
              <a:t>40+ 5 mg</a:t>
            </a:r>
          </a:p>
          <a:p>
            <a:pPr lvl="1" algn="just"/>
            <a:r>
              <a:rPr lang="es-MX" sz="1600" dirty="0" smtClean="0">
                <a:solidFill>
                  <a:srgbClr val="0081C6"/>
                </a:solidFill>
              </a:rPr>
              <a:t>40 + 10 mg</a:t>
            </a:r>
          </a:p>
          <a:p>
            <a:pPr lvl="1" algn="just"/>
            <a:r>
              <a:rPr lang="es-MX" sz="1600" dirty="0" smtClean="0">
                <a:solidFill>
                  <a:srgbClr val="0081C6"/>
                </a:solidFill>
              </a:rPr>
              <a:t>80 + 5 mg</a:t>
            </a:r>
          </a:p>
          <a:p>
            <a:pPr lvl="1" algn="just"/>
            <a:r>
              <a:rPr lang="es-MX" sz="1600" dirty="0" smtClean="0">
                <a:solidFill>
                  <a:srgbClr val="0081C6"/>
                </a:solidFill>
              </a:rPr>
              <a:t>80 + 10 mg</a:t>
            </a:r>
          </a:p>
          <a:p>
            <a:pPr lvl="1" algn="just">
              <a:buNone/>
            </a:pPr>
            <a:endParaRPr lang="es-MX" sz="1600" dirty="0" smtClean="0">
              <a:solidFill>
                <a:srgbClr val="0081C6"/>
              </a:solidFill>
            </a:endParaRPr>
          </a:p>
          <a:p>
            <a:pPr algn="just"/>
            <a:r>
              <a:rPr lang="es-MX" sz="1600" dirty="0" err="1" smtClean="0">
                <a:solidFill>
                  <a:srgbClr val="0081C6"/>
                </a:solidFill>
              </a:rPr>
              <a:t>Telmisartán</a:t>
            </a:r>
            <a:r>
              <a:rPr lang="es-MX" sz="1600" dirty="0" smtClean="0">
                <a:solidFill>
                  <a:srgbClr val="0081C6"/>
                </a:solidFill>
              </a:rPr>
              <a:t> 40 mg + </a:t>
            </a:r>
            <a:r>
              <a:rPr lang="es-MX" sz="1600" dirty="0" err="1" smtClean="0">
                <a:solidFill>
                  <a:srgbClr val="0081C6"/>
                </a:solidFill>
              </a:rPr>
              <a:t>Amlodipino</a:t>
            </a:r>
            <a:r>
              <a:rPr lang="es-MX" sz="1600" dirty="0" smtClean="0">
                <a:solidFill>
                  <a:srgbClr val="0081C6"/>
                </a:solidFill>
              </a:rPr>
              <a:t> 10 mg y </a:t>
            </a:r>
            <a:r>
              <a:rPr lang="es-MX" sz="1600" dirty="0" err="1" smtClean="0">
                <a:solidFill>
                  <a:srgbClr val="0081C6"/>
                </a:solidFill>
              </a:rPr>
              <a:t>Telmisartán</a:t>
            </a:r>
            <a:r>
              <a:rPr lang="es-MX" sz="1600" dirty="0" smtClean="0">
                <a:solidFill>
                  <a:srgbClr val="0081C6"/>
                </a:solidFill>
              </a:rPr>
              <a:t> 80 mg + </a:t>
            </a:r>
            <a:r>
              <a:rPr lang="es-MX" sz="1600" dirty="0" err="1" smtClean="0">
                <a:solidFill>
                  <a:srgbClr val="0081C6"/>
                </a:solidFill>
              </a:rPr>
              <a:t>Amlodipingo</a:t>
            </a:r>
            <a:r>
              <a:rPr lang="es-MX" sz="1600" dirty="0" smtClean="0">
                <a:solidFill>
                  <a:srgbClr val="0081C6"/>
                </a:solidFill>
              </a:rPr>
              <a:t> 10 mg demostraron </a:t>
            </a:r>
            <a:r>
              <a:rPr lang="es-MX" sz="1600" b="1" i="1" u="sng" dirty="0" smtClean="0">
                <a:solidFill>
                  <a:srgbClr val="0081C6"/>
                </a:solidFill>
              </a:rPr>
              <a:t>reducciones diastólicas mayores a 20 </a:t>
            </a:r>
            <a:r>
              <a:rPr lang="es-MX" sz="1600" b="1" i="1" u="sng" dirty="0" err="1" smtClean="0">
                <a:solidFill>
                  <a:srgbClr val="0081C6"/>
                </a:solidFill>
              </a:rPr>
              <a:t>mmHg</a:t>
            </a:r>
            <a:r>
              <a:rPr lang="es-MX" sz="1600" b="1" i="1" u="sng" dirty="0" smtClean="0">
                <a:solidFill>
                  <a:srgbClr val="0081C6"/>
                </a:solidFill>
              </a:rPr>
              <a:t> y sistólicas mayores a 30 </a:t>
            </a:r>
            <a:r>
              <a:rPr lang="es-MX" sz="1600" b="1" i="1" u="sng" dirty="0" err="1" smtClean="0">
                <a:solidFill>
                  <a:srgbClr val="0081C6"/>
                </a:solidFill>
              </a:rPr>
              <a:t>mmHg</a:t>
            </a:r>
            <a:r>
              <a:rPr lang="es-MX" sz="1600" dirty="0" smtClean="0">
                <a:solidFill>
                  <a:srgbClr val="0081C6"/>
                </a:solidFill>
              </a:rPr>
              <a:t>, en aquellos pacientes que tenían las mediciones basales más elevadas.</a:t>
            </a:r>
          </a:p>
        </p:txBody>
      </p:sp>
      <p:pic>
        <p:nvPicPr>
          <p:cNvPr id="2050" name="Picture 2"/>
          <p:cNvPicPr>
            <a:picLocks noGrp="1" noChangeAspect="1" noChangeArrowheads="1"/>
          </p:cNvPicPr>
          <p:nvPr>
            <p:ph sz="half" idx="2"/>
          </p:nvPr>
        </p:nvPicPr>
        <p:blipFill>
          <a:blip r:embed="rId2"/>
          <a:srcRect/>
          <a:stretch>
            <a:fillRect/>
          </a:stretch>
        </p:blipFill>
        <p:spPr bwMode="auto">
          <a:xfrm>
            <a:off x="4727196" y="1196752"/>
            <a:ext cx="3916742" cy="46735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Resultados (3)</a:t>
            </a:r>
            <a:endParaRPr lang="en-US" dirty="0">
              <a:solidFill>
                <a:srgbClr val="FF0000"/>
              </a:solidFill>
            </a:endParaRPr>
          </a:p>
        </p:txBody>
      </p:sp>
      <p:sp>
        <p:nvSpPr>
          <p:cNvPr id="3" name="Content Placeholder 2"/>
          <p:cNvSpPr>
            <a:spLocks noGrp="1"/>
          </p:cNvSpPr>
          <p:nvPr>
            <p:ph sz="half" idx="1"/>
          </p:nvPr>
        </p:nvSpPr>
        <p:spPr/>
        <p:txBody>
          <a:bodyPr/>
          <a:lstStyle/>
          <a:p>
            <a:pPr algn="just"/>
            <a:r>
              <a:rPr lang="es-MX" sz="2000" dirty="0" smtClean="0">
                <a:solidFill>
                  <a:srgbClr val="0081C6"/>
                </a:solidFill>
              </a:rPr>
              <a:t>Mas del 50 % de los pacientes que utilizaron terapia combinada llegaron a cifras meta en la TA</a:t>
            </a:r>
          </a:p>
          <a:p>
            <a:pPr algn="just"/>
            <a:r>
              <a:rPr lang="es-MX" sz="2000" dirty="0" smtClean="0">
                <a:solidFill>
                  <a:srgbClr val="0081C6"/>
                </a:solidFill>
              </a:rPr>
              <a:t>El 76.5% de los pacientes en el grupo de 80 + 10 mg  alcanzaron cifras objetivo en la TA (PAS/PAD) y el 85.3% en la PAD.</a:t>
            </a:r>
          </a:p>
          <a:p>
            <a:pPr algn="just"/>
            <a:r>
              <a:rPr lang="es-MX" sz="2000" dirty="0" smtClean="0">
                <a:solidFill>
                  <a:srgbClr val="0081C6"/>
                </a:solidFill>
              </a:rPr>
              <a:t>El 91.9% (PAD y PAS) de los pacientes en el grupo de 40 + 10 mg, tuvo respuesta al tratamiento y el 91.2% y 90.4% (PAD y PAS) en el grupo 80 + 10</a:t>
            </a:r>
          </a:p>
          <a:p>
            <a:endParaRPr lang="en-US" sz="2000" dirty="0">
              <a:solidFill>
                <a:srgbClr val="0081C6"/>
              </a:solidFill>
            </a:endParaRPr>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1268760"/>
            <a:ext cx="4362450" cy="468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Perfil de Seguridad - General</a:t>
            </a:r>
            <a:endParaRPr lang="en-US" dirty="0">
              <a:solidFill>
                <a:srgbClr val="FF0000"/>
              </a:solidFill>
            </a:endParaRPr>
          </a:p>
        </p:txBody>
      </p:sp>
      <p:sp>
        <p:nvSpPr>
          <p:cNvPr id="3" name="Content Placeholder 2"/>
          <p:cNvSpPr>
            <a:spLocks noGrp="1"/>
          </p:cNvSpPr>
          <p:nvPr>
            <p:ph sz="half" idx="1"/>
          </p:nvPr>
        </p:nvSpPr>
        <p:spPr/>
        <p:txBody>
          <a:bodyPr/>
          <a:lstStyle/>
          <a:p>
            <a:r>
              <a:rPr lang="es-MX" sz="2000" dirty="0" smtClean="0">
                <a:solidFill>
                  <a:srgbClr val="0081C6"/>
                </a:solidFill>
              </a:rPr>
              <a:t>El porcentaje de pacientes que reportaron efectos adversos de cualquier tipo fue similar en todos los grupos</a:t>
            </a:r>
          </a:p>
          <a:p>
            <a:pPr lvl="1"/>
            <a:r>
              <a:rPr lang="es-MX" sz="2000" dirty="0" smtClean="0">
                <a:solidFill>
                  <a:srgbClr val="0081C6"/>
                </a:solidFill>
              </a:rPr>
              <a:t>Placebo: 39.1%</a:t>
            </a:r>
          </a:p>
          <a:p>
            <a:pPr lvl="1"/>
            <a:r>
              <a:rPr lang="es-MX" sz="2000" dirty="0" err="1" smtClean="0">
                <a:solidFill>
                  <a:srgbClr val="0081C6"/>
                </a:solidFill>
              </a:rPr>
              <a:t>Telmisartán</a:t>
            </a:r>
            <a:r>
              <a:rPr lang="es-MX" sz="2000" dirty="0" smtClean="0">
                <a:solidFill>
                  <a:srgbClr val="0081C6"/>
                </a:solidFill>
              </a:rPr>
              <a:t> mono: 36.8%</a:t>
            </a:r>
          </a:p>
          <a:p>
            <a:pPr lvl="1"/>
            <a:r>
              <a:rPr lang="es-MX" sz="2000" dirty="0" err="1" smtClean="0">
                <a:solidFill>
                  <a:srgbClr val="0081C6"/>
                </a:solidFill>
              </a:rPr>
              <a:t>Amlodipino</a:t>
            </a:r>
            <a:r>
              <a:rPr lang="es-MX" sz="2000" dirty="0" smtClean="0">
                <a:solidFill>
                  <a:srgbClr val="0081C6"/>
                </a:solidFill>
              </a:rPr>
              <a:t> mono: 36.1%</a:t>
            </a:r>
          </a:p>
          <a:p>
            <a:pPr lvl="1"/>
            <a:r>
              <a:rPr lang="es-MX" sz="2000" dirty="0" smtClean="0">
                <a:solidFill>
                  <a:srgbClr val="0081C6"/>
                </a:solidFill>
              </a:rPr>
              <a:t>Terapia combinada: 37.9%</a:t>
            </a:r>
          </a:p>
          <a:p>
            <a:r>
              <a:rPr lang="es-MX" sz="2000" dirty="0" smtClean="0">
                <a:solidFill>
                  <a:srgbClr val="0081C6"/>
                </a:solidFill>
              </a:rPr>
              <a:t>El efecto adverso más común fue cefalea y edema: 5.4% y 4.4% respectivamente</a:t>
            </a:r>
          </a:p>
          <a:p>
            <a:r>
              <a:rPr lang="es-MX" sz="2000" dirty="0" smtClean="0">
                <a:solidFill>
                  <a:srgbClr val="0081C6"/>
                </a:solidFill>
              </a:rPr>
              <a:t>Cefalea fue más frecuente en el grupo de Placebo: 10.9%</a:t>
            </a:r>
          </a:p>
          <a:p>
            <a:pPr lvl="1"/>
            <a:endParaRPr lang="es-MX" sz="2000" dirty="0" smtClean="0">
              <a:solidFill>
                <a:srgbClr val="0081C6"/>
              </a:solidFill>
            </a:endParaRPr>
          </a:p>
          <a:p>
            <a:pPr lvl="1">
              <a:buNone/>
            </a:pPr>
            <a:endParaRPr lang="en-US" sz="2000" dirty="0">
              <a:solidFill>
                <a:srgbClr val="0081C6"/>
              </a:solidFill>
            </a:endParaRPr>
          </a:p>
        </p:txBody>
      </p:sp>
      <p:pic>
        <p:nvPicPr>
          <p:cNvPr id="4098" name="Picture 2"/>
          <p:cNvPicPr>
            <a:picLocks noGrp="1" noChangeAspect="1" noChangeArrowheads="1"/>
          </p:cNvPicPr>
          <p:nvPr>
            <p:ph sz="half" idx="2"/>
          </p:nvPr>
        </p:nvPicPr>
        <p:blipFill>
          <a:blip r:embed="rId2"/>
          <a:srcRect/>
          <a:stretch>
            <a:fillRect/>
          </a:stretch>
        </p:blipFill>
        <p:spPr bwMode="auto">
          <a:xfrm>
            <a:off x="4619817" y="1268760"/>
            <a:ext cx="4109846" cy="4680519"/>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4283968" y="5373216"/>
            <a:ext cx="4562475" cy="49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0"/>
          </p:nvPr>
        </p:nvSpPr>
        <p:spPr>
          <a:noFill/>
        </p:spPr>
        <p:txBody>
          <a:bodyPr/>
          <a:lstStyle/>
          <a:p>
            <a:pPr>
              <a:buSzPct val="100000"/>
            </a:pPr>
            <a:fld id="{05310726-488E-4698-821F-6CA6BED43DB6}" type="slidenum">
              <a:rPr lang="es-ES" smtClean="0">
                <a:solidFill>
                  <a:srgbClr val="000000"/>
                </a:solidFill>
                <a:ea typeface="MS PGothic" pitchFamily="34" charset="-128"/>
              </a:rPr>
              <a:pPr>
                <a:buSzPct val="100000"/>
              </a:pPr>
              <a:t>4</a:t>
            </a:fld>
            <a:endParaRPr lang="es-ES" smtClean="0">
              <a:solidFill>
                <a:srgbClr val="000000"/>
              </a:solidFill>
              <a:ea typeface="MS PGothic" pitchFamily="34" charset="-128"/>
            </a:endParaRPr>
          </a:p>
        </p:txBody>
      </p:sp>
      <p:sp>
        <p:nvSpPr>
          <p:cNvPr id="1028" name="Rectangle 2"/>
          <p:cNvSpPr>
            <a:spLocks noGrp="1" noChangeArrowheads="1"/>
          </p:cNvSpPr>
          <p:nvPr>
            <p:ph type="title" idx="4294967295"/>
          </p:nvPr>
        </p:nvSpPr>
        <p:spPr bwMode="auto"/>
        <p:txBody>
          <a:bodyPr/>
          <a:lstStyle/>
          <a:p>
            <a:r>
              <a:rPr lang="es-ES" sz="2800" dirty="0" smtClean="0">
                <a:solidFill>
                  <a:srgbClr val="FF0000"/>
                </a:solidFill>
                <a:ea typeface="MS PGothic" pitchFamily="34" charset="-128"/>
              </a:rPr>
              <a:t>Alta prevalencia de la hipertensión en todo el mundo</a:t>
            </a:r>
          </a:p>
        </p:txBody>
      </p:sp>
      <p:graphicFrame>
        <p:nvGraphicFramePr>
          <p:cNvPr id="1026" name="Object 3"/>
          <p:cNvGraphicFramePr>
            <a:graphicFrameLocks noChangeAspect="1"/>
          </p:cNvGraphicFramePr>
          <p:nvPr>
            <p:ph idx="4294967295"/>
          </p:nvPr>
        </p:nvGraphicFramePr>
        <p:xfrm>
          <a:off x="442913" y="1598613"/>
          <a:ext cx="8326437" cy="3617912"/>
        </p:xfrm>
        <a:graphic>
          <a:graphicData uri="http://schemas.openxmlformats.org/presentationml/2006/ole">
            <p:oleObj spid="_x0000_s1026" name="Diagramm" r:id="rId4" imgW="8325002" imgH="3619500" progId="MSGraph.Chart.8">
              <p:embed followColorScheme="full"/>
            </p:oleObj>
          </a:graphicData>
        </a:graphic>
      </p:graphicFrame>
      <p:sp>
        <p:nvSpPr>
          <p:cNvPr id="1029" name="Text Box 4"/>
          <p:cNvSpPr txBox="1">
            <a:spLocks noChangeArrowheads="1"/>
          </p:cNvSpPr>
          <p:nvPr/>
        </p:nvSpPr>
        <p:spPr bwMode="gray">
          <a:xfrm>
            <a:off x="2268538" y="4984750"/>
            <a:ext cx="601662" cy="346075"/>
          </a:xfrm>
          <a:prstGeom prst="rect">
            <a:avLst/>
          </a:prstGeom>
          <a:noFill/>
          <a:ln w="9525" algn="ctr">
            <a:noFill/>
            <a:miter lim="800000"/>
            <a:headEnd/>
            <a:tailEnd/>
          </a:ln>
        </p:spPr>
        <p:txBody>
          <a:bodyPr lIns="0" tIns="72000" rIns="0" bIns="0">
            <a:spAutoFit/>
          </a:bodyPr>
          <a:lstStyle/>
          <a:p>
            <a:pPr algn="ctr">
              <a:buSzPct val="100000"/>
            </a:pPr>
            <a:r>
              <a:rPr lang="es-ES" sz="1800">
                <a:solidFill>
                  <a:srgbClr val="000000"/>
                </a:solidFill>
                <a:cs typeface="Arial" charset="0"/>
              </a:rPr>
              <a:t>Italia</a:t>
            </a:r>
          </a:p>
        </p:txBody>
      </p:sp>
      <p:sp>
        <p:nvSpPr>
          <p:cNvPr id="1030" name="Text Box 5"/>
          <p:cNvSpPr txBox="1">
            <a:spLocks noChangeArrowheads="1"/>
          </p:cNvSpPr>
          <p:nvPr/>
        </p:nvSpPr>
        <p:spPr bwMode="gray">
          <a:xfrm>
            <a:off x="3054350" y="4981575"/>
            <a:ext cx="6985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Suecia</a:t>
            </a:r>
          </a:p>
        </p:txBody>
      </p:sp>
      <p:sp>
        <p:nvSpPr>
          <p:cNvPr id="1031" name="Text Box 6"/>
          <p:cNvSpPr txBox="1">
            <a:spLocks noChangeArrowheads="1"/>
          </p:cNvSpPr>
          <p:nvPr/>
        </p:nvSpPr>
        <p:spPr bwMode="gray">
          <a:xfrm>
            <a:off x="3868738" y="4981575"/>
            <a:ext cx="9652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Inglaterra</a:t>
            </a:r>
          </a:p>
        </p:txBody>
      </p:sp>
      <p:sp>
        <p:nvSpPr>
          <p:cNvPr id="1032" name="Text Box 7"/>
          <p:cNvSpPr txBox="1">
            <a:spLocks noChangeArrowheads="1"/>
          </p:cNvSpPr>
          <p:nvPr/>
        </p:nvSpPr>
        <p:spPr bwMode="gray">
          <a:xfrm>
            <a:off x="4895850" y="4984750"/>
            <a:ext cx="7747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España</a:t>
            </a:r>
          </a:p>
        </p:txBody>
      </p:sp>
      <p:sp>
        <p:nvSpPr>
          <p:cNvPr id="1033" name="Text Box 8"/>
          <p:cNvSpPr txBox="1">
            <a:spLocks noChangeArrowheads="1"/>
          </p:cNvSpPr>
          <p:nvPr/>
        </p:nvSpPr>
        <p:spPr bwMode="gray">
          <a:xfrm>
            <a:off x="5759450" y="4984750"/>
            <a:ext cx="9271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Finlandia</a:t>
            </a:r>
          </a:p>
        </p:txBody>
      </p:sp>
      <p:sp>
        <p:nvSpPr>
          <p:cNvPr id="1034" name="Text Box 9"/>
          <p:cNvSpPr txBox="1">
            <a:spLocks noChangeArrowheads="1"/>
          </p:cNvSpPr>
          <p:nvPr/>
        </p:nvSpPr>
        <p:spPr bwMode="gray">
          <a:xfrm>
            <a:off x="7667625" y="4992688"/>
            <a:ext cx="9525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Alemania</a:t>
            </a:r>
          </a:p>
        </p:txBody>
      </p:sp>
      <p:sp>
        <p:nvSpPr>
          <p:cNvPr id="1035" name="Rectangle 10"/>
          <p:cNvSpPr>
            <a:spLocks noChangeArrowheads="1"/>
          </p:cNvSpPr>
          <p:nvPr/>
        </p:nvSpPr>
        <p:spPr bwMode="gray">
          <a:xfrm>
            <a:off x="152400" y="5581650"/>
            <a:ext cx="8491538" cy="746125"/>
          </a:xfrm>
          <a:prstGeom prst="rect">
            <a:avLst/>
          </a:prstGeom>
          <a:noFill/>
          <a:ln w="12700" algn="ctr">
            <a:noFill/>
            <a:miter lim="800000"/>
            <a:headEnd/>
            <a:tailEnd/>
          </a:ln>
        </p:spPr>
        <p:txBody>
          <a:bodyPr lIns="108000" tIns="0" rIns="0" bIns="108000" anchor="b">
            <a:spAutoFit/>
          </a:bodyPr>
          <a:lstStyle/>
          <a:p>
            <a:pPr>
              <a:buSzPct val="100000"/>
            </a:pPr>
            <a:r>
              <a:rPr lang="es-ES" sz="1400">
                <a:solidFill>
                  <a:srgbClr val="000000"/>
                </a:solidFill>
                <a:cs typeface="Arial" charset="0"/>
              </a:rPr>
              <a:t>Adultos entre 35 y 64 años de edad (los datos están ajustados en función de la edad y del sexo), excepto* (adultos de edad ≥ 30 años) </a:t>
            </a:r>
          </a:p>
          <a:p>
            <a:pPr>
              <a:buSzPct val="100000"/>
            </a:pPr>
            <a:r>
              <a:rPr lang="es-ES" sz="1400">
                <a:solidFill>
                  <a:srgbClr val="000000"/>
                </a:solidFill>
                <a:cs typeface="Arial" charset="0"/>
              </a:rPr>
              <a:t>Hipertensión definida como PA </a:t>
            </a:r>
            <a:r>
              <a:rPr lang="es-ES" sz="1400">
                <a:solidFill>
                  <a:srgbClr val="000000"/>
                </a:solidFill>
                <a:cs typeface="Arial" charset="0"/>
                <a:sym typeface="Symbol" pitchFamily="18" charset="2"/>
              </a:rPr>
              <a:t> 140/90 mmHg o bajo tratamiento</a:t>
            </a:r>
          </a:p>
        </p:txBody>
      </p:sp>
      <p:sp>
        <p:nvSpPr>
          <p:cNvPr id="1036" name="Rectangle 11"/>
          <p:cNvSpPr>
            <a:spLocks noChangeArrowheads="1"/>
          </p:cNvSpPr>
          <p:nvPr/>
        </p:nvSpPr>
        <p:spPr bwMode="gray">
          <a:xfrm>
            <a:off x="460375" y="6296025"/>
            <a:ext cx="7261225" cy="412750"/>
          </a:xfrm>
          <a:prstGeom prst="rect">
            <a:avLst/>
          </a:prstGeom>
          <a:noFill/>
          <a:ln w="12700" algn="ctr">
            <a:noFill/>
            <a:miter lim="800000"/>
            <a:headEnd/>
            <a:tailEnd/>
          </a:ln>
        </p:spPr>
        <p:txBody>
          <a:bodyPr lIns="0" tIns="0" rIns="108000" bIns="108000" anchor="b">
            <a:spAutoFit/>
          </a:bodyPr>
          <a:lstStyle/>
          <a:p>
            <a:pPr>
              <a:buSzPct val="100000"/>
            </a:pPr>
            <a:r>
              <a:rPr lang="es-ES" sz="1000">
                <a:solidFill>
                  <a:srgbClr val="000000"/>
                </a:solidFill>
                <a:cs typeface="Arial" charset="0"/>
              </a:rPr>
              <a:t>Wolf-Maier et al. </a:t>
            </a:r>
            <a:r>
              <a:rPr lang="es-ES" sz="1000" i="1">
                <a:solidFill>
                  <a:srgbClr val="000000"/>
                </a:solidFill>
                <a:cs typeface="Arial" charset="0"/>
              </a:rPr>
              <a:t>JAMA.</a:t>
            </a:r>
            <a:r>
              <a:rPr lang="es-ES" sz="1000">
                <a:solidFill>
                  <a:srgbClr val="000000"/>
                </a:solidFill>
                <a:cs typeface="Arial" charset="0"/>
              </a:rPr>
              <a:t> 2003;289:2363</a:t>
            </a:r>
            <a:r>
              <a:rPr lang="es-ES" sz="1000">
                <a:solidFill>
                  <a:srgbClr val="000000"/>
                </a:solidFill>
                <a:cs typeface="Arial" charset="0"/>
                <a:sym typeface="Symbol" pitchFamily="18" charset="2"/>
              </a:rPr>
              <a:t>236</a:t>
            </a:r>
            <a:r>
              <a:rPr lang="es-ES" sz="1000">
                <a:solidFill>
                  <a:srgbClr val="000000"/>
                </a:solidFill>
                <a:cs typeface="Arial" charset="0"/>
              </a:rPr>
              <a:t>9;</a:t>
            </a:r>
            <a:br>
              <a:rPr lang="es-ES" sz="1000">
                <a:solidFill>
                  <a:srgbClr val="000000"/>
                </a:solidFill>
                <a:cs typeface="Arial" charset="0"/>
              </a:rPr>
            </a:br>
            <a:r>
              <a:rPr lang="es-ES" sz="1000">
                <a:solidFill>
                  <a:srgbClr val="000000"/>
                </a:solidFill>
              </a:rPr>
              <a:t>Sekikawa, Hayakawa. </a:t>
            </a:r>
            <a:r>
              <a:rPr lang="es-ES" sz="1000" i="1">
                <a:solidFill>
                  <a:srgbClr val="000000"/>
                </a:solidFill>
              </a:rPr>
              <a:t>J Hum Hypertens.</a:t>
            </a:r>
            <a:r>
              <a:rPr lang="es-ES" sz="1000">
                <a:solidFill>
                  <a:srgbClr val="000000"/>
                </a:solidFill>
              </a:rPr>
              <a:t> 2004; 2004;18:911–912</a:t>
            </a:r>
            <a:r>
              <a:rPr lang="es-ES" sz="1000">
                <a:solidFill>
                  <a:srgbClr val="000000"/>
                </a:solidFill>
                <a:cs typeface="Arial" charset="0"/>
              </a:rPr>
              <a:t>.</a:t>
            </a:r>
          </a:p>
        </p:txBody>
      </p:sp>
      <p:sp>
        <p:nvSpPr>
          <p:cNvPr id="1037" name="Text Box 13"/>
          <p:cNvSpPr txBox="1">
            <a:spLocks noChangeArrowheads="1"/>
          </p:cNvSpPr>
          <p:nvPr/>
        </p:nvSpPr>
        <p:spPr bwMode="gray">
          <a:xfrm>
            <a:off x="1262063" y="4992688"/>
            <a:ext cx="889000" cy="620712"/>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Estados </a:t>
            </a:r>
          </a:p>
          <a:p>
            <a:pPr algn="ctr">
              <a:buSzPct val="100000"/>
            </a:pPr>
            <a:r>
              <a:rPr lang="es-ES" sz="1800">
                <a:solidFill>
                  <a:srgbClr val="000000"/>
                </a:solidFill>
                <a:cs typeface="Arial" charset="0"/>
              </a:rPr>
              <a:t>Unidos</a:t>
            </a:r>
          </a:p>
        </p:txBody>
      </p:sp>
      <p:sp>
        <p:nvSpPr>
          <p:cNvPr id="1038" name="Text Box 14"/>
          <p:cNvSpPr txBox="1">
            <a:spLocks noChangeArrowheads="1"/>
          </p:cNvSpPr>
          <p:nvPr/>
        </p:nvSpPr>
        <p:spPr bwMode="gray">
          <a:xfrm>
            <a:off x="6783388" y="4994275"/>
            <a:ext cx="711200" cy="346075"/>
          </a:xfrm>
          <a:prstGeom prst="rect">
            <a:avLst/>
          </a:prstGeom>
          <a:noFill/>
          <a:ln w="9525"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Japón*</a:t>
            </a:r>
          </a:p>
        </p:txBody>
      </p:sp>
      <p:sp>
        <p:nvSpPr>
          <p:cNvPr id="1039" name="Text Box 17"/>
          <p:cNvSpPr txBox="1">
            <a:spLocks noChangeArrowheads="1"/>
          </p:cNvSpPr>
          <p:nvPr/>
        </p:nvSpPr>
        <p:spPr bwMode="gray">
          <a:xfrm rot="-5400000">
            <a:off x="-1216818" y="3029744"/>
            <a:ext cx="3708400" cy="490537"/>
          </a:xfrm>
          <a:prstGeom prst="rect">
            <a:avLst/>
          </a:prstGeom>
          <a:noFill/>
          <a:ln w="12700" algn="ctr">
            <a:noFill/>
            <a:miter lim="800000"/>
            <a:headEnd/>
            <a:tailEnd/>
          </a:ln>
        </p:spPr>
        <p:txBody>
          <a:bodyPr wrap="none" lIns="0" tIns="0" rIns="0" bIns="216000" anchor="b">
            <a:spAutoFit/>
          </a:bodyPr>
          <a:lstStyle/>
          <a:p>
            <a:pPr>
              <a:buSzPct val="100000"/>
            </a:pPr>
            <a:r>
              <a:rPr lang="es-ES" sz="1800" b="1">
                <a:solidFill>
                  <a:srgbClr val="000000"/>
                </a:solidFill>
                <a:cs typeface="Arial" charset="0"/>
              </a:rPr>
              <a:t>Prevalencia de la hipertensión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Perfil de Seguridad – Edema Periférico</a:t>
            </a:r>
            <a:endParaRPr lang="en-US" dirty="0">
              <a:solidFill>
                <a:srgbClr val="FF0000"/>
              </a:solidFill>
            </a:endParaRPr>
          </a:p>
        </p:txBody>
      </p:sp>
      <p:sp>
        <p:nvSpPr>
          <p:cNvPr id="3" name="Content Placeholder 2"/>
          <p:cNvSpPr>
            <a:spLocks noGrp="1"/>
          </p:cNvSpPr>
          <p:nvPr>
            <p:ph sz="half" idx="1"/>
          </p:nvPr>
        </p:nvSpPr>
        <p:spPr/>
        <p:txBody>
          <a:bodyPr/>
          <a:lstStyle/>
          <a:p>
            <a:endParaRPr lang="es-MX" sz="2000" dirty="0" smtClean="0">
              <a:solidFill>
                <a:srgbClr val="0081C6"/>
              </a:solidFill>
            </a:endParaRPr>
          </a:p>
          <a:p>
            <a:r>
              <a:rPr lang="es-MX" sz="2000" dirty="0" smtClean="0">
                <a:solidFill>
                  <a:srgbClr val="0081C6"/>
                </a:solidFill>
              </a:rPr>
              <a:t>La mayor incidencia se observó en el grupo de </a:t>
            </a:r>
            <a:r>
              <a:rPr lang="es-MX" sz="2000" dirty="0" err="1" smtClean="0">
                <a:solidFill>
                  <a:srgbClr val="0081C6"/>
                </a:solidFill>
              </a:rPr>
              <a:t>Amlodipino</a:t>
            </a:r>
            <a:r>
              <a:rPr lang="es-MX" sz="2000" dirty="0" smtClean="0">
                <a:solidFill>
                  <a:srgbClr val="0081C6"/>
                </a:solidFill>
              </a:rPr>
              <a:t> 10 mg </a:t>
            </a:r>
            <a:r>
              <a:rPr lang="es-MX" sz="2000" dirty="0" err="1" smtClean="0">
                <a:solidFill>
                  <a:srgbClr val="0081C6"/>
                </a:solidFill>
              </a:rPr>
              <a:t>monoterapia</a:t>
            </a:r>
            <a:r>
              <a:rPr lang="es-MX" sz="2000" dirty="0" smtClean="0">
                <a:solidFill>
                  <a:srgbClr val="0081C6"/>
                </a:solidFill>
              </a:rPr>
              <a:t>: 17.8%</a:t>
            </a:r>
          </a:p>
          <a:p>
            <a:r>
              <a:rPr lang="es-MX" sz="2000" dirty="0" smtClean="0">
                <a:solidFill>
                  <a:srgbClr val="0081C6"/>
                </a:solidFill>
              </a:rPr>
              <a:t>La incidencia fue mucho menor con el uso de terapia combinada:</a:t>
            </a:r>
          </a:p>
          <a:p>
            <a:pPr lvl="1"/>
            <a:r>
              <a:rPr lang="es-MX" sz="1600" dirty="0" smtClean="0">
                <a:solidFill>
                  <a:srgbClr val="0081C6"/>
                </a:solidFill>
              </a:rPr>
              <a:t>T20 + A10:11.4%</a:t>
            </a:r>
          </a:p>
          <a:p>
            <a:pPr lvl="1"/>
            <a:r>
              <a:rPr lang="es-MX" sz="1600" dirty="0" smtClean="0">
                <a:solidFill>
                  <a:srgbClr val="0081C6"/>
                </a:solidFill>
              </a:rPr>
              <a:t>T40 + A10: 6.2%</a:t>
            </a:r>
          </a:p>
          <a:p>
            <a:pPr lvl="1"/>
            <a:r>
              <a:rPr lang="es-MX" sz="1600" dirty="0" smtClean="0">
                <a:solidFill>
                  <a:srgbClr val="0081C6"/>
                </a:solidFill>
              </a:rPr>
              <a:t>T80 + A10: 11.3%</a:t>
            </a:r>
          </a:p>
          <a:p>
            <a:r>
              <a:rPr lang="es-MX" sz="2000" dirty="0" smtClean="0">
                <a:solidFill>
                  <a:srgbClr val="0081C6"/>
                </a:solidFill>
              </a:rPr>
              <a:t>Solo 6 pacientes discontinuaron el tratamiento a causa de este efecto adverso.</a:t>
            </a:r>
            <a:endParaRPr lang="en-US" sz="2000" dirty="0">
              <a:solidFill>
                <a:srgbClr val="0081C6"/>
              </a:solidFill>
            </a:endParaRPr>
          </a:p>
        </p:txBody>
      </p:sp>
      <p:pic>
        <p:nvPicPr>
          <p:cNvPr id="5122" name="Picture 2"/>
          <p:cNvPicPr>
            <a:picLocks noGrp="1" noChangeAspect="1" noChangeArrowheads="1"/>
          </p:cNvPicPr>
          <p:nvPr>
            <p:ph sz="half" idx="2"/>
          </p:nvPr>
        </p:nvPicPr>
        <p:blipFill>
          <a:blip r:embed="rId2"/>
          <a:srcRect/>
          <a:stretch>
            <a:fillRect/>
          </a:stretch>
        </p:blipFill>
        <p:spPr bwMode="auto">
          <a:xfrm>
            <a:off x="4762500" y="1362075"/>
            <a:ext cx="4114800" cy="432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FF0000"/>
                </a:solidFill>
              </a:rPr>
              <a:t>Conclusiones</a:t>
            </a:r>
            <a:r>
              <a:rPr lang="es-MX" dirty="0" smtClean="0"/>
              <a:t> </a:t>
            </a:r>
            <a:endParaRPr lang="en-US" dirty="0"/>
          </a:p>
        </p:txBody>
      </p:sp>
      <p:sp>
        <p:nvSpPr>
          <p:cNvPr id="3" name="Content Placeholder 2"/>
          <p:cNvSpPr>
            <a:spLocks noGrp="1"/>
          </p:cNvSpPr>
          <p:nvPr>
            <p:ph sz="half" idx="1"/>
          </p:nvPr>
        </p:nvSpPr>
        <p:spPr/>
        <p:txBody>
          <a:bodyPr/>
          <a:lstStyle/>
          <a:p>
            <a:pPr algn="just"/>
            <a:r>
              <a:rPr lang="es-MX" sz="2000" dirty="0" smtClean="0">
                <a:solidFill>
                  <a:srgbClr val="0081C6"/>
                </a:solidFill>
              </a:rPr>
              <a:t> Con la combinación de </a:t>
            </a:r>
            <a:r>
              <a:rPr lang="es-MX" sz="2000" dirty="0" err="1" smtClean="0">
                <a:solidFill>
                  <a:srgbClr val="0081C6"/>
                </a:solidFill>
              </a:rPr>
              <a:t>Telmisartán</a:t>
            </a:r>
            <a:r>
              <a:rPr lang="es-MX" sz="2000" dirty="0" smtClean="0">
                <a:solidFill>
                  <a:srgbClr val="0081C6"/>
                </a:solidFill>
              </a:rPr>
              <a:t> + </a:t>
            </a:r>
            <a:r>
              <a:rPr lang="es-MX" sz="2000" dirty="0" err="1" smtClean="0">
                <a:solidFill>
                  <a:srgbClr val="0081C6"/>
                </a:solidFill>
              </a:rPr>
              <a:t>Amlodipino</a:t>
            </a:r>
            <a:r>
              <a:rPr lang="es-MX" sz="2000" dirty="0" smtClean="0">
                <a:solidFill>
                  <a:srgbClr val="0081C6"/>
                </a:solidFill>
              </a:rPr>
              <a:t> en todas las posologías estudiadas la mayoría de los pacientes (&gt;70%) alcanzan cifras adecuadas de TA.</a:t>
            </a:r>
          </a:p>
          <a:p>
            <a:pPr algn="just"/>
            <a:r>
              <a:rPr lang="es-MX" sz="2000" dirty="0" smtClean="0">
                <a:solidFill>
                  <a:srgbClr val="0081C6"/>
                </a:solidFill>
              </a:rPr>
              <a:t>Se concluyó que </a:t>
            </a:r>
            <a:r>
              <a:rPr lang="es-MX" sz="2000" dirty="0" err="1" smtClean="0">
                <a:solidFill>
                  <a:srgbClr val="0081C6"/>
                </a:solidFill>
              </a:rPr>
              <a:t>Telmisartán</a:t>
            </a:r>
            <a:r>
              <a:rPr lang="es-MX" sz="2000" dirty="0" smtClean="0">
                <a:solidFill>
                  <a:srgbClr val="0081C6"/>
                </a:solidFill>
              </a:rPr>
              <a:t> 80mg + </a:t>
            </a:r>
            <a:r>
              <a:rPr lang="es-MX" sz="2000" dirty="0" err="1" smtClean="0">
                <a:solidFill>
                  <a:srgbClr val="0081C6"/>
                </a:solidFill>
              </a:rPr>
              <a:t>Amlodipino</a:t>
            </a:r>
            <a:r>
              <a:rPr lang="es-MX" sz="2000" dirty="0" smtClean="0">
                <a:solidFill>
                  <a:srgbClr val="0081C6"/>
                </a:solidFill>
              </a:rPr>
              <a:t> 10mg es la combinación más efectiva de los 16 grupos estudiados.</a:t>
            </a:r>
          </a:p>
          <a:p>
            <a:pPr algn="just"/>
            <a:r>
              <a:rPr lang="es-MX" sz="2000" dirty="0" smtClean="0">
                <a:solidFill>
                  <a:srgbClr val="0081C6"/>
                </a:solidFill>
              </a:rPr>
              <a:t>Esta combinación es efectiva y segura para el tratamiento de pacientes que requieren terapia combinada</a:t>
            </a:r>
          </a:p>
          <a:p>
            <a:endParaRPr lang="es-MX" sz="2000" dirty="0" smtClean="0">
              <a:solidFill>
                <a:srgbClr val="0081C6"/>
              </a:solidFill>
            </a:endParaRPr>
          </a:p>
          <a:p>
            <a:pPr>
              <a:buNone/>
            </a:pPr>
            <a:endParaRPr lang="en-US" sz="2000" dirty="0">
              <a:solidFill>
                <a:srgbClr val="0081C6"/>
              </a:solidFill>
            </a:endParaRPr>
          </a:p>
        </p:txBody>
      </p:sp>
      <p:pic>
        <p:nvPicPr>
          <p:cNvPr id="6146" name="Picture 2"/>
          <p:cNvPicPr>
            <a:picLocks noGrp="1" noChangeAspect="1" noChangeArrowheads="1"/>
          </p:cNvPicPr>
          <p:nvPr>
            <p:ph sz="half" idx="2"/>
          </p:nvPr>
        </p:nvPicPr>
        <p:blipFill>
          <a:blip r:embed="rId2"/>
          <a:srcRect/>
          <a:stretch>
            <a:fillRect/>
          </a:stretch>
        </p:blipFill>
        <p:spPr bwMode="auto">
          <a:xfrm>
            <a:off x="4561038" y="1300162"/>
            <a:ext cx="4330549" cy="46491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gray">
          <a:xfrm>
            <a:off x="152400" y="2351337"/>
            <a:ext cx="8829675" cy="1143000"/>
          </a:xfrm>
        </p:spPr>
        <p:txBody>
          <a:bodyPr/>
          <a:lstStyle/>
          <a:p>
            <a:pPr eaLnBrk="1" hangingPunct="1"/>
            <a:r>
              <a:rPr lang="en-GB" dirty="0" smtClean="0">
                <a:solidFill>
                  <a:schemeClr val="bg2"/>
                </a:solidFill>
              </a:rPr>
              <a:t/>
            </a:r>
            <a:br>
              <a:rPr lang="en-GB" dirty="0" smtClean="0">
                <a:solidFill>
                  <a:schemeClr val="bg2"/>
                </a:solidFill>
              </a:rPr>
            </a:br>
            <a:r>
              <a:rPr lang="en-GB" dirty="0" err="1" smtClean="0">
                <a:solidFill>
                  <a:schemeClr val="bg2"/>
                </a:solidFill>
              </a:rPr>
              <a:t>Estudio</a:t>
            </a:r>
            <a:r>
              <a:rPr lang="en-GB" dirty="0" smtClean="0">
                <a:solidFill>
                  <a:schemeClr val="bg2"/>
                </a:solidFill>
              </a:rPr>
              <a:t> TEAMSTA-5 </a:t>
            </a:r>
            <a:br>
              <a:rPr lang="en-GB" dirty="0" smtClean="0">
                <a:solidFill>
                  <a:schemeClr val="bg2"/>
                </a:solidFill>
              </a:rPr>
            </a:br>
            <a:r>
              <a:rPr lang="en-GB" dirty="0" smtClean="0">
                <a:solidFill>
                  <a:schemeClr val="bg2"/>
                </a:solidFill>
              </a:rPr>
              <a:t>Combinación de </a:t>
            </a:r>
            <a:r>
              <a:rPr lang="es-MX" dirty="0" smtClean="0">
                <a:solidFill>
                  <a:schemeClr val="bg2"/>
                </a:solidFill>
              </a:rPr>
              <a:t>dosis</a:t>
            </a:r>
            <a:r>
              <a:rPr lang="en-GB" dirty="0" smtClean="0">
                <a:solidFill>
                  <a:schemeClr val="bg2"/>
                </a:solidFill>
              </a:rPr>
              <a:t> fijas de Telmisartan/Amlodipino en pacientes sin respuesta con </a:t>
            </a:r>
            <a:r>
              <a:rPr lang="en-GB" dirty="0" err="1" smtClean="0">
                <a:solidFill>
                  <a:schemeClr val="bg2"/>
                </a:solidFill>
              </a:rPr>
              <a:t>Amlodipino</a:t>
            </a:r>
            <a:r>
              <a:rPr lang="en-GB" dirty="0" smtClean="0">
                <a:solidFill>
                  <a:schemeClr val="bg2"/>
                </a:solidFill>
              </a:rPr>
              <a:t> 5 mg </a:t>
            </a:r>
            <a:br>
              <a:rPr lang="en-GB" dirty="0" smtClean="0">
                <a:solidFill>
                  <a:schemeClr val="bg2"/>
                </a:solidFill>
              </a:rPr>
            </a:br>
            <a:endParaRPr lang="en-GB" dirty="0" smtClean="0">
              <a:solidFill>
                <a:schemeClr val="bg2"/>
              </a:solidFill>
            </a:endParaRPr>
          </a:p>
        </p:txBody>
      </p:sp>
      <p:sp>
        <p:nvSpPr>
          <p:cNvPr id="8195" name="Rectangle 4"/>
          <p:cNvSpPr>
            <a:spLocks noChangeArrowheads="1"/>
          </p:cNvSpPr>
          <p:nvPr/>
        </p:nvSpPr>
        <p:spPr bwMode="gray">
          <a:xfrm>
            <a:off x="0" y="6308725"/>
            <a:ext cx="611188" cy="549275"/>
          </a:xfrm>
          <a:prstGeom prst="rect">
            <a:avLst/>
          </a:prstGeom>
          <a:solidFill>
            <a:schemeClr val="bg1"/>
          </a:solidFill>
          <a:ln w="9525">
            <a:noFill/>
            <a:miter lim="800000"/>
            <a:headEnd/>
            <a:tailEnd/>
          </a:ln>
        </p:spPr>
        <p:txBody>
          <a:bodyPr wrap="none" anchor="ctr"/>
          <a:lstStyle/>
          <a:p>
            <a:endParaRPr lang="de-DE"/>
          </a:p>
        </p:txBody>
      </p:sp>
      <p:sp>
        <p:nvSpPr>
          <p:cNvPr id="8196" name="Rectangle 3"/>
          <p:cNvSpPr>
            <a:spLocks noChangeArrowheads="1"/>
          </p:cNvSpPr>
          <p:nvPr/>
        </p:nvSpPr>
        <p:spPr bwMode="gray">
          <a:xfrm>
            <a:off x="1371600" y="3676650"/>
            <a:ext cx="6400800" cy="790575"/>
          </a:xfrm>
          <a:prstGeom prst="rect">
            <a:avLst/>
          </a:prstGeom>
          <a:noFill/>
          <a:ln w="9525">
            <a:noFill/>
            <a:miter lim="800000"/>
            <a:headEnd/>
            <a:tailEnd/>
          </a:ln>
        </p:spPr>
        <p:txBody>
          <a:bodyPr/>
          <a:lstStyle/>
          <a:p>
            <a:pPr algn="ctr" eaLnBrk="1" hangingPunct="1">
              <a:lnSpc>
                <a:spcPct val="115000"/>
              </a:lnSpc>
              <a:spcBef>
                <a:spcPts val="900"/>
              </a:spcBef>
              <a:buClr>
                <a:srgbClr val="FF0000"/>
              </a:buClr>
              <a:buFont typeface="Times" charset="0"/>
              <a:buNone/>
            </a:pPr>
            <a:endParaRPr lang="de-DE" sz="1800" dirty="0">
              <a:solidFill>
                <a:srgbClr val="FF0000"/>
              </a:solidFill>
            </a:endParaRPr>
          </a:p>
        </p:txBody>
      </p:sp>
      <p:sp>
        <p:nvSpPr>
          <p:cNvPr id="8197" name="Rectangle 3"/>
          <p:cNvSpPr>
            <a:spLocks noChangeArrowheads="1"/>
          </p:cNvSpPr>
          <p:nvPr/>
        </p:nvSpPr>
        <p:spPr bwMode="gray">
          <a:xfrm>
            <a:off x="168275" y="4778375"/>
            <a:ext cx="4953000" cy="790575"/>
          </a:xfrm>
          <a:prstGeom prst="rect">
            <a:avLst/>
          </a:prstGeom>
          <a:noFill/>
          <a:ln w="9525">
            <a:noFill/>
            <a:miter lim="800000"/>
            <a:headEnd/>
            <a:tailEnd/>
          </a:ln>
        </p:spPr>
        <p:txBody>
          <a:bodyPr/>
          <a:lstStyle/>
          <a:p>
            <a:pPr eaLnBrk="1" hangingPunct="1">
              <a:lnSpc>
                <a:spcPct val="115000"/>
              </a:lnSpc>
              <a:spcBef>
                <a:spcPts val="900"/>
              </a:spcBef>
              <a:buClr>
                <a:srgbClr val="FF0000"/>
              </a:buClr>
              <a:buFont typeface="Times" charset="0"/>
              <a:buNone/>
            </a:pPr>
            <a:r>
              <a:rPr lang="de-DE" sz="900" b="1" u="sng" dirty="0" smtClean="0">
                <a:solidFill>
                  <a:srgbClr val="339966"/>
                </a:solidFill>
              </a:rPr>
              <a:t>Publicación</a:t>
            </a:r>
            <a:r>
              <a:rPr lang="de-DE" sz="900" b="1" dirty="0">
                <a:solidFill>
                  <a:srgbClr val="339933"/>
                </a:solidFill>
              </a:rPr>
              <a:t/>
            </a:r>
            <a:br>
              <a:rPr lang="de-DE" sz="900" b="1" dirty="0">
                <a:solidFill>
                  <a:srgbClr val="339933"/>
                </a:solidFill>
              </a:rPr>
            </a:br>
            <a:r>
              <a:rPr lang="de-DE" sz="900" dirty="0">
                <a:hlinkClick r:id="rId3"/>
              </a:rPr>
              <a:t>Abstracts &amp; Posters</a:t>
            </a:r>
            <a:endParaRPr lang="de-DE" sz="900" dirty="0"/>
          </a:p>
          <a:p>
            <a:pPr eaLnBrk="1" hangingPunct="1">
              <a:lnSpc>
                <a:spcPct val="115000"/>
              </a:lnSpc>
              <a:spcBef>
                <a:spcPts val="900"/>
              </a:spcBef>
              <a:buClr>
                <a:srgbClr val="FF0000"/>
              </a:buClr>
              <a:buFont typeface="Times" charset="0"/>
              <a:buNone/>
            </a:pPr>
            <a:r>
              <a:rPr lang="de-DE" sz="900" b="1" u="sng" dirty="0" smtClean="0">
                <a:solidFill>
                  <a:srgbClr val="0081C6"/>
                </a:solidFill>
              </a:rPr>
              <a:t>Publicatión Futura</a:t>
            </a:r>
            <a:r>
              <a:rPr lang="de-DE" sz="900" b="1" u="sng" dirty="0"/>
              <a:t/>
            </a:r>
            <a:br>
              <a:rPr lang="de-DE" sz="900" b="1" u="sng" dirty="0"/>
            </a:br>
            <a:r>
              <a:rPr lang="de-DE" sz="900" dirty="0"/>
              <a:t>Neldam et al </a:t>
            </a:r>
            <a:r>
              <a:rPr lang="de-DE" sz="900" dirty="0" smtClean="0"/>
              <a:t>(Artículo Original - Completo)</a:t>
            </a:r>
            <a:endParaRPr lang="de-DE" sz="900" dirty="0"/>
          </a:p>
        </p:txBody>
      </p:sp>
      <p:pic>
        <p:nvPicPr>
          <p:cNvPr id="6" name="Picture 5" descr="MICARDIS_DUO_LOGO.jpg"/>
          <p:cNvPicPr>
            <a:picLocks noChangeAspect="1"/>
          </p:cNvPicPr>
          <p:nvPr/>
        </p:nvPicPr>
        <p:blipFill>
          <a:blip r:embed="rId4"/>
          <a:stretch>
            <a:fillRect/>
          </a:stretch>
        </p:blipFill>
        <p:spPr>
          <a:xfrm>
            <a:off x="1483459" y="152400"/>
            <a:ext cx="6304214" cy="88666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0"/>
          </p:nvPr>
        </p:nvSpPr>
        <p:spPr>
          <a:noFill/>
        </p:spPr>
        <p:txBody>
          <a:bodyPr/>
          <a:lstStyle/>
          <a:p>
            <a:fld id="{A153222B-C744-4DD9-989A-44DA10301708}" type="slidenum">
              <a:rPr lang="en-GB" smtClean="0"/>
              <a:pPr/>
              <a:t>43</a:t>
            </a:fld>
            <a:endParaRPr lang="en-GB" dirty="0" smtClean="0"/>
          </a:p>
        </p:txBody>
      </p:sp>
      <p:sp>
        <p:nvSpPr>
          <p:cNvPr id="9219" name="Rectangle 2"/>
          <p:cNvSpPr>
            <a:spLocks noGrp="1" noChangeArrowheads="1"/>
          </p:cNvSpPr>
          <p:nvPr>
            <p:ph type="title"/>
          </p:nvPr>
        </p:nvSpPr>
        <p:spPr bwMode="gray"/>
        <p:txBody>
          <a:bodyPr/>
          <a:lstStyle/>
          <a:p>
            <a:pPr defTabSz="912813"/>
            <a:r>
              <a:rPr lang="en-GB" dirty="0" err="1" smtClean="0">
                <a:solidFill>
                  <a:srgbClr val="FF0000"/>
                </a:solidFill>
              </a:rPr>
              <a:t>Introducción</a:t>
            </a:r>
            <a:endParaRPr lang="en-GB" dirty="0" smtClean="0">
              <a:solidFill>
                <a:srgbClr val="FF0000"/>
              </a:solidFill>
            </a:endParaRPr>
          </a:p>
        </p:txBody>
      </p:sp>
      <p:sp>
        <p:nvSpPr>
          <p:cNvPr id="9220" name="Rectangle 3"/>
          <p:cNvSpPr>
            <a:spLocks noGrp="1" noChangeArrowheads="1"/>
          </p:cNvSpPr>
          <p:nvPr>
            <p:ph type="body" idx="1"/>
          </p:nvPr>
        </p:nvSpPr>
        <p:spPr bwMode="gray">
          <a:xfrm>
            <a:off x="152400" y="1127125"/>
            <a:ext cx="8839200" cy="4838700"/>
          </a:xfrm>
        </p:spPr>
        <p:txBody>
          <a:bodyPr/>
          <a:lstStyle/>
          <a:p>
            <a:pPr marL="285750" indent="-285750" defTabSz="587375"/>
            <a:r>
              <a:rPr lang="en-US" sz="2000" dirty="0" err="1" smtClean="0"/>
              <a:t>Grandes</a:t>
            </a:r>
            <a:r>
              <a:rPr lang="en-US" sz="2000" dirty="0" smtClean="0"/>
              <a:t> </a:t>
            </a:r>
            <a:r>
              <a:rPr lang="en-US" sz="2000" dirty="0" err="1" smtClean="0"/>
              <a:t>estudios</a:t>
            </a:r>
            <a:r>
              <a:rPr lang="en-US" sz="2000" dirty="0" smtClean="0"/>
              <a:t> </a:t>
            </a:r>
            <a:r>
              <a:rPr lang="en-US" sz="2000" dirty="0" err="1" smtClean="0"/>
              <a:t>sugieren</a:t>
            </a:r>
            <a:r>
              <a:rPr lang="en-US" sz="2000" dirty="0" smtClean="0"/>
              <a:t> </a:t>
            </a:r>
            <a:r>
              <a:rPr lang="en-US" sz="2000" dirty="0" err="1" smtClean="0"/>
              <a:t>que</a:t>
            </a:r>
            <a:r>
              <a:rPr lang="en-US" sz="2000" dirty="0" smtClean="0"/>
              <a:t> </a:t>
            </a:r>
            <a:r>
              <a:rPr lang="en-US" sz="2000" dirty="0" err="1" smtClean="0"/>
              <a:t>más</a:t>
            </a:r>
            <a:r>
              <a:rPr lang="en-US" sz="2000" dirty="0" smtClean="0"/>
              <a:t> del 50% de los </a:t>
            </a:r>
            <a:r>
              <a:rPr lang="en-US" sz="2000" dirty="0" err="1" smtClean="0"/>
              <a:t>pacientes</a:t>
            </a:r>
            <a:r>
              <a:rPr lang="en-US" sz="2000" dirty="0" smtClean="0"/>
              <a:t> </a:t>
            </a:r>
            <a:r>
              <a:rPr lang="en-US" sz="2000" dirty="0" err="1" smtClean="0"/>
              <a:t>hipertensos</a:t>
            </a:r>
            <a:r>
              <a:rPr lang="en-US" sz="2000" dirty="0" smtClean="0"/>
              <a:t> y en </a:t>
            </a:r>
            <a:r>
              <a:rPr lang="en-US" sz="2000" dirty="0" err="1" smtClean="0"/>
              <a:t>tratamiento</a:t>
            </a:r>
            <a:r>
              <a:rPr lang="en-US" sz="2000" dirty="0" smtClean="0"/>
              <a:t> con </a:t>
            </a:r>
            <a:r>
              <a:rPr lang="en-US" sz="2000" dirty="0" err="1" smtClean="0"/>
              <a:t>Amlodipino</a:t>
            </a:r>
            <a:r>
              <a:rPr lang="en-US" sz="2000" dirty="0" smtClean="0"/>
              <a:t> 5 mg, no </a:t>
            </a:r>
            <a:r>
              <a:rPr lang="en-US" sz="2000" dirty="0" err="1" smtClean="0"/>
              <a:t>tienen</a:t>
            </a:r>
            <a:r>
              <a:rPr lang="en-US" sz="2000" dirty="0" smtClean="0"/>
              <a:t> un </a:t>
            </a:r>
            <a:r>
              <a:rPr lang="en-US" sz="2000" dirty="0" err="1" smtClean="0"/>
              <a:t>buen</a:t>
            </a:r>
            <a:r>
              <a:rPr lang="en-US" sz="2000" dirty="0" smtClean="0"/>
              <a:t> control de </a:t>
            </a:r>
            <a:r>
              <a:rPr lang="en-US" sz="2000" dirty="0" err="1" smtClean="0"/>
              <a:t>sus</a:t>
            </a:r>
            <a:r>
              <a:rPr lang="en-US" sz="2000" dirty="0" smtClean="0"/>
              <a:t> </a:t>
            </a:r>
            <a:r>
              <a:rPr lang="en-US" sz="2000" dirty="0" err="1" smtClean="0"/>
              <a:t>cifras</a:t>
            </a:r>
            <a:r>
              <a:rPr lang="en-US" sz="2000" dirty="0" smtClean="0"/>
              <a:t> tensionales.</a:t>
            </a:r>
            <a:r>
              <a:rPr lang="en-US" sz="2000" baseline="30000" dirty="0" smtClean="0"/>
              <a:t>1,2</a:t>
            </a:r>
            <a:r>
              <a:rPr lang="en-US" sz="2000" dirty="0" smtClean="0"/>
              <a:t> </a:t>
            </a:r>
          </a:p>
          <a:p>
            <a:pPr marL="285750" indent="-285750" defTabSz="587375">
              <a:buNone/>
            </a:pPr>
            <a:endParaRPr lang="en-US" sz="2000" dirty="0" smtClean="0"/>
          </a:p>
          <a:p>
            <a:pPr marL="285750" indent="-285750" defTabSz="587375"/>
            <a:r>
              <a:rPr lang="en-US" sz="2000" dirty="0" err="1" smtClean="0"/>
              <a:t>Escalar</a:t>
            </a:r>
            <a:r>
              <a:rPr lang="en-US" sz="2000" dirty="0" smtClean="0"/>
              <a:t> la </a:t>
            </a:r>
            <a:r>
              <a:rPr lang="en-US" sz="2000" dirty="0" err="1" smtClean="0"/>
              <a:t>dosis</a:t>
            </a:r>
            <a:r>
              <a:rPr lang="en-US" sz="2000" dirty="0" smtClean="0"/>
              <a:t> a 10 mg, </a:t>
            </a:r>
            <a:r>
              <a:rPr lang="en-US" sz="2000" dirty="0" err="1" smtClean="0"/>
              <a:t>puede</a:t>
            </a:r>
            <a:r>
              <a:rPr lang="en-US" sz="2000" dirty="0" smtClean="0"/>
              <a:t> </a:t>
            </a:r>
            <a:r>
              <a:rPr lang="en-US" sz="2000" dirty="0" err="1" smtClean="0"/>
              <a:t>mejorar</a:t>
            </a:r>
            <a:r>
              <a:rPr lang="en-US" sz="2000" dirty="0" smtClean="0"/>
              <a:t> la </a:t>
            </a:r>
            <a:r>
              <a:rPr lang="en-US" sz="2000" dirty="0" err="1" smtClean="0"/>
              <a:t>respuesta</a:t>
            </a:r>
            <a:r>
              <a:rPr lang="en-US" sz="2000" dirty="0" smtClean="0"/>
              <a:t> al </a:t>
            </a:r>
            <a:r>
              <a:rPr lang="en-US" sz="2000" dirty="0" err="1" smtClean="0"/>
              <a:t>tratamiento</a:t>
            </a:r>
            <a:r>
              <a:rPr lang="en-US" sz="2000" dirty="0" smtClean="0"/>
              <a:t> </a:t>
            </a:r>
            <a:r>
              <a:rPr lang="en-US" sz="2000" dirty="0" err="1" smtClean="0"/>
              <a:t>pero</a:t>
            </a:r>
            <a:r>
              <a:rPr lang="en-US" sz="2000" dirty="0" smtClean="0"/>
              <a:t> </a:t>
            </a:r>
            <a:r>
              <a:rPr lang="en-US" sz="2000" dirty="0" err="1" smtClean="0"/>
              <a:t>también</a:t>
            </a:r>
            <a:r>
              <a:rPr lang="en-US" sz="2000" dirty="0" smtClean="0"/>
              <a:t> </a:t>
            </a:r>
            <a:r>
              <a:rPr lang="en-US" sz="2000" dirty="0" err="1" smtClean="0"/>
              <a:t>aumenta</a:t>
            </a:r>
            <a:r>
              <a:rPr lang="en-US" sz="2000" dirty="0" smtClean="0"/>
              <a:t> la </a:t>
            </a:r>
            <a:r>
              <a:rPr lang="en-US" sz="2000" dirty="0" err="1" smtClean="0"/>
              <a:t>incidencia</a:t>
            </a:r>
            <a:r>
              <a:rPr lang="en-US" sz="2000" dirty="0" smtClean="0"/>
              <a:t> de </a:t>
            </a:r>
            <a:r>
              <a:rPr lang="en-US" sz="2000" dirty="0" err="1" smtClean="0"/>
              <a:t>efectos</a:t>
            </a:r>
            <a:r>
              <a:rPr lang="en-US" sz="2000" dirty="0" smtClean="0"/>
              <a:t> </a:t>
            </a:r>
            <a:r>
              <a:rPr lang="en-US" sz="2000" dirty="0" err="1" smtClean="0"/>
              <a:t>adversos</a:t>
            </a:r>
            <a:r>
              <a:rPr lang="en-US" sz="2000" dirty="0" smtClean="0"/>
              <a:t> </a:t>
            </a:r>
            <a:r>
              <a:rPr lang="en-US" sz="2000" dirty="0" err="1" smtClean="0"/>
              <a:t>como</a:t>
            </a:r>
            <a:r>
              <a:rPr lang="en-US" sz="2000" dirty="0" smtClean="0"/>
              <a:t> el edema </a:t>
            </a:r>
            <a:r>
              <a:rPr lang="en-US" sz="2000" dirty="0" err="1" smtClean="0"/>
              <a:t>periférico</a:t>
            </a:r>
            <a:r>
              <a:rPr lang="en-US" sz="2000" dirty="0" smtClean="0"/>
              <a:t>, lo </a:t>
            </a:r>
            <a:r>
              <a:rPr lang="en-US" sz="2000" dirty="0" err="1" smtClean="0"/>
              <a:t>que</a:t>
            </a:r>
            <a:r>
              <a:rPr lang="en-US" sz="2000" dirty="0" smtClean="0"/>
              <a:t> reduce el </a:t>
            </a:r>
            <a:r>
              <a:rPr lang="en-US" sz="2000" dirty="0" err="1" smtClean="0"/>
              <a:t>apego</a:t>
            </a:r>
            <a:r>
              <a:rPr lang="en-US" sz="2000" dirty="0" smtClean="0"/>
              <a:t> al </a:t>
            </a:r>
            <a:r>
              <a:rPr lang="en-US" sz="2000" dirty="0" err="1" smtClean="0"/>
              <a:t>tratamiento</a:t>
            </a:r>
            <a:endParaRPr lang="en-US" sz="2000" dirty="0" smtClean="0"/>
          </a:p>
          <a:p>
            <a:pPr marL="285750" indent="-285750" defTabSz="587375">
              <a:buNone/>
            </a:pPr>
            <a:endParaRPr lang="en-US" sz="2000" dirty="0" smtClean="0"/>
          </a:p>
          <a:p>
            <a:pPr marL="285750" indent="-285750" defTabSz="587375"/>
            <a:r>
              <a:rPr lang="en-US" sz="2000" dirty="0" err="1" smtClean="0"/>
              <a:t>Una</a:t>
            </a:r>
            <a:r>
              <a:rPr lang="en-US" sz="2000" dirty="0" smtClean="0"/>
              <a:t> </a:t>
            </a:r>
            <a:r>
              <a:rPr lang="en-US" sz="2000" dirty="0" err="1" smtClean="0"/>
              <a:t>buena</a:t>
            </a:r>
            <a:r>
              <a:rPr lang="en-US" sz="2000" dirty="0" smtClean="0"/>
              <a:t> </a:t>
            </a:r>
            <a:r>
              <a:rPr lang="en-US" sz="2000" dirty="0" err="1" smtClean="0"/>
              <a:t>alternativa</a:t>
            </a:r>
            <a:r>
              <a:rPr lang="en-US" sz="2000" dirty="0" smtClean="0"/>
              <a:t> en </a:t>
            </a:r>
            <a:r>
              <a:rPr lang="en-US" sz="2000" dirty="0" err="1" smtClean="0"/>
              <a:t>aquellos</a:t>
            </a:r>
            <a:r>
              <a:rPr lang="en-US" sz="2000" dirty="0" smtClean="0"/>
              <a:t> </a:t>
            </a:r>
            <a:r>
              <a:rPr lang="en-US" sz="2000" dirty="0" err="1" smtClean="0"/>
              <a:t>pacientes</a:t>
            </a:r>
            <a:r>
              <a:rPr lang="en-US" sz="2000" dirty="0" smtClean="0"/>
              <a:t> “Non – responders” </a:t>
            </a:r>
            <a:r>
              <a:rPr lang="en-US" sz="2000" dirty="0" err="1" smtClean="0"/>
              <a:t>es</a:t>
            </a:r>
            <a:r>
              <a:rPr lang="en-US" sz="2000" dirty="0" smtClean="0"/>
              <a:t> </a:t>
            </a:r>
            <a:r>
              <a:rPr lang="en-US" sz="2000" dirty="0" err="1" smtClean="0"/>
              <a:t>utilizar</a:t>
            </a:r>
            <a:r>
              <a:rPr lang="en-US" sz="2000" dirty="0" smtClean="0"/>
              <a:t> </a:t>
            </a:r>
            <a:r>
              <a:rPr lang="en-US" sz="2000" dirty="0" err="1" smtClean="0"/>
              <a:t>terapia</a:t>
            </a:r>
            <a:r>
              <a:rPr lang="en-US" sz="2000" dirty="0" smtClean="0"/>
              <a:t> </a:t>
            </a:r>
            <a:r>
              <a:rPr lang="en-US" sz="2000" dirty="0" err="1" smtClean="0"/>
              <a:t>combinada</a:t>
            </a:r>
            <a:r>
              <a:rPr lang="en-US" sz="2000" dirty="0" smtClean="0"/>
              <a:t>, </a:t>
            </a:r>
            <a:r>
              <a:rPr lang="en-US" sz="2000" dirty="0" err="1" smtClean="0"/>
              <a:t>añadiendo</a:t>
            </a:r>
            <a:r>
              <a:rPr lang="en-US" sz="2000" dirty="0" smtClean="0"/>
              <a:t> un </a:t>
            </a:r>
            <a:r>
              <a:rPr lang="en-US" sz="2000" dirty="0" err="1" smtClean="0"/>
              <a:t>antihipertensivo</a:t>
            </a:r>
            <a:r>
              <a:rPr lang="en-US" sz="2000" dirty="0" smtClean="0"/>
              <a:t> con un </a:t>
            </a:r>
            <a:r>
              <a:rPr lang="en-US" sz="2000" dirty="0" err="1" smtClean="0"/>
              <a:t>mecanismo</a:t>
            </a:r>
            <a:r>
              <a:rPr lang="en-US" sz="2000" dirty="0" smtClean="0"/>
              <a:t> de </a:t>
            </a:r>
            <a:r>
              <a:rPr lang="en-US" sz="2000" dirty="0" err="1" smtClean="0"/>
              <a:t>acción</a:t>
            </a:r>
            <a:r>
              <a:rPr lang="en-US" sz="2000" dirty="0" smtClean="0"/>
              <a:t> </a:t>
            </a:r>
            <a:r>
              <a:rPr lang="en-US" sz="2000" dirty="0" err="1" smtClean="0"/>
              <a:t>complementario</a:t>
            </a:r>
            <a:r>
              <a:rPr lang="en-US" sz="2000" dirty="0" smtClean="0"/>
              <a:t>, </a:t>
            </a:r>
            <a:r>
              <a:rPr lang="en-US" sz="2000" dirty="0" err="1" smtClean="0"/>
              <a:t>como</a:t>
            </a:r>
            <a:r>
              <a:rPr lang="en-US" sz="2000" dirty="0" smtClean="0"/>
              <a:t>  Micardis</a:t>
            </a:r>
            <a:r>
              <a:rPr lang="en-US" sz="2000" baseline="30000" dirty="0" smtClean="0"/>
              <a:t>3</a:t>
            </a:r>
            <a:r>
              <a:rPr lang="en-US" sz="2000" dirty="0" smtClean="0"/>
              <a:t> </a:t>
            </a:r>
            <a:endParaRPr lang="en-GB" sz="2000" dirty="0" smtClean="0"/>
          </a:p>
        </p:txBody>
      </p:sp>
      <p:sp>
        <p:nvSpPr>
          <p:cNvPr id="9221" name="Text Box 5"/>
          <p:cNvSpPr txBox="1">
            <a:spLocks noChangeArrowheads="1"/>
          </p:cNvSpPr>
          <p:nvPr/>
        </p:nvSpPr>
        <p:spPr bwMode="gray">
          <a:xfrm>
            <a:off x="354013" y="6342063"/>
            <a:ext cx="7191375" cy="390525"/>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GB" altLang="zh-CN" sz="1000">
                <a:ea typeface="SimSun" pitchFamily="2" charset="-122"/>
              </a:rPr>
              <a:t>1. Dahlöf B, et al. </a:t>
            </a:r>
            <a:r>
              <a:rPr lang="en-GB" altLang="zh-CN" sz="1000" i="1">
                <a:ea typeface="SimSun" pitchFamily="2" charset="-122"/>
              </a:rPr>
              <a:t>J Hypertens</a:t>
            </a:r>
            <a:r>
              <a:rPr lang="en-GB" altLang="zh-CN" sz="1000">
                <a:ea typeface="SimSun" pitchFamily="2" charset="-122"/>
              </a:rPr>
              <a:t> 1997;15:1327—1335; 2. Phillips RA, et al. </a:t>
            </a:r>
            <a:r>
              <a:rPr lang="en-GB" altLang="zh-CN" sz="1000" i="1">
                <a:ea typeface="SimSun" pitchFamily="2" charset="-122"/>
              </a:rPr>
              <a:t>J Clin Hypertens </a:t>
            </a:r>
            <a:r>
              <a:rPr lang="en-GB" altLang="zh-CN" sz="1000">
                <a:ea typeface="SimSun" pitchFamily="2" charset="-122"/>
              </a:rPr>
              <a:t>2003;5:17—23; </a:t>
            </a:r>
            <a:br>
              <a:rPr lang="en-GB" altLang="zh-CN" sz="1000">
                <a:ea typeface="SimSun" pitchFamily="2" charset="-122"/>
              </a:rPr>
            </a:br>
            <a:r>
              <a:rPr lang="en-GB" altLang="zh-CN" sz="1000">
                <a:ea typeface="SimSun" pitchFamily="2" charset="-122"/>
              </a:rPr>
              <a:t>3. Neutel, Smith. </a:t>
            </a:r>
            <a:r>
              <a:rPr lang="en-GB" altLang="zh-CN" sz="1000" i="1">
                <a:ea typeface="SimSun" pitchFamily="2" charset="-122"/>
              </a:rPr>
              <a:t>J Clin Hypertens</a:t>
            </a:r>
            <a:r>
              <a:rPr lang="en-GB" altLang="zh-CN" sz="1000">
                <a:ea typeface="SimSun" pitchFamily="2" charset="-122"/>
              </a:rPr>
              <a:t> 2003;5:127—132.</a:t>
            </a:r>
            <a:endParaRPr lang="en-US" sz="10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C80D4514-DE7D-4803-BF48-28475E5E0672}" type="slidenum">
              <a:rPr lang="en-GB" smtClean="0"/>
              <a:pPr/>
              <a:t>44</a:t>
            </a:fld>
            <a:endParaRPr lang="en-GB" smtClean="0"/>
          </a:p>
        </p:txBody>
      </p:sp>
      <p:sp>
        <p:nvSpPr>
          <p:cNvPr id="10243" name="Rectangle 2"/>
          <p:cNvSpPr>
            <a:spLocks noGrp="1" noChangeArrowheads="1"/>
          </p:cNvSpPr>
          <p:nvPr>
            <p:ph type="title"/>
          </p:nvPr>
        </p:nvSpPr>
        <p:spPr bwMode="gray"/>
        <p:txBody>
          <a:bodyPr/>
          <a:lstStyle/>
          <a:p>
            <a:pPr defTabSz="912813"/>
            <a:r>
              <a:rPr lang="en-GB" dirty="0" err="1" smtClean="0">
                <a:solidFill>
                  <a:srgbClr val="FF0000"/>
                </a:solidFill>
              </a:rPr>
              <a:t>Objetivo</a:t>
            </a:r>
            <a:endParaRPr lang="en-US" dirty="0" smtClean="0">
              <a:solidFill>
                <a:srgbClr val="FF0000"/>
              </a:solidFill>
            </a:endParaRPr>
          </a:p>
        </p:txBody>
      </p:sp>
      <p:sp>
        <p:nvSpPr>
          <p:cNvPr id="10244" name="Rectangle 3"/>
          <p:cNvSpPr>
            <a:spLocks noGrp="1" noChangeArrowheads="1"/>
          </p:cNvSpPr>
          <p:nvPr>
            <p:ph type="body" idx="1"/>
          </p:nvPr>
        </p:nvSpPr>
        <p:spPr bwMode="gray"/>
        <p:txBody>
          <a:bodyPr/>
          <a:lstStyle/>
          <a:p>
            <a:pPr marL="285750" indent="-285750" defTabSz="587375"/>
            <a:endParaRPr lang="en-US" dirty="0" smtClean="0"/>
          </a:p>
          <a:p>
            <a:pPr marL="285750" indent="-285750" defTabSz="587375"/>
            <a:r>
              <a:rPr lang="en-US" dirty="0" err="1" smtClean="0"/>
              <a:t>Comparar</a:t>
            </a:r>
            <a:r>
              <a:rPr lang="en-US" dirty="0" smtClean="0"/>
              <a:t> la </a:t>
            </a:r>
            <a:r>
              <a:rPr lang="en-US" dirty="0" err="1" smtClean="0"/>
              <a:t>eficiacia</a:t>
            </a:r>
            <a:r>
              <a:rPr lang="en-US" dirty="0" smtClean="0"/>
              <a:t> y </a:t>
            </a:r>
            <a:r>
              <a:rPr lang="en-US" dirty="0" err="1" smtClean="0"/>
              <a:t>seguridad</a:t>
            </a:r>
            <a:r>
              <a:rPr lang="en-US" dirty="0" smtClean="0"/>
              <a:t> de la </a:t>
            </a:r>
            <a:r>
              <a:rPr lang="en-US" dirty="0" err="1" smtClean="0"/>
              <a:t>combinación</a:t>
            </a:r>
            <a:r>
              <a:rPr lang="en-US" dirty="0" smtClean="0"/>
              <a:t> a </a:t>
            </a:r>
            <a:r>
              <a:rPr lang="en-US" dirty="0" err="1" smtClean="0"/>
              <a:t>dosis</a:t>
            </a:r>
            <a:r>
              <a:rPr lang="en-US" dirty="0" smtClean="0"/>
              <a:t> </a:t>
            </a:r>
            <a:r>
              <a:rPr lang="en-US" dirty="0" err="1" smtClean="0"/>
              <a:t>fija</a:t>
            </a:r>
            <a:r>
              <a:rPr lang="en-US" dirty="0" smtClean="0"/>
              <a:t> (SPC) de T + A en </a:t>
            </a:r>
            <a:r>
              <a:rPr lang="en-US" dirty="0" err="1" smtClean="0"/>
              <a:t>una</a:t>
            </a:r>
            <a:r>
              <a:rPr lang="en-US" dirty="0" smtClean="0"/>
              <a:t> </a:t>
            </a:r>
            <a:r>
              <a:rPr lang="en-US" dirty="0" err="1" smtClean="0"/>
              <a:t>población</a:t>
            </a:r>
            <a:r>
              <a:rPr lang="en-US" dirty="0" smtClean="0"/>
              <a:t> de </a:t>
            </a:r>
            <a:r>
              <a:rPr lang="en-US" dirty="0" err="1" smtClean="0"/>
              <a:t>pacientes</a:t>
            </a:r>
            <a:r>
              <a:rPr lang="en-US" dirty="0" smtClean="0"/>
              <a:t> </a:t>
            </a:r>
            <a:r>
              <a:rPr lang="en-US" dirty="0" err="1" smtClean="0"/>
              <a:t>descontrolados</a:t>
            </a:r>
            <a:r>
              <a:rPr lang="en-US" dirty="0" smtClean="0"/>
              <a:t> y en </a:t>
            </a:r>
            <a:r>
              <a:rPr lang="en-US" dirty="0" err="1" smtClean="0"/>
              <a:t>tratamiento</a:t>
            </a:r>
            <a:r>
              <a:rPr lang="en-US" dirty="0" smtClean="0"/>
              <a:t> con </a:t>
            </a:r>
            <a:r>
              <a:rPr lang="en-US" dirty="0" err="1" smtClean="0"/>
              <a:t>Amlodipino</a:t>
            </a:r>
            <a:r>
              <a:rPr lang="en-US" dirty="0" smtClean="0"/>
              <a:t> con 5 mg o </a:t>
            </a:r>
            <a:r>
              <a:rPr lang="en-US" dirty="0" err="1" smtClean="0"/>
              <a:t>escalados</a:t>
            </a:r>
            <a:r>
              <a:rPr lang="en-US" dirty="0" smtClean="0"/>
              <a:t> a 10 mg.</a:t>
            </a:r>
          </a:p>
          <a:p>
            <a:pPr lvl="1" indent="-284163" defTabSz="587375"/>
            <a:r>
              <a:rPr lang="en-US" dirty="0" smtClean="0"/>
              <a:t>T40/A5 </a:t>
            </a:r>
            <a:r>
              <a:rPr lang="en-US" dirty="0" err="1" smtClean="0"/>
              <a:t>vs</a:t>
            </a:r>
            <a:r>
              <a:rPr lang="en-US" dirty="0" smtClean="0"/>
              <a:t> A5 or A10</a:t>
            </a:r>
          </a:p>
          <a:p>
            <a:pPr lvl="1" indent="-284163" defTabSz="587375"/>
            <a:r>
              <a:rPr lang="en-US" dirty="0" smtClean="0"/>
              <a:t>T80/A5 </a:t>
            </a:r>
            <a:r>
              <a:rPr lang="en-US" dirty="0" err="1" smtClean="0"/>
              <a:t>vs</a:t>
            </a:r>
            <a:r>
              <a:rPr lang="en-US" dirty="0" smtClean="0"/>
              <a:t> A5 or A10</a:t>
            </a:r>
          </a:p>
          <a:p>
            <a:pPr marL="285750" indent="-285750" defTabSz="587375"/>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fld id="{9F04B892-B52A-4ACE-B831-F2CD52BBC98F}" type="slidenum">
              <a:rPr lang="en-GB" smtClean="0"/>
              <a:pPr/>
              <a:t>45</a:t>
            </a:fld>
            <a:endParaRPr lang="en-GB" smtClean="0"/>
          </a:p>
        </p:txBody>
      </p:sp>
      <p:sp>
        <p:nvSpPr>
          <p:cNvPr id="11267" name="Rectangle 5"/>
          <p:cNvSpPr>
            <a:spLocks noGrp="1" noChangeArrowheads="1"/>
          </p:cNvSpPr>
          <p:nvPr>
            <p:ph type="title"/>
          </p:nvPr>
        </p:nvSpPr>
        <p:spPr bwMode="gray"/>
        <p:txBody>
          <a:bodyPr/>
          <a:lstStyle/>
          <a:p>
            <a:pPr defTabSz="912813"/>
            <a:r>
              <a:rPr lang="en-GB" dirty="0" err="1" smtClean="0">
                <a:solidFill>
                  <a:srgbClr val="FF0000"/>
                </a:solidFill>
              </a:rPr>
              <a:t>Diseño</a:t>
            </a:r>
            <a:r>
              <a:rPr lang="en-GB" dirty="0" smtClean="0">
                <a:solidFill>
                  <a:srgbClr val="FF0000"/>
                </a:solidFill>
              </a:rPr>
              <a:t> del </a:t>
            </a:r>
            <a:r>
              <a:rPr lang="en-GB" dirty="0" err="1" smtClean="0">
                <a:solidFill>
                  <a:srgbClr val="FF0000"/>
                </a:solidFill>
              </a:rPr>
              <a:t>estudio</a:t>
            </a:r>
            <a:endParaRPr lang="en-GB" dirty="0" smtClean="0">
              <a:solidFill>
                <a:srgbClr val="FF0000"/>
              </a:solidFill>
            </a:endParaRPr>
          </a:p>
        </p:txBody>
      </p:sp>
      <p:sp>
        <p:nvSpPr>
          <p:cNvPr id="11268" name="Line 2"/>
          <p:cNvSpPr>
            <a:spLocks noChangeShapeType="1"/>
          </p:cNvSpPr>
          <p:nvPr/>
        </p:nvSpPr>
        <p:spPr bwMode="gray">
          <a:xfrm flipV="1">
            <a:off x="1166813" y="5021263"/>
            <a:ext cx="0" cy="360362"/>
          </a:xfrm>
          <a:prstGeom prst="line">
            <a:avLst/>
          </a:prstGeom>
          <a:noFill/>
          <a:ln w="38100">
            <a:solidFill>
              <a:srgbClr val="00B25A"/>
            </a:solidFill>
            <a:round/>
            <a:headEnd/>
            <a:tailEnd type="triangle" w="med" len="med"/>
          </a:ln>
        </p:spPr>
        <p:txBody>
          <a:bodyPr lIns="91414" tIns="45708" rIns="91414" bIns="45708" anchor="ctr">
            <a:spAutoFit/>
          </a:bodyPr>
          <a:lstStyle/>
          <a:p>
            <a:endParaRPr lang="en-US"/>
          </a:p>
        </p:txBody>
      </p:sp>
      <p:sp>
        <p:nvSpPr>
          <p:cNvPr id="11269" name="Line 3"/>
          <p:cNvSpPr>
            <a:spLocks noChangeShapeType="1"/>
          </p:cNvSpPr>
          <p:nvPr/>
        </p:nvSpPr>
        <p:spPr bwMode="gray">
          <a:xfrm flipV="1">
            <a:off x="3996275" y="5021263"/>
            <a:ext cx="0" cy="360362"/>
          </a:xfrm>
          <a:prstGeom prst="line">
            <a:avLst/>
          </a:prstGeom>
          <a:noFill/>
          <a:ln w="38100">
            <a:solidFill>
              <a:srgbClr val="00B25A"/>
            </a:solidFill>
            <a:round/>
            <a:headEnd/>
            <a:tailEnd type="triangle" w="med" len="med"/>
          </a:ln>
        </p:spPr>
        <p:txBody>
          <a:bodyPr lIns="91414" tIns="45708" rIns="91414" bIns="45708" anchor="ctr">
            <a:spAutoFit/>
          </a:bodyPr>
          <a:lstStyle/>
          <a:p>
            <a:endParaRPr lang="en-US"/>
          </a:p>
        </p:txBody>
      </p:sp>
      <p:sp>
        <p:nvSpPr>
          <p:cNvPr id="11270" name="Line 4"/>
          <p:cNvSpPr>
            <a:spLocks noChangeShapeType="1"/>
          </p:cNvSpPr>
          <p:nvPr/>
        </p:nvSpPr>
        <p:spPr bwMode="gray">
          <a:xfrm flipV="1">
            <a:off x="7726363" y="5021263"/>
            <a:ext cx="0" cy="360362"/>
          </a:xfrm>
          <a:prstGeom prst="line">
            <a:avLst/>
          </a:prstGeom>
          <a:noFill/>
          <a:ln w="38100">
            <a:solidFill>
              <a:srgbClr val="00B25A"/>
            </a:solidFill>
            <a:round/>
            <a:headEnd/>
            <a:tailEnd type="triangle" w="med" len="med"/>
          </a:ln>
        </p:spPr>
        <p:txBody>
          <a:bodyPr lIns="91414" tIns="45708" rIns="91414" bIns="45708" anchor="ctr">
            <a:spAutoFit/>
          </a:bodyPr>
          <a:lstStyle/>
          <a:p>
            <a:endParaRPr lang="en-US"/>
          </a:p>
        </p:txBody>
      </p:sp>
      <p:sp>
        <p:nvSpPr>
          <p:cNvPr id="11271" name="Text Box 6"/>
          <p:cNvSpPr txBox="1">
            <a:spLocks noChangeArrowheads="1"/>
          </p:cNvSpPr>
          <p:nvPr/>
        </p:nvSpPr>
        <p:spPr bwMode="gray">
          <a:xfrm>
            <a:off x="2003425" y="4841875"/>
            <a:ext cx="1330325" cy="290513"/>
          </a:xfrm>
          <a:prstGeom prst="rect">
            <a:avLst/>
          </a:prstGeom>
          <a:noFill/>
          <a:ln w="9525">
            <a:noFill/>
            <a:miter lim="800000"/>
            <a:headEnd/>
            <a:tailEnd/>
          </a:ln>
        </p:spPr>
        <p:txBody>
          <a:bodyPr lIns="0" tIns="0" rIns="0">
            <a:spAutoFit/>
          </a:bodyPr>
          <a:lstStyle/>
          <a:p>
            <a:pPr algn="ctr">
              <a:spcBef>
                <a:spcPct val="50000"/>
              </a:spcBef>
            </a:pPr>
            <a:r>
              <a:rPr lang="en-GB" sz="1600" dirty="0"/>
              <a:t>6 </a:t>
            </a:r>
            <a:r>
              <a:rPr lang="en-GB" sz="1600" dirty="0" err="1" smtClean="0"/>
              <a:t>sem</a:t>
            </a:r>
            <a:endParaRPr lang="en-GB" sz="1600" dirty="0"/>
          </a:p>
        </p:txBody>
      </p:sp>
      <p:sp>
        <p:nvSpPr>
          <p:cNvPr id="11272" name="Text Box 7"/>
          <p:cNvSpPr txBox="1">
            <a:spLocks noChangeArrowheads="1"/>
          </p:cNvSpPr>
          <p:nvPr/>
        </p:nvSpPr>
        <p:spPr bwMode="gray">
          <a:xfrm>
            <a:off x="5145088" y="4824413"/>
            <a:ext cx="1328737" cy="292388"/>
          </a:xfrm>
          <a:prstGeom prst="rect">
            <a:avLst/>
          </a:prstGeom>
          <a:noFill/>
          <a:ln w="9525">
            <a:noFill/>
            <a:miter lim="800000"/>
            <a:headEnd/>
            <a:tailEnd/>
          </a:ln>
        </p:spPr>
        <p:txBody>
          <a:bodyPr lIns="0" tIns="0" rIns="0">
            <a:spAutoFit/>
          </a:bodyPr>
          <a:lstStyle/>
          <a:p>
            <a:pPr algn="ctr">
              <a:spcBef>
                <a:spcPct val="50000"/>
              </a:spcBef>
            </a:pPr>
            <a:r>
              <a:rPr lang="en-GB" sz="1600" dirty="0"/>
              <a:t>8 </a:t>
            </a:r>
            <a:r>
              <a:rPr lang="en-GB" sz="1600" dirty="0" err="1" smtClean="0"/>
              <a:t>sem</a:t>
            </a:r>
            <a:endParaRPr lang="en-GB" sz="1600" dirty="0" smtClean="0"/>
          </a:p>
        </p:txBody>
      </p:sp>
      <p:sp>
        <p:nvSpPr>
          <p:cNvPr id="11273" name="Line 8"/>
          <p:cNvSpPr>
            <a:spLocks noChangeShapeType="1"/>
          </p:cNvSpPr>
          <p:nvPr/>
        </p:nvSpPr>
        <p:spPr bwMode="gray">
          <a:xfrm flipH="1" flipV="1">
            <a:off x="1166813" y="4949825"/>
            <a:ext cx="1071562" cy="0"/>
          </a:xfrm>
          <a:prstGeom prst="line">
            <a:avLst/>
          </a:prstGeom>
          <a:noFill/>
          <a:ln w="28575">
            <a:solidFill>
              <a:schemeClr val="tx1"/>
            </a:solidFill>
            <a:round/>
            <a:headEnd/>
            <a:tailEnd type="triangle" w="med" len="med"/>
          </a:ln>
        </p:spPr>
        <p:txBody>
          <a:bodyPr wrap="none" lIns="0" tIns="0" rIns="0" anchor="ctr"/>
          <a:lstStyle/>
          <a:p>
            <a:endParaRPr lang="en-US"/>
          </a:p>
        </p:txBody>
      </p:sp>
      <p:sp>
        <p:nvSpPr>
          <p:cNvPr id="11274" name="Line 9"/>
          <p:cNvSpPr>
            <a:spLocks noChangeShapeType="1"/>
          </p:cNvSpPr>
          <p:nvPr/>
        </p:nvSpPr>
        <p:spPr bwMode="gray">
          <a:xfrm>
            <a:off x="3090863" y="4949825"/>
            <a:ext cx="833437" cy="0"/>
          </a:xfrm>
          <a:prstGeom prst="line">
            <a:avLst/>
          </a:prstGeom>
          <a:noFill/>
          <a:ln w="28575">
            <a:solidFill>
              <a:schemeClr val="tx1"/>
            </a:solidFill>
            <a:round/>
            <a:headEnd/>
            <a:tailEnd type="triangle" w="med" len="med"/>
          </a:ln>
        </p:spPr>
        <p:txBody>
          <a:bodyPr wrap="none" lIns="0" tIns="0" rIns="0" anchor="ctr"/>
          <a:lstStyle/>
          <a:p>
            <a:endParaRPr lang="en-US"/>
          </a:p>
        </p:txBody>
      </p:sp>
      <p:sp>
        <p:nvSpPr>
          <p:cNvPr id="11275" name="Line 10"/>
          <p:cNvSpPr>
            <a:spLocks noChangeShapeType="1"/>
          </p:cNvSpPr>
          <p:nvPr/>
        </p:nvSpPr>
        <p:spPr bwMode="gray">
          <a:xfrm flipH="1">
            <a:off x="4027488" y="4949825"/>
            <a:ext cx="1325562" cy="0"/>
          </a:xfrm>
          <a:prstGeom prst="line">
            <a:avLst/>
          </a:prstGeom>
          <a:noFill/>
          <a:ln w="28575">
            <a:solidFill>
              <a:schemeClr val="tx1"/>
            </a:solidFill>
            <a:round/>
            <a:headEnd/>
            <a:tailEnd type="triangle" w="med" len="med"/>
          </a:ln>
        </p:spPr>
        <p:txBody>
          <a:bodyPr wrap="none" lIns="0" tIns="0" rIns="0" anchor="ctr"/>
          <a:lstStyle/>
          <a:p>
            <a:endParaRPr lang="en-US"/>
          </a:p>
        </p:txBody>
      </p:sp>
      <p:sp>
        <p:nvSpPr>
          <p:cNvPr id="11276" name="Line 11"/>
          <p:cNvSpPr>
            <a:spLocks noChangeShapeType="1"/>
          </p:cNvSpPr>
          <p:nvPr/>
        </p:nvSpPr>
        <p:spPr bwMode="gray">
          <a:xfrm>
            <a:off x="6330950" y="4949825"/>
            <a:ext cx="1431925" cy="0"/>
          </a:xfrm>
          <a:prstGeom prst="line">
            <a:avLst/>
          </a:prstGeom>
          <a:noFill/>
          <a:ln w="28575">
            <a:solidFill>
              <a:schemeClr val="tx1"/>
            </a:solidFill>
            <a:round/>
            <a:headEnd/>
            <a:tailEnd type="triangle" w="med" len="med"/>
          </a:ln>
        </p:spPr>
        <p:txBody>
          <a:bodyPr wrap="none" lIns="0" tIns="0" rIns="0" anchor="ctr"/>
          <a:lstStyle/>
          <a:p>
            <a:endParaRPr lang="en-US"/>
          </a:p>
        </p:txBody>
      </p:sp>
      <p:sp>
        <p:nvSpPr>
          <p:cNvPr id="11277" name="Line 12"/>
          <p:cNvSpPr>
            <a:spLocks noChangeShapeType="1"/>
          </p:cNvSpPr>
          <p:nvPr/>
        </p:nvSpPr>
        <p:spPr bwMode="gray">
          <a:xfrm>
            <a:off x="1511300" y="3287713"/>
            <a:ext cx="2236788" cy="0"/>
          </a:xfrm>
          <a:prstGeom prst="line">
            <a:avLst/>
          </a:prstGeom>
          <a:noFill/>
          <a:ln w="38100">
            <a:solidFill>
              <a:srgbClr val="0081C6"/>
            </a:solidFill>
            <a:round/>
            <a:headEnd/>
            <a:tailEnd/>
          </a:ln>
        </p:spPr>
        <p:txBody>
          <a:bodyPr wrap="none" lIns="0" tIns="0" rIns="0" anchor="ctr"/>
          <a:lstStyle/>
          <a:p>
            <a:endParaRPr lang="en-US"/>
          </a:p>
        </p:txBody>
      </p:sp>
      <p:sp>
        <p:nvSpPr>
          <p:cNvPr id="11278" name="Line 13"/>
          <p:cNvSpPr>
            <a:spLocks noChangeShapeType="1"/>
          </p:cNvSpPr>
          <p:nvPr/>
        </p:nvSpPr>
        <p:spPr bwMode="gray">
          <a:xfrm flipV="1">
            <a:off x="3956050" y="2157413"/>
            <a:ext cx="4763" cy="2160587"/>
          </a:xfrm>
          <a:prstGeom prst="line">
            <a:avLst/>
          </a:prstGeom>
          <a:noFill/>
          <a:ln w="38100">
            <a:solidFill>
              <a:srgbClr val="0081C6"/>
            </a:solidFill>
            <a:round/>
            <a:headEnd/>
            <a:tailEnd/>
          </a:ln>
        </p:spPr>
        <p:txBody>
          <a:bodyPr wrap="none" lIns="0" tIns="0" rIns="0" anchor="ctr"/>
          <a:lstStyle/>
          <a:p>
            <a:endParaRPr lang="en-US"/>
          </a:p>
        </p:txBody>
      </p:sp>
      <p:sp>
        <p:nvSpPr>
          <p:cNvPr id="11279" name="AutoShape 14"/>
          <p:cNvSpPr>
            <a:spLocks noChangeArrowheads="1"/>
          </p:cNvSpPr>
          <p:nvPr/>
        </p:nvSpPr>
        <p:spPr bwMode="gray">
          <a:xfrm>
            <a:off x="1096963" y="3157538"/>
            <a:ext cx="430212" cy="274637"/>
          </a:xfrm>
          <a:prstGeom prst="homePlate">
            <a:avLst>
              <a:gd name="adj" fmla="val 39162"/>
            </a:avLst>
          </a:prstGeom>
          <a:solidFill>
            <a:srgbClr val="0081C6"/>
          </a:solidFill>
          <a:ln w="38100">
            <a:solidFill>
              <a:srgbClr val="0081C6"/>
            </a:solidFill>
            <a:miter lim="800000"/>
            <a:headEnd/>
            <a:tailEnd/>
          </a:ln>
        </p:spPr>
        <p:txBody>
          <a:bodyPr wrap="none" lIns="0" tIns="0" rIns="0" bIns="0" anchor="ctr"/>
          <a:lstStyle/>
          <a:p>
            <a:pPr algn="ctr"/>
            <a:r>
              <a:rPr lang="en-US" sz="1400" b="1">
                <a:solidFill>
                  <a:schemeClr val="bg1"/>
                </a:solidFill>
              </a:rPr>
              <a:t>E</a:t>
            </a:r>
          </a:p>
        </p:txBody>
      </p:sp>
      <p:sp>
        <p:nvSpPr>
          <p:cNvPr id="11280" name="AutoShape 15"/>
          <p:cNvSpPr>
            <a:spLocks noChangeArrowheads="1"/>
          </p:cNvSpPr>
          <p:nvPr/>
        </p:nvSpPr>
        <p:spPr bwMode="gray">
          <a:xfrm>
            <a:off x="3748088" y="3141663"/>
            <a:ext cx="349250" cy="290512"/>
          </a:xfrm>
          <a:prstGeom prst="roundRect">
            <a:avLst>
              <a:gd name="adj" fmla="val 16667"/>
            </a:avLst>
          </a:prstGeom>
          <a:solidFill>
            <a:srgbClr val="0081C6"/>
          </a:solidFill>
          <a:ln w="9525">
            <a:solidFill>
              <a:srgbClr val="0081C6"/>
            </a:solidFill>
            <a:round/>
            <a:headEnd/>
            <a:tailEnd/>
          </a:ln>
        </p:spPr>
        <p:txBody>
          <a:bodyPr wrap="none" lIns="0" tIns="0" rIns="0" bIns="0" anchor="ctr"/>
          <a:lstStyle/>
          <a:p>
            <a:pPr algn="ctr"/>
            <a:r>
              <a:rPr lang="en-US" sz="1400" b="1">
                <a:solidFill>
                  <a:schemeClr val="bg1"/>
                </a:solidFill>
              </a:rPr>
              <a:t>R</a:t>
            </a:r>
          </a:p>
        </p:txBody>
      </p:sp>
      <p:sp>
        <p:nvSpPr>
          <p:cNvPr id="11281" name="Text Box 16"/>
          <p:cNvSpPr txBox="1">
            <a:spLocks noChangeArrowheads="1"/>
          </p:cNvSpPr>
          <p:nvPr/>
        </p:nvSpPr>
        <p:spPr bwMode="gray">
          <a:xfrm>
            <a:off x="1666875" y="3003550"/>
            <a:ext cx="1822450" cy="244475"/>
          </a:xfrm>
          <a:prstGeom prst="rect">
            <a:avLst/>
          </a:prstGeom>
          <a:noFill/>
          <a:ln w="9525">
            <a:noFill/>
            <a:miter lim="800000"/>
            <a:headEnd/>
            <a:tailEnd/>
          </a:ln>
        </p:spPr>
        <p:txBody>
          <a:bodyPr lIns="0" tIns="0" rIns="0" bIns="0">
            <a:spAutoFit/>
          </a:bodyPr>
          <a:lstStyle/>
          <a:p>
            <a:pPr algn="ctr"/>
            <a:r>
              <a:rPr lang="en-GB" sz="1600" b="1" dirty="0" smtClean="0">
                <a:solidFill>
                  <a:srgbClr val="0081C6"/>
                </a:solidFill>
              </a:rPr>
              <a:t>Amlodipino </a:t>
            </a:r>
            <a:r>
              <a:rPr lang="en-GB" sz="1600" b="1" dirty="0">
                <a:solidFill>
                  <a:srgbClr val="0081C6"/>
                </a:solidFill>
              </a:rPr>
              <a:t>5 mg</a:t>
            </a:r>
          </a:p>
        </p:txBody>
      </p:sp>
      <p:sp>
        <p:nvSpPr>
          <p:cNvPr id="11282" name="Text Box 17"/>
          <p:cNvSpPr txBox="1">
            <a:spLocks noChangeArrowheads="1"/>
          </p:cNvSpPr>
          <p:nvPr/>
        </p:nvSpPr>
        <p:spPr bwMode="gray">
          <a:xfrm>
            <a:off x="1724025" y="3360738"/>
            <a:ext cx="1674813" cy="244475"/>
          </a:xfrm>
          <a:prstGeom prst="rect">
            <a:avLst/>
          </a:prstGeom>
          <a:noFill/>
          <a:ln w="9525">
            <a:noFill/>
            <a:miter lim="800000"/>
            <a:headEnd/>
            <a:tailEnd/>
          </a:ln>
        </p:spPr>
        <p:txBody>
          <a:bodyPr lIns="0" tIns="0" rIns="0" bIns="0">
            <a:spAutoFit/>
          </a:bodyPr>
          <a:lstStyle/>
          <a:p>
            <a:pPr algn="ctr"/>
            <a:r>
              <a:rPr lang="en-GB" sz="1600"/>
              <a:t>Open-label run-in</a:t>
            </a:r>
          </a:p>
        </p:txBody>
      </p:sp>
      <p:sp>
        <p:nvSpPr>
          <p:cNvPr id="11283" name="Line 18"/>
          <p:cNvSpPr>
            <a:spLocks noChangeShapeType="1"/>
          </p:cNvSpPr>
          <p:nvPr/>
        </p:nvSpPr>
        <p:spPr bwMode="gray">
          <a:xfrm>
            <a:off x="3957638" y="3598863"/>
            <a:ext cx="3768725" cy="25400"/>
          </a:xfrm>
          <a:prstGeom prst="line">
            <a:avLst/>
          </a:prstGeom>
          <a:noFill/>
          <a:ln w="38100">
            <a:solidFill>
              <a:srgbClr val="0081C6"/>
            </a:solidFill>
            <a:round/>
            <a:headEnd/>
            <a:tailEnd/>
          </a:ln>
        </p:spPr>
        <p:txBody>
          <a:bodyPr wrap="none" lIns="0" tIns="0" rIns="0" anchor="ctr"/>
          <a:lstStyle/>
          <a:p>
            <a:endParaRPr lang="en-US"/>
          </a:p>
        </p:txBody>
      </p:sp>
      <p:sp>
        <p:nvSpPr>
          <p:cNvPr id="11284" name="Line 19"/>
          <p:cNvSpPr>
            <a:spLocks noChangeShapeType="1"/>
          </p:cNvSpPr>
          <p:nvPr/>
        </p:nvSpPr>
        <p:spPr bwMode="gray">
          <a:xfrm>
            <a:off x="3957638" y="2157413"/>
            <a:ext cx="3768725" cy="0"/>
          </a:xfrm>
          <a:prstGeom prst="line">
            <a:avLst/>
          </a:prstGeom>
          <a:noFill/>
          <a:ln w="38100">
            <a:solidFill>
              <a:srgbClr val="0081C6"/>
            </a:solidFill>
            <a:round/>
            <a:headEnd/>
            <a:tailEnd/>
          </a:ln>
        </p:spPr>
        <p:txBody>
          <a:bodyPr wrap="none" lIns="0" tIns="0" rIns="0" anchor="ctr"/>
          <a:lstStyle/>
          <a:p>
            <a:endParaRPr lang="en-US"/>
          </a:p>
        </p:txBody>
      </p:sp>
      <p:sp>
        <p:nvSpPr>
          <p:cNvPr id="11285" name="Text Box 20"/>
          <p:cNvSpPr txBox="1">
            <a:spLocks noChangeArrowheads="1"/>
          </p:cNvSpPr>
          <p:nvPr/>
        </p:nvSpPr>
        <p:spPr bwMode="gray">
          <a:xfrm>
            <a:off x="4487863" y="3670300"/>
            <a:ext cx="2868612" cy="244475"/>
          </a:xfrm>
          <a:prstGeom prst="rect">
            <a:avLst/>
          </a:prstGeom>
          <a:noFill/>
          <a:ln w="9525">
            <a:noFill/>
            <a:miter lim="800000"/>
            <a:headEnd/>
            <a:tailEnd/>
          </a:ln>
        </p:spPr>
        <p:txBody>
          <a:bodyPr lIns="0" tIns="0" rIns="0" bIns="0">
            <a:spAutoFit/>
          </a:bodyPr>
          <a:lstStyle/>
          <a:p>
            <a:pPr algn="ctr"/>
            <a:r>
              <a:rPr lang="en-GB" sz="1600" b="1" dirty="0" smtClean="0">
                <a:solidFill>
                  <a:srgbClr val="0081C6"/>
                </a:solidFill>
              </a:rPr>
              <a:t>Amlodipino </a:t>
            </a:r>
            <a:r>
              <a:rPr lang="en-GB" sz="1600" b="1" dirty="0">
                <a:solidFill>
                  <a:srgbClr val="0081C6"/>
                </a:solidFill>
              </a:rPr>
              <a:t>5 mg</a:t>
            </a:r>
          </a:p>
        </p:txBody>
      </p:sp>
      <p:sp>
        <p:nvSpPr>
          <p:cNvPr id="11286" name="Text Box 21"/>
          <p:cNvSpPr txBox="1">
            <a:spLocks noChangeArrowheads="1"/>
          </p:cNvSpPr>
          <p:nvPr/>
        </p:nvSpPr>
        <p:spPr bwMode="gray">
          <a:xfrm>
            <a:off x="4094163" y="2230438"/>
            <a:ext cx="3654425" cy="244475"/>
          </a:xfrm>
          <a:prstGeom prst="rect">
            <a:avLst/>
          </a:prstGeom>
          <a:noFill/>
          <a:ln w="9525">
            <a:noFill/>
            <a:miter lim="800000"/>
            <a:headEnd/>
            <a:tailEnd/>
          </a:ln>
        </p:spPr>
        <p:txBody>
          <a:bodyPr lIns="0" tIns="0" rIns="0" bIns="0">
            <a:spAutoFit/>
          </a:bodyPr>
          <a:lstStyle/>
          <a:p>
            <a:pPr algn="ctr"/>
            <a:r>
              <a:rPr lang="en-GB" sz="1600" b="1" dirty="0">
                <a:solidFill>
                  <a:srgbClr val="0081C6"/>
                </a:solidFill>
              </a:rPr>
              <a:t>Telmisartan 40 mg / </a:t>
            </a:r>
            <a:r>
              <a:rPr lang="en-GB" sz="1600" b="1" dirty="0" err="1" smtClean="0">
                <a:solidFill>
                  <a:srgbClr val="0081C6"/>
                </a:solidFill>
              </a:rPr>
              <a:t>amlodipino</a:t>
            </a:r>
            <a:r>
              <a:rPr lang="en-GB" sz="1600" b="1" dirty="0" smtClean="0">
                <a:solidFill>
                  <a:srgbClr val="0081C6"/>
                </a:solidFill>
              </a:rPr>
              <a:t> </a:t>
            </a:r>
            <a:r>
              <a:rPr lang="en-GB" sz="1600" b="1" dirty="0">
                <a:solidFill>
                  <a:srgbClr val="0081C6"/>
                </a:solidFill>
              </a:rPr>
              <a:t>5 mg</a:t>
            </a:r>
          </a:p>
        </p:txBody>
      </p:sp>
      <p:sp>
        <p:nvSpPr>
          <p:cNvPr id="11287" name="Line 22"/>
          <p:cNvSpPr>
            <a:spLocks noChangeShapeType="1"/>
          </p:cNvSpPr>
          <p:nvPr/>
        </p:nvSpPr>
        <p:spPr bwMode="gray">
          <a:xfrm>
            <a:off x="3957638" y="2949575"/>
            <a:ext cx="3768725" cy="0"/>
          </a:xfrm>
          <a:prstGeom prst="line">
            <a:avLst/>
          </a:prstGeom>
          <a:noFill/>
          <a:ln w="38100">
            <a:solidFill>
              <a:srgbClr val="0081C6"/>
            </a:solidFill>
            <a:round/>
            <a:headEnd/>
            <a:tailEnd/>
          </a:ln>
        </p:spPr>
        <p:txBody>
          <a:bodyPr wrap="none" lIns="0" tIns="0" rIns="0" anchor="ctr"/>
          <a:lstStyle/>
          <a:p>
            <a:endParaRPr lang="en-US"/>
          </a:p>
        </p:txBody>
      </p:sp>
      <p:sp>
        <p:nvSpPr>
          <p:cNvPr id="11288" name="Rectangle 23"/>
          <p:cNvSpPr>
            <a:spLocks noChangeArrowheads="1"/>
          </p:cNvSpPr>
          <p:nvPr/>
        </p:nvSpPr>
        <p:spPr bwMode="gray">
          <a:xfrm>
            <a:off x="4049713" y="2998788"/>
            <a:ext cx="3746500" cy="336550"/>
          </a:xfrm>
          <a:prstGeom prst="rect">
            <a:avLst/>
          </a:prstGeom>
          <a:noFill/>
          <a:ln w="9525">
            <a:noFill/>
            <a:miter lim="800000"/>
            <a:headEnd/>
            <a:tailEnd/>
          </a:ln>
        </p:spPr>
        <p:txBody>
          <a:bodyPr wrap="none">
            <a:spAutoFit/>
          </a:bodyPr>
          <a:lstStyle/>
          <a:p>
            <a:pPr eaLnBrk="1" hangingPunct="1"/>
            <a:r>
              <a:rPr lang="en-GB" sz="1600" b="1" dirty="0">
                <a:solidFill>
                  <a:srgbClr val="0081C6"/>
                </a:solidFill>
              </a:rPr>
              <a:t>Telmisartan 80 mg / </a:t>
            </a:r>
            <a:r>
              <a:rPr lang="en-GB" sz="1600" b="1" dirty="0" err="1" smtClean="0">
                <a:solidFill>
                  <a:srgbClr val="0081C6"/>
                </a:solidFill>
              </a:rPr>
              <a:t>amlodipino</a:t>
            </a:r>
            <a:r>
              <a:rPr lang="en-GB" sz="1600" b="1" dirty="0" smtClean="0">
                <a:solidFill>
                  <a:srgbClr val="0081C6"/>
                </a:solidFill>
              </a:rPr>
              <a:t> </a:t>
            </a:r>
            <a:r>
              <a:rPr lang="en-GB" sz="1600" b="1" dirty="0">
                <a:solidFill>
                  <a:srgbClr val="0081C6"/>
                </a:solidFill>
              </a:rPr>
              <a:t>5 mg</a:t>
            </a:r>
          </a:p>
        </p:txBody>
      </p:sp>
      <p:sp>
        <p:nvSpPr>
          <p:cNvPr id="11289" name="Line 24"/>
          <p:cNvSpPr>
            <a:spLocks noChangeShapeType="1"/>
          </p:cNvSpPr>
          <p:nvPr/>
        </p:nvSpPr>
        <p:spPr bwMode="gray">
          <a:xfrm>
            <a:off x="3957638" y="4292600"/>
            <a:ext cx="3768725" cy="25400"/>
          </a:xfrm>
          <a:prstGeom prst="line">
            <a:avLst/>
          </a:prstGeom>
          <a:noFill/>
          <a:ln w="38100">
            <a:solidFill>
              <a:srgbClr val="0081C6"/>
            </a:solidFill>
            <a:round/>
            <a:headEnd/>
            <a:tailEnd/>
          </a:ln>
        </p:spPr>
        <p:txBody>
          <a:bodyPr wrap="none" lIns="0" tIns="0" rIns="0" anchor="ctr"/>
          <a:lstStyle/>
          <a:p>
            <a:endParaRPr lang="en-US"/>
          </a:p>
        </p:txBody>
      </p:sp>
      <p:sp>
        <p:nvSpPr>
          <p:cNvPr id="11290" name="Rectangle 25"/>
          <p:cNvSpPr>
            <a:spLocks noChangeArrowheads="1"/>
          </p:cNvSpPr>
          <p:nvPr/>
        </p:nvSpPr>
        <p:spPr bwMode="gray">
          <a:xfrm>
            <a:off x="4940195" y="4325938"/>
            <a:ext cx="1963948" cy="338530"/>
          </a:xfrm>
          <a:prstGeom prst="rect">
            <a:avLst/>
          </a:prstGeom>
          <a:noFill/>
          <a:ln w="9525">
            <a:noFill/>
            <a:miter lim="800000"/>
            <a:headEnd/>
            <a:tailEnd/>
          </a:ln>
        </p:spPr>
        <p:txBody>
          <a:bodyPr wrap="none" lIns="91414" tIns="45708" rIns="91414" bIns="45708">
            <a:spAutoFit/>
          </a:bodyPr>
          <a:lstStyle/>
          <a:p>
            <a:pPr algn="ctr">
              <a:spcBef>
                <a:spcPct val="50000"/>
              </a:spcBef>
            </a:pPr>
            <a:r>
              <a:rPr lang="en-GB" sz="1600" b="1" dirty="0" smtClean="0">
                <a:solidFill>
                  <a:srgbClr val="0081C6"/>
                </a:solidFill>
              </a:rPr>
              <a:t>Amlodipino </a:t>
            </a:r>
            <a:r>
              <a:rPr lang="en-GB" sz="1600" b="1" dirty="0">
                <a:solidFill>
                  <a:srgbClr val="0081C6"/>
                </a:solidFill>
              </a:rPr>
              <a:t>10 mg</a:t>
            </a:r>
          </a:p>
        </p:txBody>
      </p:sp>
      <p:sp>
        <p:nvSpPr>
          <p:cNvPr id="11291" name="Text Box 26"/>
          <p:cNvSpPr txBox="1">
            <a:spLocks noChangeArrowheads="1"/>
          </p:cNvSpPr>
          <p:nvPr/>
        </p:nvSpPr>
        <p:spPr bwMode="gray">
          <a:xfrm>
            <a:off x="457696" y="5384800"/>
            <a:ext cx="1675406" cy="523196"/>
          </a:xfrm>
          <a:prstGeom prst="rect">
            <a:avLst/>
          </a:prstGeom>
          <a:solidFill>
            <a:srgbClr val="00B25A"/>
          </a:solidFill>
          <a:ln w="19050">
            <a:solidFill>
              <a:schemeClr val="bg1"/>
            </a:solidFill>
            <a:miter lim="800000"/>
            <a:headEnd/>
            <a:tailEnd/>
          </a:ln>
        </p:spPr>
        <p:txBody>
          <a:bodyPr wrap="none" lIns="91414" tIns="45708" rIns="91414" bIns="45708">
            <a:spAutoFit/>
          </a:bodyPr>
          <a:lstStyle/>
          <a:p>
            <a:pPr algn="ctr">
              <a:spcBef>
                <a:spcPct val="50000"/>
              </a:spcBef>
            </a:pPr>
            <a:r>
              <a:rPr lang="en-GB" sz="1400" dirty="0" err="1" smtClean="0">
                <a:solidFill>
                  <a:schemeClr val="bg1"/>
                </a:solidFill>
              </a:rPr>
              <a:t>Muestra</a:t>
            </a:r>
            <a:r>
              <a:rPr lang="en-GB" sz="1400" dirty="0" smtClean="0">
                <a:solidFill>
                  <a:schemeClr val="bg1"/>
                </a:solidFill>
              </a:rPr>
              <a:t> de </a:t>
            </a:r>
            <a:r>
              <a:rPr lang="en-GB" sz="1400" dirty="0" err="1" smtClean="0">
                <a:solidFill>
                  <a:schemeClr val="bg1"/>
                </a:solidFill>
              </a:rPr>
              <a:t>sangre</a:t>
            </a:r>
            <a:r>
              <a:rPr lang="en-GB" sz="1400" dirty="0">
                <a:solidFill>
                  <a:schemeClr val="bg1"/>
                </a:solidFill>
              </a:rPr>
              <a:t/>
            </a:r>
            <a:br>
              <a:rPr lang="en-GB" sz="1400" dirty="0">
                <a:solidFill>
                  <a:schemeClr val="bg1"/>
                </a:solidFill>
              </a:rPr>
            </a:br>
            <a:r>
              <a:rPr lang="en-GB" sz="1400" dirty="0" smtClean="0">
                <a:solidFill>
                  <a:schemeClr val="bg1"/>
                </a:solidFill>
              </a:rPr>
              <a:t>(</a:t>
            </a:r>
            <a:r>
              <a:rPr lang="en-GB" sz="1400" dirty="0" err="1" smtClean="0">
                <a:solidFill>
                  <a:schemeClr val="bg1"/>
                </a:solidFill>
              </a:rPr>
              <a:t>Todos</a:t>
            </a:r>
            <a:r>
              <a:rPr lang="en-GB" sz="1400" dirty="0" smtClean="0">
                <a:solidFill>
                  <a:schemeClr val="bg1"/>
                </a:solidFill>
              </a:rPr>
              <a:t> los </a:t>
            </a:r>
            <a:r>
              <a:rPr lang="en-GB" sz="1400" dirty="0" err="1" smtClean="0">
                <a:solidFill>
                  <a:schemeClr val="bg1"/>
                </a:solidFill>
              </a:rPr>
              <a:t>px</a:t>
            </a:r>
            <a:r>
              <a:rPr lang="en-GB" sz="1400" dirty="0" smtClean="0">
                <a:solidFill>
                  <a:schemeClr val="bg1"/>
                </a:solidFill>
              </a:rPr>
              <a:t>)</a:t>
            </a:r>
            <a:endParaRPr lang="en-GB" sz="1400" dirty="0">
              <a:solidFill>
                <a:schemeClr val="bg1"/>
              </a:solidFill>
            </a:endParaRPr>
          </a:p>
        </p:txBody>
      </p:sp>
      <p:sp>
        <p:nvSpPr>
          <p:cNvPr id="11292" name="Text Box 27"/>
          <p:cNvSpPr txBox="1">
            <a:spLocks noChangeArrowheads="1"/>
          </p:cNvSpPr>
          <p:nvPr/>
        </p:nvSpPr>
        <p:spPr bwMode="gray">
          <a:xfrm>
            <a:off x="2998100" y="5384800"/>
            <a:ext cx="2311799" cy="523196"/>
          </a:xfrm>
          <a:prstGeom prst="rect">
            <a:avLst/>
          </a:prstGeom>
          <a:solidFill>
            <a:srgbClr val="00B25A"/>
          </a:solidFill>
          <a:ln w="19050">
            <a:solidFill>
              <a:schemeClr val="bg1"/>
            </a:solidFill>
            <a:miter lim="800000"/>
            <a:headEnd/>
            <a:tailEnd/>
          </a:ln>
        </p:spPr>
        <p:txBody>
          <a:bodyPr wrap="none" lIns="91414" tIns="45708" rIns="91414" bIns="45708">
            <a:spAutoFit/>
          </a:bodyPr>
          <a:lstStyle/>
          <a:p>
            <a:pPr algn="ctr">
              <a:spcBef>
                <a:spcPct val="50000"/>
              </a:spcBef>
            </a:pPr>
            <a:r>
              <a:rPr lang="en-GB" sz="1400" dirty="0" err="1" smtClean="0">
                <a:solidFill>
                  <a:schemeClr val="bg1"/>
                </a:solidFill>
              </a:rPr>
              <a:t>Muestra</a:t>
            </a:r>
            <a:r>
              <a:rPr lang="en-GB" sz="1400" dirty="0" smtClean="0">
                <a:solidFill>
                  <a:schemeClr val="bg1"/>
                </a:solidFill>
              </a:rPr>
              <a:t> de </a:t>
            </a:r>
            <a:r>
              <a:rPr lang="en-GB" sz="1400" dirty="0" err="1" smtClean="0">
                <a:solidFill>
                  <a:schemeClr val="bg1"/>
                </a:solidFill>
              </a:rPr>
              <a:t>sangre</a:t>
            </a:r>
            <a:r>
              <a:rPr lang="en-GB" sz="1400" dirty="0" smtClean="0">
                <a:solidFill>
                  <a:schemeClr val="bg1"/>
                </a:solidFill>
              </a:rPr>
              <a:t> y </a:t>
            </a:r>
            <a:r>
              <a:rPr lang="en-GB" sz="1400" dirty="0" err="1" smtClean="0">
                <a:solidFill>
                  <a:schemeClr val="bg1"/>
                </a:solidFill>
              </a:rPr>
              <a:t>orina</a:t>
            </a:r>
            <a:r>
              <a:rPr lang="en-GB" sz="1400" dirty="0" smtClean="0">
                <a:solidFill>
                  <a:schemeClr val="bg1"/>
                </a:solidFill>
              </a:rPr>
              <a:t> </a:t>
            </a:r>
            <a:r>
              <a:rPr lang="en-GB" sz="1400" dirty="0">
                <a:solidFill>
                  <a:schemeClr val="bg1"/>
                </a:solidFill>
              </a:rPr>
              <a:t/>
            </a:r>
            <a:br>
              <a:rPr lang="en-GB" sz="1400" dirty="0">
                <a:solidFill>
                  <a:schemeClr val="bg1"/>
                </a:solidFill>
              </a:rPr>
            </a:br>
            <a:r>
              <a:rPr lang="en-GB" sz="1400" dirty="0" smtClean="0">
                <a:solidFill>
                  <a:schemeClr val="bg1"/>
                </a:solidFill>
              </a:rPr>
              <a:t>(solo </a:t>
            </a:r>
            <a:r>
              <a:rPr lang="en-GB" sz="1400" dirty="0" err="1" smtClean="0">
                <a:solidFill>
                  <a:schemeClr val="bg1"/>
                </a:solidFill>
              </a:rPr>
              <a:t>aleatorizados</a:t>
            </a:r>
            <a:r>
              <a:rPr lang="en-GB" sz="1400" dirty="0" smtClean="0">
                <a:solidFill>
                  <a:schemeClr val="bg1"/>
                </a:solidFill>
              </a:rPr>
              <a:t>)</a:t>
            </a:r>
            <a:endParaRPr lang="en-GB" sz="1400" dirty="0">
              <a:solidFill>
                <a:schemeClr val="bg1"/>
              </a:solidFill>
            </a:endParaRPr>
          </a:p>
        </p:txBody>
      </p:sp>
      <p:sp>
        <p:nvSpPr>
          <p:cNvPr id="11293" name="Text Box 28"/>
          <p:cNvSpPr txBox="1">
            <a:spLocks noChangeArrowheads="1"/>
          </p:cNvSpPr>
          <p:nvPr/>
        </p:nvSpPr>
        <p:spPr bwMode="gray">
          <a:xfrm>
            <a:off x="6689725" y="5384800"/>
            <a:ext cx="2073275" cy="536575"/>
          </a:xfrm>
          <a:prstGeom prst="rect">
            <a:avLst/>
          </a:prstGeom>
          <a:solidFill>
            <a:srgbClr val="00B25A"/>
          </a:solidFill>
          <a:ln w="19050">
            <a:solidFill>
              <a:schemeClr val="bg1"/>
            </a:solidFill>
            <a:miter lim="800000"/>
            <a:headEnd/>
            <a:tailEnd/>
          </a:ln>
        </p:spPr>
        <p:txBody>
          <a:bodyPr wrap="none" lIns="91414" tIns="45708" rIns="91414" bIns="45708">
            <a:spAutoFit/>
          </a:bodyPr>
          <a:lstStyle/>
          <a:p>
            <a:pPr algn="ctr">
              <a:spcBef>
                <a:spcPct val="50000"/>
              </a:spcBef>
            </a:pPr>
            <a:r>
              <a:rPr lang="en-GB" sz="1400">
                <a:solidFill>
                  <a:schemeClr val="bg1"/>
                </a:solidFill>
              </a:rPr>
              <a:t>Sample blood and urine</a:t>
            </a:r>
            <a:br>
              <a:rPr lang="en-GB" sz="1400">
                <a:solidFill>
                  <a:schemeClr val="bg1"/>
                </a:solidFill>
              </a:rPr>
            </a:br>
            <a:r>
              <a:rPr lang="en-GB" sz="1400">
                <a:solidFill>
                  <a:schemeClr val="bg1"/>
                </a:solidFill>
              </a:rPr>
              <a:t>(randomized patients)</a:t>
            </a:r>
          </a:p>
        </p:txBody>
      </p:sp>
      <p:sp>
        <p:nvSpPr>
          <p:cNvPr id="11294" name="Rectangle 29"/>
          <p:cNvSpPr>
            <a:spLocks noChangeArrowheads="1"/>
          </p:cNvSpPr>
          <p:nvPr/>
        </p:nvSpPr>
        <p:spPr bwMode="gray">
          <a:xfrm>
            <a:off x="265113" y="1147763"/>
            <a:ext cx="7926387" cy="1162050"/>
          </a:xfrm>
          <a:prstGeom prst="rect">
            <a:avLst/>
          </a:prstGeom>
          <a:noFill/>
          <a:ln w="9525">
            <a:noFill/>
            <a:miter lim="800000"/>
            <a:headEnd/>
            <a:tailEnd/>
          </a:ln>
        </p:spPr>
        <p:txBody>
          <a:bodyPr lIns="0" tIns="45708" rIns="0" bIns="45708"/>
          <a:lstStyle/>
          <a:p>
            <a:pPr marL="285750" indent="-285750" defTabSz="587375">
              <a:lnSpc>
                <a:spcPct val="115000"/>
              </a:lnSpc>
              <a:spcBef>
                <a:spcPts val="900"/>
              </a:spcBef>
              <a:buClr>
                <a:srgbClr val="FF0000"/>
              </a:buClr>
              <a:buFont typeface="Times" charset="0"/>
              <a:buChar char="•"/>
            </a:pPr>
            <a:r>
              <a:rPr lang="en-GB" sz="2000" dirty="0" err="1" smtClean="0">
                <a:solidFill>
                  <a:srgbClr val="999999"/>
                </a:solidFill>
              </a:rPr>
              <a:t>Prospectivo</a:t>
            </a:r>
            <a:r>
              <a:rPr lang="en-GB" sz="2000" dirty="0" smtClean="0">
                <a:solidFill>
                  <a:srgbClr val="999999"/>
                </a:solidFill>
              </a:rPr>
              <a:t> de 8 </a:t>
            </a:r>
            <a:r>
              <a:rPr lang="en-GB" sz="2000" dirty="0" err="1" smtClean="0">
                <a:solidFill>
                  <a:srgbClr val="999999"/>
                </a:solidFill>
              </a:rPr>
              <a:t>semanas</a:t>
            </a:r>
            <a:r>
              <a:rPr lang="en-GB" sz="2000" dirty="0" smtClean="0">
                <a:solidFill>
                  <a:srgbClr val="999999"/>
                </a:solidFill>
              </a:rPr>
              <a:t>, con </a:t>
            </a:r>
            <a:r>
              <a:rPr lang="en-GB" sz="2000" dirty="0" err="1" smtClean="0">
                <a:solidFill>
                  <a:srgbClr val="999999"/>
                </a:solidFill>
              </a:rPr>
              <a:t>filtro</a:t>
            </a:r>
            <a:r>
              <a:rPr lang="en-GB" sz="2000" dirty="0" smtClean="0">
                <a:solidFill>
                  <a:srgbClr val="999999"/>
                </a:solidFill>
              </a:rPr>
              <a:t>, </a:t>
            </a:r>
            <a:r>
              <a:rPr lang="en-GB" sz="2000" dirty="0" err="1" smtClean="0">
                <a:solidFill>
                  <a:srgbClr val="999999"/>
                </a:solidFill>
              </a:rPr>
              <a:t>aleatorizado</a:t>
            </a:r>
            <a:r>
              <a:rPr lang="en-GB" sz="2000" dirty="0" smtClean="0">
                <a:solidFill>
                  <a:srgbClr val="999999"/>
                </a:solidFill>
              </a:rPr>
              <a:t>, </a:t>
            </a:r>
            <a:r>
              <a:rPr lang="en-GB" sz="2000" dirty="0" err="1" smtClean="0">
                <a:solidFill>
                  <a:srgbClr val="999999"/>
                </a:solidFill>
              </a:rPr>
              <a:t>doble</a:t>
            </a:r>
            <a:r>
              <a:rPr lang="en-GB" sz="2000" dirty="0" smtClean="0">
                <a:solidFill>
                  <a:srgbClr val="999999"/>
                </a:solidFill>
              </a:rPr>
              <a:t> </a:t>
            </a:r>
            <a:r>
              <a:rPr lang="en-GB" sz="2000" dirty="0" err="1" smtClean="0">
                <a:solidFill>
                  <a:srgbClr val="999999"/>
                </a:solidFill>
              </a:rPr>
              <a:t>ciego</a:t>
            </a:r>
            <a:r>
              <a:rPr lang="en-GB" sz="2000" dirty="0" smtClean="0">
                <a:solidFill>
                  <a:srgbClr val="999999"/>
                </a:solidFill>
              </a:rPr>
              <a:t>, control </a:t>
            </a:r>
            <a:r>
              <a:rPr lang="en-GB" sz="2000" dirty="0" err="1" smtClean="0">
                <a:solidFill>
                  <a:srgbClr val="999999"/>
                </a:solidFill>
              </a:rPr>
              <a:t>activo</a:t>
            </a:r>
            <a:r>
              <a:rPr lang="en-GB" sz="2000" dirty="0" smtClean="0">
                <a:solidFill>
                  <a:srgbClr val="999999"/>
                </a:solidFill>
              </a:rPr>
              <a:t> (</a:t>
            </a:r>
            <a:r>
              <a:rPr lang="en-GB" sz="2000" dirty="0" err="1" smtClean="0">
                <a:solidFill>
                  <a:srgbClr val="999999"/>
                </a:solidFill>
              </a:rPr>
              <a:t>simulación</a:t>
            </a:r>
            <a:r>
              <a:rPr lang="en-GB" sz="2000" dirty="0" smtClean="0">
                <a:solidFill>
                  <a:srgbClr val="999999"/>
                </a:solidFill>
              </a:rPr>
              <a:t> de placebo), </a:t>
            </a:r>
            <a:r>
              <a:rPr lang="en-GB" sz="2000" dirty="0" err="1" smtClean="0">
                <a:solidFill>
                  <a:srgbClr val="999999"/>
                </a:solidFill>
              </a:rPr>
              <a:t>multicéntrico</a:t>
            </a:r>
            <a:r>
              <a:rPr lang="en-GB" sz="2000" dirty="0" smtClean="0">
                <a:solidFill>
                  <a:srgbClr val="999999"/>
                </a:solidFill>
              </a:rPr>
              <a:t> y </a:t>
            </a:r>
            <a:r>
              <a:rPr lang="en-GB" sz="2000" dirty="0" err="1" smtClean="0">
                <a:solidFill>
                  <a:srgbClr val="999999"/>
                </a:solidFill>
              </a:rPr>
              <a:t>grupo</a:t>
            </a:r>
            <a:r>
              <a:rPr lang="en-GB" sz="2000" dirty="0" smtClean="0">
                <a:solidFill>
                  <a:srgbClr val="999999"/>
                </a:solidFill>
              </a:rPr>
              <a:t> </a:t>
            </a:r>
            <a:r>
              <a:rPr lang="en-GB" sz="2000" dirty="0" err="1" smtClean="0">
                <a:solidFill>
                  <a:srgbClr val="999999"/>
                </a:solidFill>
              </a:rPr>
              <a:t>paralelo</a:t>
            </a:r>
            <a:endParaRPr lang="en-US" sz="2000" dirty="0">
              <a:solidFill>
                <a:srgbClr val="999999"/>
              </a:solidFill>
            </a:endParaRPr>
          </a:p>
        </p:txBody>
      </p:sp>
      <p:sp>
        <p:nvSpPr>
          <p:cNvPr id="31" name="Text Box 27"/>
          <p:cNvSpPr txBox="1">
            <a:spLocks noChangeArrowheads="1"/>
          </p:cNvSpPr>
          <p:nvPr/>
        </p:nvSpPr>
        <p:spPr bwMode="gray">
          <a:xfrm>
            <a:off x="6627796" y="5382654"/>
            <a:ext cx="2311799" cy="523196"/>
          </a:xfrm>
          <a:prstGeom prst="rect">
            <a:avLst/>
          </a:prstGeom>
          <a:solidFill>
            <a:srgbClr val="00B25A"/>
          </a:solidFill>
          <a:ln w="19050">
            <a:solidFill>
              <a:schemeClr val="bg1"/>
            </a:solidFill>
            <a:miter lim="800000"/>
            <a:headEnd/>
            <a:tailEnd/>
          </a:ln>
        </p:spPr>
        <p:txBody>
          <a:bodyPr wrap="none" lIns="91414" tIns="45708" rIns="91414" bIns="45708">
            <a:spAutoFit/>
          </a:bodyPr>
          <a:lstStyle/>
          <a:p>
            <a:pPr algn="ctr">
              <a:spcBef>
                <a:spcPct val="50000"/>
              </a:spcBef>
            </a:pPr>
            <a:r>
              <a:rPr lang="en-GB" sz="1400" dirty="0" err="1" smtClean="0">
                <a:solidFill>
                  <a:schemeClr val="bg1"/>
                </a:solidFill>
              </a:rPr>
              <a:t>Muestra</a:t>
            </a:r>
            <a:r>
              <a:rPr lang="en-GB" sz="1400" dirty="0" smtClean="0">
                <a:solidFill>
                  <a:schemeClr val="bg1"/>
                </a:solidFill>
              </a:rPr>
              <a:t> de </a:t>
            </a:r>
            <a:r>
              <a:rPr lang="en-GB" sz="1400" dirty="0" err="1" smtClean="0">
                <a:solidFill>
                  <a:schemeClr val="bg1"/>
                </a:solidFill>
              </a:rPr>
              <a:t>sangre</a:t>
            </a:r>
            <a:r>
              <a:rPr lang="en-GB" sz="1400" dirty="0" smtClean="0">
                <a:solidFill>
                  <a:schemeClr val="bg1"/>
                </a:solidFill>
              </a:rPr>
              <a:t> y </a:t>
            </a:r>
            <a:r>
              <a:rPr lang="en-GB" sz="1400" dirty="0" err="1" smtClean="0">
                <a:solidFill>
                  <a:schemeClr val="bg1"/>
                </a:solidFill>
              </a:rPr>
              <a:t>orina</a:t>
            </a:r>
            <a:r>
              <a:rPr lang="en-GB" sz="1400" dirty="0" smtClean="0">
                <a:solidFill>
                  <a:schemeClr val="bg1"/>
                </a:solidFill>
              </a:rPr>
              <a:t> </a:t>
            </a:r>
            <a:r>
              <a:rPr lang="en-GB" sz="1400" dirty="0">
                <a:solidFill>
                  <a:schemeClr val="bg1"/>
                </a:solidFill>
              </a:rPr>
              <a:t/>
            </a:r>
            <a:br>
              <a:rPr lang="en-GB" sz="1400" dirty="0">
                <a:solidFill>
                  <a:schemeClr val="bg1"/>
                </a:solidFill>
              </a:rPr>
            </a:br>
            <a:r>
              <a:rPr lang="en-GB" sz="1400" dirty="0" smtClean="0">
                <a:solidFill>
                  <a:schemeClr val="bg1"/>
                </a:solidFill>
              </a:rPr>
              <a:t>(solo </a:t>
            </a:r>
            <a:r>
              <a:rPr lang="en-GB" sz="1400" dirty="0" err="1" smtClean="0">
                <a:solidFill>
                  <a:schemeClr val="bg1"/>
                </a:solidFill>
              </a:rPr>
              <a:t>aleatorizados</a:t>
            </a:r>
            <a:r>
              <a:rPr lang="en-GB" sz="1400" dirty="0" smtClean="0">
                <a:solidFill>
                  <a:schemeClr val="bg1"/>
                </a:solidFill>
              </a:rPr>
              <a:t>)</a:t>
            </a:r>
            <a:endParaRPr lang="en-GB" sz="1400" dirty="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0"/>
          </p:nvPr>
        </p:nvSpPr>
        <p:spPr>
          <a:noFill/>
        </p:spPr>
        <p:txBody>
          <a:bodyPr/>
          <a:lstStyle/>
          <a:p>
            <a:fld id="{640E4309-2EC5-46A8-A1E5-5BF89D8C8D1F}" type="slidenum">
              <a:rPr lang="en-GB" smtClean="0"/>
              <a:pPr/>
              <a:t>46</a:t>
            </a:fld>
            <a:endParaRPr lang="en-GB" smtClean="0"/>
          </a:p>
        </p:txBody>
      </p:sp>
      <p:sp>
        <p:nvSpPr>
          <p:cNvPr id="12291" name="Rectangle 2"/>
          <p:cNvSpPr>
            <a:spLocks noGrp="1" noChangeArrowheads="1"/>
          </p:cNvSpPr>
          <p:nvPr>
            <p:ph type="title"/>
          </p:nvPr>
        </p:nvSpPr>
        <p:spPr bwMode="gray">
          <a:xfrm>
            <a:off x="334963" y="152400"/>
            <a:ext cx="8420100" cy="762000"/>
          </a:xfrm>
        </p:spPr>
        <p:txBody>
          <a:bodyPr/>
          <a:lstStyle/>
          <a:p>
            <a:pPr defTabSz="912813"/>
            <a:r>
              <a:rPr lang="en-GB" dirty="0" err="1" smtClean="0">
                <a:solidFill>
                  <a:srgbClr val="FF0000"/>
                </a:solidFill>
              </a:rPr>
              <a:t>Criterios</a:t>
            </a:r>
            <a:r>
              <a:rPr lang="en-GB" dirty="0" smtClean="0">
                <a:solidFill>
                  <a:srgbClr val="FF0000"/>
                </a:solidFill>
              </a:rPr>
              <a:t> de </a:t>
            </a:r>
            <a:r>
              <a:rPr lang="en-GB" dirty="0" err="1" smtClean="0">
                <a:solidFill>
                  <a:srgbClr val="FF0000"/>
                </a:solidFill>
              </a:rPr>
              <a:t>Inclusión</a:t>
            </a:r>
            <a:r>
              <a:rPr lang="en-GB" dirty="0" smtClean="0">
                <a:solidFill>
                  <a:srgbClr val="FF0000"/>
                </a:solidFill>
              </a:rPr>
              <a:t> / </a:t>
            </a:r>
            <a:r>
              <a:rPr lang="en-GB" dirty="0" err="1" smtClean="0">
                <a:solidFill>
                  <a:srgbClr val="FF0000"/>
                </a:solidFill>
              </a:rPr>
              <a:t>Exclusión</a:t>
            </a:r>
            <a:endParaRPr lang="en-GB" dirty="0" smtClean="0">
              <a:solidFill>
                <a:srgbClr val="FF0000"/>
              </a:solidFill>
            </a:endParaRPr>
          </a:p>
        </p:txBody>
      </p:sp>
      <p:sp>
        <p:nvSpPr>
          <p:cNvPr id="12292" name="Rectangle 3"/>
          <p:cNvSpPr>
            <a:spLocks noGrp="1" noChangeArrowheads="1"/>
          </p:cNvSpPr>
          <p:nvPr>
            <p:ph type="body" idx="1"/>
          </p:nvPr>
        </p:nvSpPr>
        <p:spPr bwMode="gray">
          <a:xfrm>
            <a:off x="174625" y="1182688"/>
            <a:ext cx="8839200" cy="4838700"/>
          </a:xfrm>
        </p:spPr>
        <p:txBody>
          <a:bodyPr/>
          <a:lstStyle/>
          <a:p>
            <a:pPr marL="285750" indent="-285750" defTabSz="587375">
              <a:lnSpc>
                <a:spcPct val="105000"/>
              </a:lnSpc>
              <a:spcBef>
                <a:spcPct val="5000"/>
              </a:spcBef>
              <a:buClr>
                <a:schemeClr val="tx1"/>
              </a:buClr>
              <a:buFont typeface="Times" charset="0"/>
              <a:buNone/>
            </a:pPr>
            <a:r>
              <a:rPr lang="en-US" sz="2000" b="1" dirty="0" err="1" smtClean="0">
                <a:solidFill>
                  <a:srgbClr val="0081C6"/>
                </a:solidFill>
              </a:rPr>
              <a:t>Criterios</a:t>
            </a:r>
            <a:r>
              <a:rPr lang="en-US" sz="2000" b="1" dirty="0" smtClean="0">
                <a:solidFill>
                  <a:srgbClr val="0081C6"/>
                </a:solidFill>
              </a:rPr>
              <a:t> de </a:t>
            </a:r>
            <a:r>
              <a:rPr lang="en-US" sz="2000" b="1" dirty="0" err="1" smtClean="0">
                <a:solidFill>
                  <a:srgbClr val="0081C6"/>
                </a:solidFill>
              </a:rPr>
              <a:t>Inclusión</a:t>
            </a:r>
            <a:r>
              <a:rPr lang="en-US" sz="2000" b="1" dirty="0" smtClean="0">
                <a:solidFill>
                  <a:srgbClr val="0081C6"/>
                </a:solidFill>
              </a:rPr>
              <a:t>:</a:t>
            </a:r>
          </a:p>
          <a:p>
            <a:pPr marL="285750" indent="-285750" defTabSz="587375">
              <a:lnSpc>
                <a:spcPct val="105000"/>
              </a:lnSpc>
              <a:spcBef>
                <a:spcPct val="5000"/>
              </a:spcBef>
            </a:pPr>
            <a:r>
              <a:rPr lang="en-US" sz="1800" dirty="0" smtClean="0"/>
              <a:t>Hombres o </a:t>
            </a:r>
            <a:r>
              <a:rPr lang="en-US" sz="1800" dirty="0" err="1" smtClean="0"/>
              <a:t>mujeres</a:t>
            </a:r>
            <a:r>
              <a:rPr lang="en-US" sz="1800" dirty="0" smtClean="0"/>
              <a:t> ≥ 18  </a:t>
            </a:r>
            <a:r>
              <a:rPr lang="en-US" sz="1800" dirty="0" err="1" smtClean="0"/>
              <a:t>años</a:t>
            </a:r>
            <a:r>
              <a:rPr lang="en-US" sz="1800" dirty="0" smtClean="0"/>
              <a:t> de </a:t>
            </a:r>
            <a:r>
              <a:rPr lang="en-US" sz="1800" dirty="0" err="1" smtClean="0"/>
              <a:t>edad</a:t>
            </a:r>
            <a:r>
              <a:rPr lang="en-US" sz="1800" dirty="0" smtClean="0"/>
              <a:t> con </a:t>
            </a:r>
            <a:r>
              <a:rPr lang="en-US" sz="1800" dirty="0" err="1" smtClean="0"/>
              <a:t>hipertensión</a:t>
            </a:r>
            <a:r>
              <a:rPr lang="en-US" sz="1800" dirty="0" smtClean="0"/>
              <a:t> </a:t>
            </a:r>
            <a:r>
              <a:rPr lang="en-US" sz="1800" dirty="0" err="1" smtClean="0"/>
              <a:t>descontrolada</a:t>
            </a:r>
            <a:r>
              <a:rPr lang="en-US" sz="1800" dirty="0" smtClean="0"/>
              <a:t> (PAD ≥ 95 mmHg en </a:t>
            </a:r>
            <a:r>
              <a:rPr lang="en-US" sz="1800" dirty="0" err="1" smtClean="0"/>
              <a:t>pacientes</a:t>
            </a:r>
            <a:r>
              <a:rPr lang="en-US" sz="1800" dirty="0" smtClean="0"/>
              <a:t> </a:t>
            </a:r>
            <a:r>
              <a:rPr lang="en-US" sz="1800" dirty="0" err="1" smtClean="0"/>
              <a:t>tratados</a:t>
            </a:r>
            <a:r>
              <a:rPr lang="en-US" sz="1800" dirty="0" smtClean="0"/>
              <a:t> y PAD ≥ 100 mmHg en </a:t>
            </a:r>
            <a:r>
              <a:rPr lang="en-US" sz="1800" dirty="0" err="1" smtClean="0"/>
              <a:t>pacientes</a:t>
            </a:r>
            <a:r>
              <a:rPr lang="en-US" sz="1800" dirty="0" smtClean="0"/>
              <a:t> naïve) </a:t>
            </a:r>
            <a:r>
              <a:rPr lang="en-US" sz="1800" dirty="0" err="1" smtClean="0"/>
              <a:t>que</a:t>
            </a:r>
            <a:r>
              <a:rPr lang="en-US" sz="1800" dirty="0" smtClean="0"/>
              <a:t> </a:t>
            </a:r>
            <a:r>
              <a:rPr lang="en-US" sz="1800" dirty="0" err="1" smtClean="0"/>
              <a:t>fracasaron</a:t>
            </a:r>
            <a:r>
              <a:rPr lang="en-US" sz="1800" dirty="0" smtClean="0"/>
              <a:t> al </a:t>
            </a:r>
            <a:r>
              <a:rPr lang="en-US" sz="1800" dirty="0" err="1" smtClean="0"/>
              <a:t>tratamiento</a:t>
            </a:r>
            <a:r>
              <a:rPr lang="en-US" sz="1800" dirty="0" smtClean="0"/>
              <a:t> con </a:t>
            </a:r>
            <a:r>
              <a:rPr lang="en-US" sz="1800" dirty="0" err="1" smtClean="0"/>
              <a:t>amlodipino</a:t>
            </a:r>
            <a:r>
              <a:rPr lang="en-US" sz="1800" dirty="0" smtClean="0"/>
              <a:t> 5 mg </a:t>
            </a:r>
            <a:r>
              <a:rPr lang="en-US" sz="1800" dirty="0" err="1" smtClean="0"/>
              <a:t>durante</a:t>
            </a:r>
            <a:r>
              <a:rPr lang="en-US" sz="1800" dirty="0" smtClean="0"/>
              <a:t> 6 </a:t>
            </a:r>
            <a:r>
              <a:rPr lang="en-US" sz="1800" dirty="0" err="1" smtClean="0"/>
              <a:t>semanas</a:t>
            </a:r>
            <a:r>
              <a:rPr lang="en-US" sz="1800" dirty="0" smtClean="0"/>
              <a:t> (</a:t>
            </a:r>
            <a:r>
              <a:rPr lang="en-US" sz="1800" dirty="0" err="1" smtClean="0"/>
              <a:t>definido</a:t>
            </a:r>
            <a:r>
              <a:rPr lang="en-US" sz="1800" dirty="0" smtClean="0"/>
              <a:t> </a:t>
            </a:r>
            <a:r>
              <a:rPr lang="en-US" sz="1800" dirty="0" err="1" smtClean="0"/>
              <a:t>como</a:t>
            </a:r>
            <a:r>
              <a:rPr lang="en-US" sz="1800" dirty="0" smtClean="0"/>
              <a:t> PAS ≥ 90 mmHg)</a:t>
            </a:r>
          </a:p>
          <a:p>
            <a:pPr marL="285750" indent="-285750" defTabSz="587375">
              <a:lnSpc>
                <a:spcPct val="105000"/>
              </a:lnSpc>
              <a:spcBef>
                <a:spcPct val="5000"/>
              </a:spcBef>
            </a:pPr>
            <a:r>
              <a:rPr lang="en-US" sz="1800" dirty="0" err="1" smtClean="0"/>
              <a:t>Informe</a:t>
            </a:r>
            <a:r>
              <a:rPr lang="en-US" sz="1800" dirty="0" smtClean="0"/>
              <a:t> </a:t>
            </a:r>
            <a:r>
              <a:rPr lang="en-US" sz="1800" dirty="0" err="1" smtClean="0"/>
              <a:t>consentido</a:t>
            </a:r>
            <a:r>
              <a:rPr lang="en-US" sz="1800" dirty="0" smtClean="0"/>
              <a:t> </a:t>
            </a:r>
            <a:r>
              <a:rPr lang="en-US" sz="1800" dirty="0" err="1" smtClean="0"/>
              <a:t>firmado</a:t>
            </a:r>
            <a:r>
              <a:rPr lang="en-US" sz="1800" dirty="0" smtClean="0"/>
              <a:t>. </a:t>
            </a:r>
          </a:p>
          <a:p>
            <a:pPr marL="855663" lvl="2" indent="-282575" defTabSz="587375">
              <a:lnSpc>
                <a:spcPct val="105000"/>
              </a:lnSpc>
              <a:spcBef>
                <a:spcPct val="5000"/>
              </a:spcBef>
            </a:pPr>
            <a:endParaRPr lang="en-US" sz="1200" dirty="0" smtClean="0"/>
          </a:p>
          <a:p>
            <a:pPr marL="285750" indent="-285750" defTabSz="587375">
              <a:lnSpc>
                <a:spcPct val="105000"/>
              </a:lnSpc>
              <a:spcBef>
                <a:spcPct val="5000"/>
              </a:spcBef>
              <a:buClr>
                <a:schemeClr val="tx1"/>
              </a:buClr>
              <a:buFont typeface="Times" charset="0"/>
              <a:buNone/>
            </a:pPr>
            <a:r>
              <a:rPr lang="es-MX" sz="2000" b="1" dirty="0" smtClean="0">
                <a:solidFill>
                  <a:srgbClr val="0081C6"/>
                </a:solidFill>
              </a:rPr>
              <a:t>Criterios de Exclusión</a:t>
            </a:r>
            <a:endParaRPr lang="en-US" sz="2000" b="1" dirty="0" smtClean="0">
              <a:solidFill>
                <a:srgbClr val="0081C6"/>
              </a:solidFill>
            </a:endParaRPr>
          </a:p>
          <a:p>
            <a:pPr marL="285750" indent="-285750" defTabSz="587375">
              <a:lnSpc>
                <a:spcPct val="105000"/>
              </a:lnSpc>
              <a:spcBef>
                <a:spcPct val="5000"/>
              </a:spcBef>
            </a:pPr>
            <a:r>
              <a:rPr lang="en-US" sz="1800" dirty="0" smtClean="0"/>
              <a:t>PAD en </a:t>
            </a:r>
            <a:r>
              <a:rPr lang="en-US" sz="1800" dirty="0" err="1" smtClean="0"/>
              <a:t>reposo</a:t>
            </a:r>
            <a:r>
              <a:rPr lang="en-US" sz="1800" dirty="0" smtClean="0"/>
              <a:t> ≥ 120 mmHg o </a:t>
            </a:r>
            <a:r>
              <a:rPr lang="en-US" sz="1800" dirty="0" err="1" smtClean="0"/>
              <a:t>sospecha</a:t>
            </a:r>
            <a:r>
              <a:rPr lang="en-US" sz="1800" dirty="0" smtClean="0"/>
              <a:t> de </a:t>
            </a:r>
            <a:r>
              <a:rPr lang="en-US" sz="1800" dirty="0" err="1" smtClean="0"/>
              <a:t>Hipertensión</a:t>
            </a:r>
            <a:r>
              <a:rPr lang="en-US" sz="1800" dirty="0" smtClean="0"/>
              <a:t> </a:t>
            </a:r>
            <a:r>
              <a:rPr lang="en-US" sz="1800" dirty="0" err="1" smtClean="0"/>
              <a:t>secundaria</a:t>
            </a:r>
            <a:r>
              <a:rPr lang="en-US" sz="1800" dirty="0" smtClean="0"/>
              <a:t> de </a:t>
            </a:r>
            <a:r>
              <a:rPr lang="en-US" sz="1800" dirty="0" err="1" smtClean="0"/>
              <a:t>cualquier</a:t>
            </a:r>
            <a:r>
              <a:rPr lang="en-US" sz="1800" dirty="0" smtClean="0"/>
              <a:t> </a:t>
            </a:r>
            <a:r>
              <a:rPr lang="en-US" sz="1800" dirty="0" err="1" smtClean="0"/>
              <a:t>tipo</a:t>
            </a:r>
            <a:r>
              <a:rPr lang="en-US" sz="1800" dirty="0" smtClean="0"/>
              <a:t>. </a:t>
            </a:r>
          </a:p>
          <a:p>
            <a:pPr marL="285750" indent="-285750" defTabSz="587375">
              <a:lnSpc>
                <a:spcPct val="105000"/>
              </a:lnSpc>
              <a:spcBef>
                <a:spcPct val="5000"/>
              </a:spcBef>
            </a:pPr>
            <a:r>
              <a:rPr lang="en-US" sz="1800" dirty="0" err="1" smtClean="0"/>
              <a:t>Síntomas</a:t>
            </a:r>
            <a:r>
              <a:rPr lang="en-US" sz="1800" dirty="0" smtClean="0"/>
              <a:t> </a:t>
            </a:r>
            <a:r>
              <a:rPr lang="en-US" sz="1800" dirty="0" err="1" smtClean="0"/>
              <a:t>previos</a:t>
            </a:r>
            <a:r>
              <a:rPr lang="en-US" sz="1800" dirty="0" smtClean="0"/>
              <a:t> de </a:t>
            </a:r>
            <a:r>
              <a:rPr lang="en-US" sz="1800" dirty="0" err="1" smtClean="0"/>
              <a:t>angioedema</a:t>
            </a:r>
            <a:r>
              <a:rPr lang="en-US" sz="1800" dirty="0" smtClean="0"/>
              <a:t> </a:t>
            </a:r>
            <a:r>
              <a:rPr lang="en-US" sz="1800" dirty="0" err="1" smtClean="0"/>
              <a:t>durante</a:t>
            </a:r>
            <a:r>
              <a:rPr lang="en-US" sz="1800" dirty="0" smtClean="0"/>
              <a:t> </a:t>
            </a:r>
            <a:r>
              <a:rPr lang="en-US" sz="1800" dirty="0" err="1" smtClean="0"/>
              <a:t>tratamiento</a:t>
            </a:r>
            <a:r>
              <a:rPr lang="en-US" sz="1800" dirty="0" smtClean="0"/>
              <a:t> con IECAS o ARA II. </a:t>
            </a:r>
          </a:p>
          <a:p>
            <a:pPr marL="285750" indent="-285750" defTabSz="587375">
              <a:lnSpc>
                <a:spcPct val="105000"/>
              </a:lnSpc>
              <a:spcBef>
                <a:spcPct val="5000"/>
              </a:spcBef>
            </a:pPr>
            <a:r>
              <a:rPr lang="en-US" sz="1800" dirty="0" err="1" smtClean="0"/>
              <a:t>Mujeres</a:t>
            </a:r>
            <a:r>
              <a:rPr lang="en-US" sz="1800" dirty="0" smtClean="0"/>
              <a:t> </a:t>
            </a:r>
            <a:r>
              <a:rPr lang="en-US" sz="1800" dirty="0" err="1" smtClean="0"/>
              <a:t>embarazadas</a:t>
            </a:r>
            <a:r>
              <a:rPr lang="en-US" sz="1800" dirty="0" smtClean="0"/>
              <a:t>, </a:t>
            </a:r>
            <a:r>
              <a:rPr lang="en-US" sz="1800" dirty="0" err="1" smtClean="0"/>
              <a:t>lactando</a:t>
            </a:r>
            <a:r>
              <a:rPr lang="en-US" sz="1800" dirty="0" smtClean="0"/>
              <a:t> o pre-</a:t>
            </a:r>
            <a:r>
              <a:rPr lang="en-US" sz="1800" dirty="0" err="1" smtClean="0"/>
              <a:t>menopáusicas</a:t>
            </a:r>
            <a:r>
              <a:rPr lang="en-US" sz="1800" dirty="0" smtClean="0"/>
              <a:t> </a:t>
            </a:r>
            <a:r>
              <a:rPr lang="en-US" sz="1800" dirty="0" err="1" smtClean="0"/>
              <a:t>utilizando</a:t>
            </a:r>
            <a:r>
              <a:rPr lang="en-US" sz="1800" dirty="0" smtClean="0"/>
              <a:t> </a:t>
            </a:r>
            <a:r>
              <a:rPr lang="en-US" sz="1800" dirty="0" err="1" smtClean="0"/>
              <a:t>algún</a:t>
            </a:r>
            <a:r>
              <a:rPr lang="en-US" sz="1800" dirty="0" smtClean="0"/>
              <a:t> </a:t>
            </a:r>
            <a:r>
              <a:rPr lang="en-US" sz="1800" dirty="0" err="1" smtClean="0"/>
              <a:t>método</a:t>
            </a:r>
            <a:r>
              <a:rPr lang="en-US" sz="1800" dirty="0" smtClean="0"/>
              <a:t> </a:t>
            </a:r>
            <a:r>
              <a:rPr lang="en-US" sz="1800" dirty="0" err="1" smtClean="0"/>
              <a:t>anticonceptivo</a:t>
            </a:r>
            <a:r>
              <a:rPr lang="en-US" sz="1800" dirty="0" smtClean="0"/>
              <a:t>.</a:t>
            </a:r>
          </a:p>
          <a:p>
            <a:pPr marL="285750" indent="-285750" defTabSz="587375">
              <a:lnSpc>
                <a:spcPct val="105000"/>
              </a:lnSpc>
              <a:spcBef>
                <a:spcPct val="5000"/>
              </a:spcBef>
            </a:pPr>
            <a:r>
              <a:rPr lang="en-US" sz="1800" dirty="0" err="1" smtClean="0"/>
              <a:t>Cualquier</a:t>
            </a:r>
            <a:r>
              <a:rPr lang="en-US" sz="1800" dirty="0" smtClean="0"/>
              <a:t> </a:t>
            </a:r>
            <a:r>
              <a:rPr lang="en-US" sz="1800" dirty="0" err="1" smtClean="0"/>
              <a:t>condición</a:t>
            </a:r>
            <a:r>
              <a:rPr lang="en-US" sz="1800" dirty="0" smtClean="0"/>
              <a:t> </a:t>
            </a:r>
            <a:r>
              <a:rPr lang="en-US" sz="1800" dirty="0" err="1" smtClean="0"/>
              <a:t>clínica</a:t>
            </a:r>
            <a:r>
              <a:rPr lang="en-US" sz="1800" dirty="0" smtClean="0"/>
              <a:t> </a:t>
            </a:r>
            <a:r>
              <a:rPr lang="en-US" sz="1800" dirty="0" err="1" smtClean="0"/>
              <a:t>que</a:t>
            </a:r>
            <a:r>
              <a:rPr lang="en-US" sz="1800" dirty="0" smtClean="0"/>
              <a:t> no </a:t>
            </a:r>
            <a:r>
              <a:rPr lang="en-US" sz="1800" dirty="0" err="1" smtClean="0"/>
              <a:t>permita</a:t>
            </a:r>
            <a:r>
              <a:rPr lang="en-US" sz="1800" dirty="0" smtClean="0"/>
              <a:t> </a:t>
            </a:r>
            <a:r>
              <a:rPr lang="en-US" sz="1800" dirty="0" err="1" smtClean="0"/>
              <a:t>concluir</a:t>
            </a:r>
            <a:r>
              <a:rPr lang="en-US" sz="1800" dirty="0" smtClean="0"/>
              <a:t> el </a:t>
            </a:r>
            <a:r>
              <a:rPr lang="en-US" sz="1800" dirty="0" err="1" smtClean="0"/>
              <a:t>estudio</a:t>
            </a:r>
            <a:r>
              <a:rPr lang="en-US" sz="1800" dirty="0" smtClean="0"/>
              <a:t>.</a:t>
            </a:r>
          </a:p>
          <a:p>
            <a:pPr marL="285750" indent="-285750" defTabSz="587375">
              <a:lnSpc>
                <a:spcPct val="105000"/>
              </a:lnSpc>
              <a:spcBef>
                <a:spcPct val="5000"/>
              </a:spcBef>
            </a:pPr>
            <a:r>
              <a:rPr lang="en-US" sz="1800" dirty="0" err="1" smtClean="0"/>
              <a:t>Hipersensibilidad</a:t>
            </a:r>
            <a:r>
              <a:rPr lang="en-US" sz="1800" dirty="0" smtClean="0"/>
              <a:t> a </a:t>
            </a:r>
            <a:r>
              <a:rPr lang="en-US" sz="1800" dirty="0" err="1" smtClean="0"/>
              <a:t>cualqueira</a:t>
            </a:r>
            <a:r>
              <a:rPr lang="en-US" sz="1800" dirty="0" smtClean="0"/>
              <a:t> de los </a:t>
            </a:r>
            <a:r>
              <a:rPr lang="en-US" sz="1800" dirty="0" err="1" smtClean="0"/>
              <a:t>componentes</a:t>
            </a:r>
            <a:r>
              <a:rPr lang="en-US" sz="1800" dirty="0" smtClean="0"/>
              <a:t> de los </a:t>
            </a:r>
            <a:r>
              <a:rPr lang="en-US" sz="1800" dirty="0" err="1" smtClean="0"/>
              <a:t>fármacos</a:t>
            </a:r>
            <a:r>
              <a:rPr lang="en-US" sz="1800" dirty="0" smtClean="0"/>
              <a:t>.</a:t>
            </a:r>
            <a:endParaRPr lang="en-GB" sz="18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0"/>
          </p:nvPr>
        </p:nvSpPr>
        <p:spPr>
          <a:noFill/>
        </p:spPr>
        <p:txBody>
          <a:bodyPr/>
          <a:lstStyle/>
          <a:p>
            <a:fld id="{89C4850D-949E-44FD-9195-DC3408C8C1A4}" type="slidenum">
              <a:rPr lang="en-GB" smtClean="0"/>
              <a:pPr/>
              <a:t>47</a:t>
            </a:fld>
            <a:endParaRPr lang="en-GB" smtClean="0"/>
          </a:p>
        </p:txBody>
      </p:sp>
      <p:sp>
        <p:nvSpPr>
          <p:cNvPr id="13315" name="Rectangle 2"/>
          <p:cNvSpPr>
            <a:spLocks noGrp="1" noChangeArrowheads="1"/>
          </p:cNvSpPr>
          <p:nvPr>
            <p:ph type="title"/>
          </p:nvPr>
        </p:nvSpPr>
        <p:spPr bwMode="gray"/>
        <p:txBody>
          <a:bodyPr/>
          <a:lstStyle/>
          <a:p>
            <a:pPr defTabSz="912813"/>
            <a:r>
              <a:rPr lang="en-GB" dirty="0" err="1" smtClean="0">
                <a:solidFill>
                  <a:srgbClr val="FF0000"/>
                </a:solidFill>
              </a:rPr>
              <a:t>Objetivos</a:t>
            </a:r>
            <a:r>
              <a:rPr lang="en-GB" dirty="0" smtClean="0">
                <a:solidFill>
                  <a:srgbClr val="FF0000"/>
                </a:solidFill>
              </a:rPr>
              <a:t> </a:t>
            </a:r>
            <a:r>
              <a:rPr lang="en-GB" dirty="0" err="1" smtClean="0">
                <a:solidFill>
                  <a:srgbClr val="FF0000"/>
                </a:solidFill>
              </a:rPr>
              <a:t>adicionales</a:t>
            </a:r>
            <a:endParaRPr lang="en-GB" dirty="0" smtClean="0">
              <a:solidFill>
                <a:srgbClr val="FF0000"/>
              </a:solidFill>
            </a:endParaRPr>
          </a:p>
        </p:txBody>
      </p:sp>
      <p:sp>
        <p:nvSpPr>
          <p:cNvPr id="13316" name="Rectangle 3"/>
          <p:cNvSpPr>
            <a:spLocks noGrp="1" noChangeArrowheads="1"/>
          </p:cNvSpPr>
          <p:nvPr>
            <p:ph type="body" idx="1"/>
          </p:nvPr>
        </p:nvSpPr>
        <p:spPr bwMode="gray">
          <a:xfrm>
            <a:off x="185738" y="1171575"/>
            <a:ext cx="8839200" cy="4838700"/>
          </a:xfrm>
        </p:spPr>
        <p:txBody>
          <a:bodyPr/>
          <a:lstStyle/>
          <a:p>
            <a:pPr marL="285750" indent="-285750" defTabSz="587375">
              <a:lnSpc>
                <a:spcPct val="105000"/>
              </a:lnSpc>
              <a:buClr>
                <a:schemeClr val="tx1"/>
              </a:buClr>
              <a:buFont typeface="Times" charset="0"/>
              <a:buNone/>
            </a:pPr>
            <a:r>
              <a:rPr lang="en-GB" sz="2000" b="1" dirty="0" err="1" smtClean="0">
                <a:solidFill>
                  <a:srgbClr val="0081C6"/>
                </a:solidFill>
              </a:rPr>
              <a:t>Primarios</a:t>
            </a:r>
            <a:endParaRPr lang="en-GB" sz="2000" b="1" dirty="0" smtClean="0">
              <a:solidFill>
                <a:srgbClr val="0081C6"/>
              </a:solidFill>
            </a:endParaRPr>
          </a:p>
          <a:p>
            <a:pPr marL="285750" indent="-285750" defTabSz="587375">
              <a:lnSpc>
                <a:spcPct val="105000"/>
              </a:lnSpc>
            </a:pPr>
            <a:r>
              <a:rPr lang="en-GB" sz="1800" dirty="0" err="1" smtClean="0"/>
              <a:t>Cambio</a:t>
            </a:r>
            <a:r>
              <a:rPr lang="en-GB" sz="1800" dirty="0" smtClean="0"/>
              <a:t> de la PAD basal (</a:t>
            </a:r>
            <a:r>
              <a:rPr lang="en-GB" sz="1800" dirty="0" err="1" smtClean="0"/>
              <a:t>paciente</a:t>
            </a:r>
            <a:r>
              <a:rPr lang="en-GB" sz="1800" dirty="0" smtClean="0"/>
              <a:t> en </a:t>
            </a:r>
            <a:r>
              <a:rPr lang="en-GB" sz="1800" dirty="0" err="1" smtClean="0"/>
              <a:t>reposo</a:t>
            </a:r>
            <a:r>
              <a:rPr lang="en-GB" sz="1800" dirty="0" smtClean="0"/>
              <a:t>).</a:t>
            </a:r>
          </a:p>
          <a:p>
            <a:pPr marL="285750" indent="-285750" defTabSz="587375">
              <a:lnSpc>
                <a:spcPct val="105000"/>
              </a:lnSpc>
            </a:pPr>
            <a:r>
              <a:rPr lang="en-GB" sz="1800" dirty="0" err="1" smtClean="0"/>
              <a:t>Prevalencia</a:t>
            </a:r>
            <a:r>
              <a:rPr lang="en-GB" sz="1800" dirty="0" smtClean="0"/>
              <a:t> de </a:t>
            </a:r>
            <a:r>
              <a:rPr lang="en-GB" sz="1800" dirty="0" err="1" smtClean="0"/>
              <a:t>edema</a:t>
            </a:r>
            <a:r>
              <a:rPr lang="en-GB" sz="1800" dirty="0" smtClean="0"/>
              <a:t> y </a:t>
            </a:r>
            <a:r>
              <a:rPr lang="en-GB" sz="1800" dirty="0" err="1" smtClean="0"/>
              <a:t>efectos</a:t>
            </a:r>
            <a:r>
              <a:rPr lang="en-GB" sz="1800" dirty="0" smtClean="0"/>
              <a:t> </a:t>
            </a:r>
            <a:r>
              <a:rPr lang="en-GB" sz="1800" dirty="0" err="1" smtClean="0"/>
              <a:t>adversos</a:t>
            </a:r>
            <a:r>
              <a:rPr lang="en-GB" sz="1800" dirty="0" smtClean="0"/>
              <a:t>.</a:t>
            </a:r>
          </a:p>
          <a:p>
            <a:pPr lvl="1" indent="-284163" defTabSz="587375">
              <a:lnSpc>
                <a:spcPct val="105000"/>
              </a:lnSpc>
            </a:pPr>
            <a:endParaRPr lang="en-GB" sz="1800" dirty="0" smtClean="0"/>
          </a:p>
          <a:p>
            <a:pPr marL="285750" indent="-285750" defTabSz="587375">
              <a:lnSpc>
                <a:spcPct val="105000"/>
              </a:lnSpc>
              <a:buClr>
                <a:schemeClr val="tx1"/>
              </a:buClr>
              <a:buFont typeface="Times" charset="0"/>
              <a:buNone/>
            </a:pPr>
            <a:r>
              <a:rPr lang="en-GB" sz="2000" b="1" dirty="0" err="1" smtClean="0">
                <a:solidFill>
                  <a:srgbClr val="0081C6"/>
                </a:solidFill>
              </a:rPr>
              <a:t>Objetivos</a:t>
            </a:r>
            <a:r>
              <a:rPr lang="en-GB" sz="2000" b="1" dirty="0" smtClean="0">
                <a:solidFill>
                  <a:srgbClr val="0081C6"/>
                </a:solidFill>
              </a:rPr>
              <a:t> </a:t>
            </a:r>
            <a:r>
              <a:rPr lang="en-GB" sz="2000" b="1" dirty="0" err="1" smtClean="0">
                <a:solidFill>
                  <a:srgbClr val="0081C6"/>
                </a:solidFill>
              </a:rPr>
              <a:t>Secundarios</a:t>
            </a:r>
            <a:r>
              <a:rPr lang="en-GB" sz="2000" b="1" dirty="0" smtClean="0">
                <a:solidFill>
                  <a:srgbClr val="0081C6"/>
                </a:solidFill>
              </a:rPr>
              <a:t>:</a:t>
            </a:r>
          </a:p>
          <a:p>
            <a:pPr marL="285750" indent="-285750" defTabSz="587375">
              <a:lnSpc>
                <a:spcPct val="105000"/>
              </a:lnSpc>
            </a:pPr>
            <a:r>
              <a:rPr lang="en-GB" sz="1800" dirty="0" err="1" smtClean="0"/>
              <a:t>Cambio</a:t>
            </a:r>
            <a:r>
              <a:rPr lang="en-GB" sz="1800" dirty="0" smtClean="0"/>
              <a:t> de la PAS basal.</a:t>
            </a:r>
          </a:p>
          <a:p>
            <a:pPr marL="285750" indent="-285750" defTabSz="587375">
              <a:lnSpc>
                <a:spcPct val="105000"/>
              </a:lnSpc>
            </a:pPr>
            <a:r>
              <a:rPr lang="en-GB" sz="1800" dirty="0" err="1" smtClean="0"/>
              <a:t>Porcentaje</a:t>
            </a:r>
            <a:r>
              <a:rPr lang="en-GB" sz="1800" dirty="0" smtClean="0"/>
              <a:t> de pacientes </a:t>
            </a:r>
            <a:r>
              <a:rPr lang="en-GB" sz="1800" dirty="0" err="1" smtClean="0"/>
              <a:t>que</a:t>
            </a:r>
            <a:r>
              <a:rPr lang="en-GB" sz="1800" dirty="0" smtClean="0"/>
              <a:t> </a:t>
            </a:r>
            <a:r>
              <a:rPr lang="en-GB" sz="1800" dirty="0" err="1" smtClean="0"/>
              <a:t>llegaron</a:t>
            </a:r>
            <a:r>
              <a:rPr lang="en-GB" sz="1800" dirty="0" smtClean="0"/>
              <a:t> a </a:t>
            </a:r>
            <a:r>
              <a:rPr lang="en-GB" sz="1800" dirty="0" err="1" smtClean="0"/>
              <a:t>cifras</a:t>
            </a:r>
            <a:r>
              <a:rPr lang="en-GB" sz="1800" dirty="0" smtClean="0"/>
              <a:t> meta  en la PAD y PAS (&lt; 90 mmHg y &lt; 140 mmHg </a:t>
            </a:r>
            <a:r>
              <a:rPr lang="en-GB" sz="1800" dirty="0" err="1" smtClean="0"/>
              <a:t>respectívamente</a:t>
            </a:r>
            <a:r>
              <a:rPr lang="en-GB" sz="1800" dirty="0" smtClean="0"/>
              <a:t>)</a:t>
            </a:r>
          </a:p>
          <a:p>
            <a:pPr marL="285750" indent="-285750" defTabSz="587375">
              <a:lnSpc>
                <a:spcPct val="105000"/>
              </a:lnSpc>
            </a:pPr>
            <a:r>
              <a:rPr lang="en-GB" sz="1800" dirty="0" err="1" smtClean="0"/>
              <a:t>Porcentaje</a:t>
            </a:r>
            <a:r>
              <a:rPr lang="en-GB" sz="1800" dirty="0" smtClean="0"/>
              <a:t> de pacientes con respuesta al </a:t>
            </a:r>
            <a:r>
              <a:rPr lang="en-GB" sz="1800" dirty="0" err="1" smtClean="0"/>
              <a:t>tratamiento</a:t>
            </a:r>
            <a:r>
              <a:rPr lang="en-GB" sz="1800" dirty="0" smtClean="0"/>
              <a:t> (PAS &lt; 90 mmHg o </a:t>
            </a:r>
            <a:r>
              <a:rPr lang="en-GB" sz="1800" dirty="0" err="1" smtClean="0"/>
              <a:t>una</a:t>
            </a:r>
            <a:r>
              <a:rPr lang="en-GB" sz="1800" dirty="0" smtClean="0"/>
              <a:t> </a:t>
            </a:r>
            <a:r>
              <a:rPr lang="en-GB" sz="1800" dirty="0" err="1" smtClean="0"/>
              <a:t>reducción</a:t>
            </a:r>
            <a:r>
              <a:rPr lang="en-GB" sz="1800" dirty="0" smtClean="0"/>
              <a:t> ≥ 10mmHg) y PAS (&lt; 140 mmHg or </a:t>
            </a:r>
            <a:r>
              <a:rPr lang="en-GB" sz="1800" dirty="0" err="1" smtClean="0"/>
              <a:t>una</a:t>
            </a:r>
            <a:r>
              <a:rPr lang="en-GB" sz="1800" dirty="0" smtClean="0"/>
              <a:t> </a:t>
            </a:r>
            <a:r>
              <a:rPr lang="en-GB" sz="1800" dirty="0" err="1" smtClean="0"/>
              <a:t>reducción</a:t>
            </a:r>
            <a:r>
              <a:rPr lang="en-GB" sz="1800" dirty="0" smtClean="0"/>
              <a:t>  ≥ 15 mmHg)</a:t>
            </a:r>
          </a:p>
        </p:txBody>
      </p:sp>
      <p:sp>
        <p:nvSpPr>
          <p:cNvPr id="13317" name="Text Box 4"/>
          <p:cNvSpPr txBox="1">
            <a:spLocks noChangeArrowheads="1"/>
          </p:cNvSpPr>
          <p:nvPr/>
        </p:nvSpPr>
        <p:spPr bwMode="gray">
          <a:xfrm>
            <a:off x="347663" y="5889625"/>
            <a:ext cx="7791450" cy="271463"/>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US" sz="1200"/>
              <a:t>*goal = control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0"/>
          </p:nvPr>
        </p:nvSpPr>
        <p:spPr>
          <a:noFill/>
        </p:spPr>
        <p:txBody>
          <a:bodyPr/>
          <a:lstStyle/>
          <a:p>
            <a:fld id="{95422AF3-1F5A-4D51-81AC-6A996173EB37}" type="slidenum">
              <a:rPr lang="en-GB" smtClean="0"/>
              <a:pPr/>
              <a:t>48</a:t>
            </a:fld>
            <a:endParaRPr lang="en-GB" smtClean="0"/>
          </a:p>
        </p:txBody>
      </p:sp>
      <p:sp>
        <p:nvSpPr>
          <p:cNvPr id="15363" name="Rectangle 15"/>
          <p:cNvSpPr>
            <a:spLocks noGrp="1" noChangeArrowheads="1"/>
          </p:cNvSpPr>
          <p:nvPr>
            <p:ph type="title"/>
          </p:nvPr>
        </p:nvSpPr>
        <p:spPr bwMode="gray"/>
        <p:txBody>
          <a:bodyPr/>
          <a:lstStyle/>
          <a:p>
            <a:pPr defTabSz="912813"/>
            <a:r>
              <a:rPr lang="es-MX" dirty="0" smtClean="0">
                <a:solidFill>
                  <a:srgbClr val="FF0000"/>
                </a:solidFill>
              </a:rPr>
              <a:t>Distribución de pacientes</a:t>
            </a:r>
            <a:endParaRPr lang="en-US" dirty="0" smtClean="0">
              <a:solidFill>
                <a:srgbClr val="FF0000"/>
              </a:solidFill>
            </a:endParaRPr>
          </a:p>
        </p:txBody>
      </p:sp>
      <p:sp>
        <p:nvSpPr>
          <p:cNvPr id="15364" name="Line 2"/>
          <p:cNvSpPr>
            <a:spLocks noChangeShapeType="1"/>
          </p:cNvSpPr>
          <p:nvPr/>
        </p:nvSpPr>
        <p:spPr bwMode="gray">
          <a:xfrm>
            <a:off x="3340100" y="1685925"/>
            <a:ext cx="2647950" cy="0"/>
          </a:xfrm>
          <a:prstGeom prst="line">
            <a:avLst/>
          </a:prstGeom>
          <a:noFill/>
          <a:ln w="12700">
            <a:solidFill>
              <a:schemeClr val="tx1"/>
            </a:solidFill>
            <a:round/>
            <a:headEnd/>
            <a:tailEnd/>
          </a:ln>
        </p:spPr>
        <p:txBody>
          <a:bodyPr wrap="none" lIns="91414" tIns="45708" rIns="91414" bIns="45708" anchor="ctr"/>
          <a:lstStyle/>
          <a:p>
            <a:endParaRPr lang="en-US"/>
          </a:p>
        </p:txBody>
      </p:sp>
      <p:sp>
        <p:nvSpPr>
          <p:cNvPr id="15365" name="Rectangle 3"/>
          <p:cNvSpPr>
            <a:spLocks noChangeArrowheads="1"/>
          </p:cNvSpPr>
          <p:nvPr/>
        </p:nvSpPr>
        <p:spPr bwMode="gray">
          <a:xfrm>
            <a:off x="5965825" y="2339975"/>
            <a:ext cx="2790825" cy="912813"/>
          </a:xfrm>
          <a:prstGeom prst="rect">
            <a:avLst/>
          </a:prstGeom>
          <a:solidFill>
            <a:srgbClr val="0081C6"/>
          </a:solidFill>
          <a:ln w="9525">
            <a:noFill/>
            <a:miter lim="800000"/>
            <a:headEnd/>
            <a:tailEnd/>
          </a:ln>
        </p:spPr>
        <p:txBody>
          <a:bodyPr wrap="none" lIns="91414" tIns="45708" rIns="91414" bIns="45708" anchor="ctr"/>
          <a:lstStyle/>
          <a:p>
            <a:pPr algn="ctr">
              <a:lnSpc>
                <a:spcPct val="90000"/>
              </a:lnSpc>
            </a:pPr>
            <a:endParaRPr lang="en-US" sz="2800">
              <a:solidFill>
                <a:schemeClr val="bg1"/>
              </a:solidFill>
            </a:endParaRPr>
          </a:p>
        </p:txBody>
      </p:sp>
      <p:sp>
        <p:nvSpPr>
          <p:cNvPr id="15366" name="Rectangle 4"/>
          <p:cNvSpPr>
            <a:spLocks noChangeArrowheads="1"/>
          </p:cNvSpPr>
          <p:nvPr/>
        </p:nvSpPr>
        <p:spPr bwMode="gray">
          <a:xfrm>
            <a:off x="5965825" y="1290638"/>
            <a:ext cx="2789238" cy="923925"/>
          </a:xfrm>
          <a:prstGeom prst="rect">
            <a:avLst/>
          </a:prstGeom>
          <a:solidFill>
            <a:srgbClr val="0081C6"/>
          </a:solidFill>
          <a:ln w="9525">
            <a:noFill/>
            <a:miter lim="800000"/>
            <a:headEnd/>
            <a:tailEnd/>
          </a:ln>
        </p:spPr>
        <p:txBody>
          <a:bodyPr wrap="none" lIns="91414" tIns="45708" rIns="91414" bIns="45708" anchor="ctr"/>
          <a:lstStyle/>
          <a:p>
            <a:pPr algn="ctr">
              <a:lnSpc>
                <a:spcPct val="90000"/>
              </a:lnSpc>
            </a:pPr>
            <a:endParaRPr lang="en-US" sz="2800">
              <a:solidFill>
                <a:schemeClr val="bg1"/>
              </a:solidFill>
            </a:endParaRPr>
          </a:p>
        </p:txBody>
      </p:sp>
      <p:sp>
        <p:nvSpPr>
          <p:cNvPr id="15367" name="Line 5"/>
          <p:cNvSpPr>
            <a:spLocks noChangeShapeType="1"/>
          </p:cNvSpPr>
          <p:nvPr/>
        </p:nvSpPr>
        <p:spPr bwMode="gray">
          <a:xfrm>
            <a:off x="3335338" y="1512888"/>
            <a:ext cx="0" cy="4041775"/>
          </a:xfrm>
          <a:prstGeom prst="line">
            <a:avLst/>
          </a:prstGeom>
          <a:noFill/>
          <a:ln w="28575">
            <a:solidFill>
              <a:schemeClr val="tx1"/>
            </a:solidFill>
            <a:round/>
            <a:headEnd/>
            <a:tailEnd/>
          </a:ln>
        </p:spPr>
        <p:txBody>
          <a:bodyPr wrap="none" lIns="91414" tIns="45708" rIns="91414" bIns="45708" anchor="ctr"/>
          <a:lstStyle/>
          <a:p>
            <a:endParaRPr lang="en-US"/>
          </a:p>
        </p:txBody>
      </p:sp>
      <p:sp>
        <p:nvSpPr>
          <p:cNvPr id="15368" name="Rectangle 6"/>
          <p:cNvSpPr>
            <a:spLocks noChangeArrowheads="1"/>
          </p:cNvSpPr>
          <p:nvPr/>
        </p:nvSpPr>
        <p:spPr bwMode="gray">
          <a:xfrm>
            <a:off x="2173288" y="1293813"/>
            <a:ext cx="3492500" cy="271462"/>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69" name="Rectangle 7"/>
          <p:cNvSpPr>
            <a:spLocks noChangeArrowheads="1"/>
          </p:cNvSpPr>
          <p:nvPr/>
        </p:nvSpPr>
        <p:spPr bwMode="gray">
          <a:xfrm>
            <a:off x="2165350" y="2635250"/>
            <a:ext cx="3502025" cy="260350"/>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70" name="Rectangle 8"/>
          <p:cNvSpPr>
            <a:spLocks noChangeArrowheads="1"/>
          </p:cNvSpPr>
          <p:nvPr/>
        </p:nvSpPr>
        <p:spPr bwMode="gray">
          <a:xfrm>
            <a:off x="2166938" y="3135313"/>
            <a:ext cx="3502025" cy="600075"/>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71" name="Rectangle 9"/>
          <p:cNvSpPr>
            <a:spLocks noChangeArrowheads="1"/>
          </p:cNvSpPr>
          <p:nvPr/>
        </p:nvSpPr>
        <p:spPr bwMode="gray">
          <a:xfrm>
            <a:off x="2168525" y="3976688"/>
            <a:ext cx="3502025" cy="1301750"/>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72" name="Rectangle 10"/>
          <p:cNvSpPr>
            <a:spLocks noChangeArrowheads="1"/>
          </p:cNvSpPr>
          <p:nvPr/>
        </p:nvSpPr>
        <p:spPr bwMode="gray">
          <a:xfrm>
            <a:off x="2170113" y="5507038"/>
            <a:ext cx="3502025" cy="417512"/>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73" name="AutoShape 11"/>
          <p:cNvSpPr>
            <a:spLocks noChangeArrowheads="1"/>
          </p:cNvSpPr>
          <p:nvPr/>
        </p:nvSpPr>
        <p:spPr bwMode="gray">
          <a:xfrm>
            <a:off x="455613" y="1287463"/>
            <a:ext cx="1277937" cy="382587"/>
          </a:xfrm>
          <a:prstGeom prst="roundRect">
            <a:avLst>
              <a:gd name="adj" fmla="val 16667"/>
            </a:avLst>
          </a:prstGeom>
          <a:solidFill>
            <a:srgbClr val="EF4135"/>
          </a:solidFill>
          <a:ln w="9525">
            <a:noFill/>
            <a:round/>
            <a:headEnd/>
            <a:tailEnd/>
          </a:ln>
        </p:spPr>
        <p:txBody>
          <a:bodyPr wrap="none" lIns="91414" tIns="45708" rIns="91414" bIns="45708" anchor="ctr"/>
          <a:lstStyle/>
          <a:p>
            <a:endParaRPr lang="de-DE"/>
          </a:p>
        </p:txBody>
      </p:sp>
      <p:sp>
        <p:nvSpPr>
          <p:cNvPr id="15374" name="AutoShape 12"/>
          <p:cNvSpPr>
            <a:spLocks noChangeArrowheads="1"/>
          </p:cNvSpPr>
          <p:nvPr/>
        </p:nvSpPr>
        <p:spPr bwMode="gray">
          <a:xfrm>
            <a:off x="455613" y="3146425"/>
            <a:ext cx="1277937" cy="382588"/>
          </a:xfrm>
          <a:prstGeom prst="roundRect">
            <a:avLst>
              <a:gd name="adj" fmla="val 16667"/>
            </a:avLst>
          </a:prstGeom>
          <a:solidFill>
            <a:srgbClr val="EF4135"/>
          </a:solidFill>
          <a:ln w="9525">
            <a:noFill/>
            <a:round/>
            <a:headEnd/>
            <a:tailEnd/>
          </a:ln>
        </p:spPr>
        <p:txBody>
          <a:bodyPr wrap="none" lIns="91414" tIns="45708" rIns="91414" bIns="45708" anchor="ctr"/>
          <a:lstStyle/>
          <a:p>
            <a:endParaRPr lang="de-DE"/>
          </a:p>
        </p:txBody>
      </p:sp>
      <p:sp>
        <p:nvSpPr>
          <p:cNvPr id="15375" name="AutoShape 13"/>
          <p:cNvSpPr>
            <a:spLocks noChangeArrowheads="1"/>
          </p:cNvSpPr>
          <p:nvPr/>
        </p:nvSpPr>
        <p:spPr bwMode="gray">
          <a:xfrm>
            <a:off x="455613" y="3973513"/>
            <a:ext cx="1277937" cy="384175"/>
          </a:xfrm>
          <a:prstGeom prst="roundRect">
            <a:avLst>
              <a:gd name="adj" fmla="val 16667"/>
            </a:avLst>
          </a:prstGeom>
          <a:solidFill>
            <a:srgbClr val="EF4135"/>
          </a:solidFill>
          <a:ln w="9525">
            <a:noFill/>
            <a:round/>
            <a:headEnd/>
            <a:tailEnd/>
          </a:ln>
        </p:spPr>
        <p:txBody>
          <a:bodyPr wrap="none" lIns="91414" tIns="45708" rIns="91414" bIns="45708" anchor="ctr"/>
          <a:lstStyle/>
          <a:p>
            <a:endParaRPr lang="de-DE"/>
          </a:p>
        </p:txBody>
      </p:sp>
      <p:sp>
        <p:nvSpPr>
          <p:cNvPr id="15376" name="AutoShape 14"/>
          <p:cNvSpPr>
            <a:spLocks noChangeArrowheads="1"/>
          </p:cNvSpPr>
          <p:nvPr/>
        </p:nvSpPr>
        <p:spPr bwMode="gray">
          <a:xfrm>
            <a:off x="455613" y="5507038"/>
            <a:ext cx="1277937" cy="382587"/>
          </a:xfrm>
          <a:prstGeom prst="roundRect">
            <a:avLst>
              <a:gd name="adj" fmla="val 16667"/>
            </a:avLst>
          </a:prstGeom>
          <a:solidFill>
            <a:srgbClr val="EF4135"/>
          </a:solidFill>
          <a:ln w="9525">
            <a:noFill/>
            <a:round/>
            <a:headEnd/>
            <a:tailEnd/>
          </a:ln>
        </p:spPr>
        <p:txBody>
          <a:bodyPr wrap="none" lIns="91414" tIns="45708" rIns="91414" bIns="45708" anchor="ctr"/>
          <a:lstStyle/>
          <a:p>
            <a:endParaRPr lang="de-DE"/>
          </a:p>
        </p:txBody>
      </p:sp>
      <p:sp>
        <p:nvSpPr>
          <p:cNvPr id="15377" name="Line 16"/>
          <p:cNvSpPr>
            <a:spLocks noChangeShapeType="1"/>
          </p:cNvSpPr>
          <p:nvPr/>
        </p:nvSpPr>
        <p:spPr bwMode="gray">
          <a:xfrm>
            <a:off x="3340100" y="2478088"/>
            <a:ext cx="2638425" cy="0"/>
          </a:xfrm>
          <a:prstGeom prst="line">
            <a:avLst/>
          </a:prstGeom>
          <a:noFill/>
          <a:ln w="12700">
            <a:solidFill>
              <a:schemeClr val="tx1"/>
            </a:solidFill>
            <a:round/>
            <a:headEnd/>
            <a:tailEnd/>
          </a:ln>
        </p:spPr>
        <p:txBody>
          <a:bodyPr wrap="none" lIns="91414" tIns="45708" rIns="91414" bIns="45708" anchor="ctr"/>
          <a:lstStyle/>
          <a:p>
            <a:endParaRPr lang="en-US"/>
          </a:p>
        </p:txBody>
      </p:sp>
      <p:sp>
        <p:nvSpPr>
          <p:cNvPr id="15378" name="Rectangle 17"/>
          <p:cNvSpPr>
            <a:spLocks noChangeArrowheads="1"/>
          </p:cNvSpPr>
          <p:nvPr/>
        </p:nvSpPr>
        <p:spPr bwMode="gray">
          <a:xfrm>
            <a:off x="2162175" y="1839913"/>
            <a:ext cx="3503613" cy="492125"/>
          </a:xfrm>
          <a:prstGeom prst="rect">
            <a:avLst/>
          </a:prstGeom>
          <a:solidFill>
            <a:srgbClr val="0081C6"/>
          </a:solidFill>
          <a:ln w="9525">
            <a:noFill/>
            <a:miter lim="800000"/>
            <a:headEnd/>
            <a:tailEnd/>
          </a:ln>
        </p:spPr>
        <p:txBody>
          <a:bodyPr wrap="none" lIns="91414" tIns="45708" rIns="91414" bIns="45708" anchor="ctr"/>
          <a:lstStyle/>
          <a:p>
            <a:endParaRPr lang="de-DE"/>
          </a:p>
        </p:txBody>
      </p:sp>
      <p:sp>
        <p:nvSpPr>
          <p:cNvPr id="15379" name="Text Box 19"/>
          <p:cNvSpPr txBox="1">
            <a:spLocks noChangeArrowheads="1"/>
          </p:cNvSpPr>
          <p:nvPr/>
        </p:nvSpPr>
        <p:spPr bwMode="gray">
          <a:xfrm>
            <a:off x="473075" y="1325563"/>
            <a:ext cx="1255713" cy="313908"/>
          </a:xfrm>
          <a:prstGeom prst="rect">
            <a:avLst/>
          </a:prstGeom>
          <a:noFill/>
          <a:ln w="9525">
            <a:noFill/>
            <a:miter lim="800000"/>
            <a:headEnd/>
            <a:tailEnd/>
          </a:ln>
        </p:spPr>
        <p:txBody>
          <a:bodyPr lIns="91414" tIns="45708" rIns="91414" bIns="45708">
            <a:spAutoFit/>
          </a:bodyPr>
          <a:lstStyle/>
          <a:p>
            <a:pPr algn="ctr">
              <a:lnSpc>
                <a:spcPct val="90000"/>
              </a:lnSpc>
              <a:spcBef>
                <a:spcPct val="50000"/>
              </a:spcBef>
            </a:pPr>
            <a:r>
              <a:rPr lang="en-GB" sz="1600" b="1" dirty="0" err="1" smtClean="0">
                <a:solidFill>
                  <a:schemeClr val="bg1"/>
                </a:solidFill>
              </a:rPr>
              <a:t>R</a:t>
            </a:r>
            <a:r>
              <a:rPr lang="en-GB" sz="1400" b="1" dirty="0" err="1" smtClean="0">
                <a:solidFill>
                  <a:schemeClr val="bg1"/>
                </a:solidFill>
              </a:rPr>
              <a:t>egistrados</a:t>
            </a:r>
            <a:endParaRPr lang="en-US" sz="1400" b="1" dirty="0">
              <a:solidFill>
                <a:schemeClr val="bg1"/>
              </a:solidFill>
            </a:endParaRPr>
          </a:p>
        </p:txBody>
      </p:sp>
      <p:sp>
        <p:nvSpPr>
          <p:cNvPr id="15380" name="Text Box 20"/>
          <p:cNvSpPr txBox="1">
            <a:spLocks noChangeArrowheads="1"/>
          </p:cNvSpPr>
          <p:nvPr/>
        </p:nvSpPr>
        <p:spPr bwMode="gray">
          <a:xfrm>
            <a:off x="490538" y="3184525"/>
            <a:ext cx="1222375" cy="286208"/>
          </a:xfrm>
          <a:prstGeom prst="rect">
            <a:avLst/>
          </a:prstGeom>
          <a:noFill/>
          <a:ln w="9525">
            <a:noFill/>
            <a:miter lim="800000"/>
            <a:headEnd/>
            <a:tailEnd/>
          </a:ln>
        </p:spPr>
        <p:txBody>
          <a:bodyPr lIns="91414" tIns="45708" rIns="91414" bIns="45708">
            <a:spAutoFit/>
          </a:bodyPr>
          <a:lstStyle/>
          <a:p>
            <a:pPr algn="ctr">
              <a:lnSpc>
                <a:spcPct val="90000"/>
              </a:lnSpc>
              <a:spcBef>
                <a:spcPct val="50000"/>
              </a:spcBef>
            </a:pPr>
            <a:r>
              <a:rPr lang="en-GB" sz="1400" b="1" dirty="0" err="1" smtClean="0">
                <a:solidFill>
                  <a:schemeClr val="bg1"/>
                </a:solidFill>
              </a:rPr>
              <a:t>Distribución</a:t>
            </a:r>
            <a:endParaRPr lang="en-US" sz="1400" b="1" dirty="0">
              <a:solidFill>
                <a:schemeClr val="bg1"/>
              </a:solidFill>
            </a:endParaRPr>
          </a:p>
        </p:txBody>
      </p:sp>
      <p:sp>
        <p:nvSpPr>
          <p:cNvPr id="15381" name="Text Box 21"/>
          <p:cNvSpPr txBox="1">
            <a:spLocks noChangeArrowheads="1"/>
          </p:cNvSpPr>
          <p:nvPr/>
        </p:nvSpPr>
        <p:spPr bwMode="gray">
          <a:xfrm>
            <a:off x="473075" y="4011613"/>
            <a:ext cx="1255713" cy="286208"/>
          </a:xfrm>
          <a:prstGeom prst="rect">
            <a:avLst/>
          </a:prstGeom>
          <a:noFill/>
          <a:ln w="9525">
            <a:noFill/>
            <a:miter lim="800000"/>
            <a:headEnd/>
            <a:tailEnd/>
          </a:ln>
        </p:spPr>
        <p:txBody>
          <a:bodyPr lIns="91414" tIns="45708" rIns="91414" bIns="45708">
            <a:spAutoFit/>
          </a:bodyPr>
          <a:lstStyle/>
          <a:p>
            <a:pPr algn="ctr">
              <a:lnSpc>
                <a:spcPct val="90000"/>
              </a:lnSpc>
              <a:spcBef>
                <a:spcPct val="50000"/>
              </a:spcBef>
            </a:pPr>
            <a:r>
              <a:rPr lang="en-GB" sz="1400" b="1" dirty="0" err="1" smtClean="0">
                <a:solidFill>
                  <a:schemeClr val="bg1"/>
                </a:solidFill>
              </a:rPr>
              <a:t>Seguimiento</a:t>
            </a:r>
            <a:endParaRPr lang="en-US" sz="1400" b="1" dirty="0">
              <a:solidFill>
                <a:schemeClr val="bg1"/>
              </a:solidFill>
            </a:endParaRPr>
          </a:p>
        </p:txBody>
      </p:sp>
      <p:sp>
        <p:nvSpPr>
          <p:cNvPr id="15382" name="Text Box 22"/>
          <p:cNvSpPr txBox="1">
            <a:spLocks noChangeArrowheads="1"/>
          </p:cNvSpPr>
          <p:nvPr/>
        </p:nvSpPr>
        <p:spPr bwMode="gray">
          <a:xfrm>
            <a:off x="473075" y="5545138"/>
            <a:ext cx="1255713" cy="312737"/>
          </a:xfrm>
          <a:prstGeom prst="rect">
            <a:avLst/>
          </a:prstGeom>
          <a:noFill/>
          <a:ln w="9525">
            <a:noFill/>
            <a:miter lim="800000"/>
            <a:headEnd/>
            <a:tailEnd/>
          </a:ln>
        </p:spPr>
        <p:txBody>
          <a:bodyPr lIns="91414" tIns="45708" rIns="91414" bIns="45708">
            <a:spAutoFit/>
          </a:bodyPr>
          <a:lstStyle/>
          <a:p>
            <a:pPr algn="ctr">
              <a:lnSpc>
                <a:spcPct val="90000"/>
              </a:lnSpc>
              <a:spcBef>
                <a:spcPct val="50000"/>
              </a:spcBef>
            </a:pPr>
            <a:r>
              <a:rPr lang="en-GB" sz="1600" b="1" dirty="0" err="1" smtClean="0">
                <a:solidFill>
                  <a:schemeClr val="bg1"/>
                </a:solidFill>
              </a:rPr>
              <a:t>Análisis</a:t>
            </a:r>
            <a:endParaRPr lang="en-US" sz="1600" b="1" dirty="0">
              <a:solidFill>
                <a:schemeClr val="bg1"/>
              </a:solidFill>
            </a:endParaRPr>
          </a:p>
        </p:txBody>
      </p:sp>
      <p:sp>
        <p:nvSpPr>
          <p:cNvPr id="15383" name="Text Box 23"/>
          <p:cNvSpPr txBox="1">
            <a:spLocks noChangeArrowheads="1"/>
          </p:cNvSpPr>
          <p:nvPr/>
        </p:nvSpPr>
        <p:spPr bwMode="gray">
          <a:xfrm>
            <a:off x="5970588" y="2293938"/>
            <a:ext cx="2795587" cy="867906"/>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Excluídos</a:t>
            </a:r>
            <a:r>
              <a:rPr lang="en-GB" sz="1600" dirty="0" smtClean="0">
                <a:solidFill>
                  <a:schemeClr val="bg1"/>
                </a:solidFill>
              </a:rPr>
              <a:t>, </a:t>
            </a:r>
            <a:r>
              <a:rPr lang="en-GB" sz="1600" dirty="0">
                <a:solidFill>
                  <a:schemeClr val="bg1"/>
                </a:solidFill>
              </a:rPr>
              <a:t>n = 265</a:t>
            </a:r>
            <a:br>
              <a:rPr lang="en-GB" sz="1600" dirty="0">
                <a:solidFill>
                  <a:schemeClr val="bg1"/>
                </a:solidFill>
              </a:rPr>
            </a:br>
            <a:r>
              <a:rPr lang="en-GB" sz="1000" i="1" dirty="0" smtClean="0">
                <a:solidFill>
                  <a:schemeClr val="bg1"/>
                </a:solidFill>
              </a:rPr>
              <a:t>No </a:t>
            </a:r>
            <a:r>
              <a:rPr lang="en-GB" sz="1000" i="1" dirty="0" err="1" smtClean="0">
                <a:solidFill>
                  <a:schemeClr val="bg1"/>
                </a:solidFill>
              </a:rPr>
              <a:t>cumpían</a:t>
            </a:r>
            <a:r>
              <a:rPr lang="en-GB" sz="1000" i="1" dirty="0" smtClean="0">
                <a:solidFill>
                  <a:schemeClr val="bg1"/>
                </a:solidFill>
              </a:rPr>
              <a:t> </a:t>
            </a:r>
            <a:r>
              <a:rPr lang="en-GB" sz="1000" i="1" dirty="0" err="1" smtClean="0">
                <a:solidFill>
                  <a:schemeClr val="bg1"/>
                </a:solidFill>
              </a:rPr>
              <a:t>criterios</a:t>
            </a:r>
            <a:r>
              <a:rPr lang="en-GB" sz="1000" i="1" dirty="0" smtClean="0">
                <a:solidFill>
                  <a:schemeClr val="bg1"/>
                </a:solidFill>
              </a:rPr>
              <a:t> de </a:t>
            </a:r>
            <a:r>
              <a:rPr lang="en-GB" sz="1000" i="1" dirty="0" err="1" smtClean="0">
                <a:solidFill>
                  <a:schemeClr val="bg1"/>
                </a:solidFill>
              </a:rPr>
              <a:t>inclusión</a:t>
            </a:r>
            <a:r>
              <a:rPr lang="en-GB" sz="1000" i="1" dirty="0" smtClean="0">
                <a:solidFill>
                  <a:schemeClr val="bg1"/>
                </a:solidFill>
              </a:rPr>
              <a:t> </a:t>
            </a:r>
            <a:r>
              <a:rPr lang="en-GB" sz="1000" i="1" dirty="0">
                <a:solidFill>
                  <a:schemeClr val="bg1"/>
                </a:solidFill>
              </a:rPr>
              <a:t>n = 201 </a:t>
            </a:r>
            <a:br>
              <a:rPr lang="en-GB" sz="1000" i="1" dirty="0">
                <a:solidFill>
                  <a:schemeClr val="bg1"/>
                </a:solidFill>
              </a:rPr>
            </a:br>
            <a:r>
              <a:rPr lang="en-GB" sz="1000" i="1" dirty="0" smtClean="0">
                <a:solidFill>
                  <a:schemeClr val="bg1"/>
                </a:solidFill>
              </a:rPr>
              <a:t>Se </a:t>
            </a:r>
            <a:r>
              <a:rPr lang="en-GB" sz="1000" i="1" dirty="0" err="1" smtClean="0">
                <a:solidFill>
                  <a:schemeClr val="bg1"/>
                </a:solidFill>
              </a:rPr>
              <a:t>rehusaron</a:t>
            </a:r>
            <a:r>
              <a:rPr lang="en-GB" sz="1000" i="1" dirty="0" smtClean="0">
                <a:solidFill>
                  <a:schemeClr val="bg1"/>
                </a:solidFill>
              </a:rPr>
              <a:t> a </a:t>
            </a:r>
            <a:r>
              <a:rPr lang="en-GB" sz="1000" i="1" dirty="0" err="1" smtClean="0">
                <a:solidFill>
                  <a:schemeClr val="bg1"/>
                </a:solidFill>
              </a:rPr>
              <a:t>participar</a:t>
            </a:r>
            <a:r>
              <a:rPr lang="en-GB" sz="1000" i="1" dirty="0" smtClean="0">
                <a:solidFill>
                  <a:schemeClr val="bg1"/>
                </a:solidFill>
              </a:rPr>
              <a:t>, </a:t>
            </a:r>
            <a:r>
              <a:rPr lang="en-GB" sz="1000" i="1" dirty="0">
                <a:solidFill>
                  <a:schemeClr val="bg1"/>
                </a:solidFill>
              </a:rPr>
              <a:t>n = 15</a:t>
            </a:r>
            <a:br>
              <a:rPr lang="en-GB" sz="1000" i="1" dirty="0">
                <a:solidFill>
                  <a:schemeClr val="bg1"/>
                </a:solidFill>
              </a:rPr>
            </a:br>
            <a:r>
              <a:rPr lang="en-GB" sz="1000" i="1" dirty="0" err="1" smtClean="0">
                <a:solidFill>
                  <a:schemeClr val="bg1"/>
                </a:solidFill>
              </a:rPr>
              <a:t>Efectos</a:t>
            </a:r>
            <a:r>
              <a:rPr lang="en-GB" sz="1000" i="1" dirty="0" smtClean="0">
                <a:solidFill>
                  <a:schemeClr val="bg1"/>
                </a:solidFill>
              </a:rPr>
              <a:t> </a:t>
            </a:r>
            <a:r>
              <a:rPr lang="en-GB" sz="1000" i="1" dirty="0" err="1" smtClean="0">
                <a:solidFill>
                  <a:schemeClr val="bg1"/>
                </a:solidFill>
              </a:rPr>
              <a:t>adversos</a:t>
            </a:r>
            <a:r>
              <a:rPr lang="en-GB" sz="1000" i="1" dirty="0" smtClean="0">
                <a:solidFill>
                  <a:schemeClr val="bg1"/>
                </a:solidFill>
              </a:rPr>
              <a:t> </a:t>
            </a:r>
            <a:r>
              <a:rPr lang="en-GB" sz="1000" i="1" dirty="0">
                <a:solidFill>
                  <a:schemeClr val="bg1"/>
                </a:solidFill>
              </a:rPr>
              <a:t>n = 36</a:t>
            </a:r>
            <a:br>
              <a:rPr lang="en-GB" sz="1000" i="1" dirty="0">
                <a:solidFill>
                  <a:schemeClr val="bg1"/>
                </a:solidFill>
              </a:rPr>
            </a:br>
            <a:r>
              <a:rPr lang="en-GB" sz="1000" i="1" dirty="0" err="1" smtClean="0">
                <a:solidFill>
                  <a:schemeClr val="bg1"/>
                </a:solidFill>
              </a:rPr>
              <a:t>Otras</a:t>
            </a:r>
            <a:r>
              <a:rPr lang="en-GB" sz="1000" i="1" dirty="0" smtClean="0">
                <a:solidFill>
                  <a:schemeClr val="bg1"/>
                </a:solidFill>
              </a:rPr>
              <a:t> </a:t>
            </a:r>
            <a:r>
              <a:rPr lang="en-GB" sz="1000" i="1" dirty="0" err="1" smtClean="0">
                <a:solidFill>
                  <a:schemeClr val="bg1"/>
                </a:solidFill>
              </a:rPr>
              <a:t>razones</a:t>
            </a:r>
            <a:r>
              <a:rPr lang="en-GB" sz="1000" i="1" dirty="0" smtClean="0">
                <a:solidFill>
                  <a:schemeClr val="bg1"/>
                </a:solidFill>
              </a:rPr>
              <a:t>, </a:t>
            </a:r>
            <a:r>
              <a:rPr lang="en-GB" sz="1000" i="1" dirty="0">
                <a:solidFill>
                  <a:schemeClr val="bg1"/>
                </a:solidFill>
              </a:rPr>
              <a:t>n = 13</a:t>
            </a:r>
            <a:endParaRPr lang="en-US" sz="1000" i="1" dirty="0">
              <a:solidFill>
                <a:schemeClr val="bg1"/>
              </a:solidFill>
            </a:endParaRPr>
          </a:p>
        </p:txBody>
      </p:sp>
      <p:sp>
        <p:nvSpPr>
          <p:cNvPr id="15384" name="Text Box 24"/>
          <p:cNvSpPr txBox="1">
            <a:spLocks noChangeArrowheads="1"/>
          </p:cNvSpPr>
          <p:nvPr/>
        </p:nvSpPr>
        <p:spPr bwMode="gray">
          <a:xfrm>
            <a:off x="5959475" y="1260475"/>
            <a:ext cx="2795588" cy="916380"/>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Excluídos</a:t>
            </a:r>
            <a:r>
              <a:rPr lang="en-GB" sz="1600" dirty="0" smtClean="0">
                <a:solidFill>
                  <a:schemeClr val="bg1"/>
                </a:solidFill>
              </a:rPr>
              <a:t> </a:t>
            </a:r>
            <a:r>
              <a:rPr lang="en-GB" sz="1600" dirty="0">
                <a:solidFill>
                  <a:schemeClr val="bg1"/>
                </a:solidFill>
              </a:rPr>
              <a:t>n = 124</a:t>
            </a:r>
            <a:br>
              <a:rPr lang="en-GB" sz="1600" dirty="0">
                <a:solidFill>
                  <a:schemeClr val="bg1"/>
                </a:solidFill>
              </a:rPr>
            </a:br>
            <a:r>
              <a:rPr lang="en-GB" sz="1050" i="1" dirty="0" smtClean="0">
                <a:solidFill>
                  <a:schemeClr val="bg1"/>
                </a:solidFill>
              </a:rPr>
              <a:t>No </a:t>
            </a:r>
            <a:r>
              <a:rPr lang="en-GB" sz="1050" i="1" dirty="0" err="1" smtClean="0">
                <a:solidFill>
                  <a:schemeClr val="bg1"/>
                </a:solidFill>
              </a:rPr>
              <a:t>cumplian</a:t>
            </a:r>
            <a:r>
              <a:rPr lang="en-GB" sz="1050" i="1" dirty="0" smtClean="0">
                <a:solidFill>
                  <a:schemeClr val="bg1"/>
                </a:solidFill>
              </a:rPr>
              <a:t> </a:t>
            </a:r>
            <a:r>
              <a:rPr lang="en-GB" sz="1050" i="1" dirty="0" err="1" smtClean="0">
                <a:solidFill>
                  <a:schemeClr val="bg1"/>
                </a:solidFill>
              </a:rPr>
              <a:t>criterios</a:t>
            </a:r>
            <a:r>
              <a:rPr lang="en-GB" sz="1050" i="1" dirty="0" smtClean="0">
                <a:solidFill>
                  <a:schemeClr val="bg1"/>
                </a:solidFill>
              </a:rPr>
              <a:t> de </a:t>
            </a:r>
            <a:r>
              <a:rPr lang="en-GB" sz="1050" i="1" dirty="0" err="1" smtClean="0">
                <a:solidFill>
                  <a:schemeClr val="bg1"/>
                </a:solidFill>
              </a:rPr>
              <a:t>inclusión</a:t>
            </a:r>
            <a:r>
              <a:rPr lang="en-GB" sz="1050" i="1" dirty="0" smtClean="0">
                <a:solidFill>
                  <a:schemeClr val="bg1"/>
                </a:solidFill>
              </a:rPr>
              <a:t>, </a:t>
            </a:r>
            <a:r>
              <a:rPr lang="en-GB" sz="1050" i="1" dirty="0">
                <a:solidFill>
                  <a:schemeClr val="bg1"/>
                </a:solidFill>
              </a:rPr>
              <a:t>n = 101</a:t>
            </a:r>
            <a:br>
              <a:rPr lang="en-GB" sz="1050" i="1" dirty="0">
                <a:solidFill>
                  <a:schemeClr val="bg1"/>
                </a:solidFill>
              </a:rPr>
            </a:br>
            <a:r>
              <a:rPr lang="en-GB" sz="1050" i="1" dirty="0" smtClean="0">
                <a:solidFill>
                  <a:schemeClr val="bg1"/>
                </a:solidFill>
              </a:rPr>
              <a:t>Se </a:t>
            </a:r>
            <a:r>
              <a:rPr lang="en-GB" sz="1050" i="1" dirty="0" err="1" smtClean="0">
                <a:solidFill>
                  <a:schemeClr val="bg1"/>
                </a:solidFill>
              </a:rPr>
              <a:t>rehusaron</a:t>
            </a:r>
            <a:r>
              <a:rPr lang="en-GB" sz="1050" i="1" dirty="0" smtClean="0">
                <a:solidFill>
                  <a:schemeClr val="bg1"/>
                </a:solidFill>
              </a:rPr>
              <a:t> a </a:t>
            </a:r>
            <a:r>
              <a:rPr lang="en-GB" sz="1050" i="1" dirty="0" err="1" smtClean="0">
                <a:solidFill>
                  <a:schemeClr val="bg1"/>
                </a:solidFill>
              </a:rPr>
              <a:t>participar</a:t>
            </a:r>
            <a:r>
              <a:rPr lang="en-GB" sz="1050" i="1" dirty="0" smtClean="0">
                <a:solidFill>
                  <a:schemeClr val="bg1"/>
                </a:solidFill>
              </a:rPr>
              <a:t>, </a:t>
            </a:r>
            <a:r>
              <a:rPr lang="en-GB" sz="1050" i="1" dirty="0">
                <a:solidFill>
                  <a:schemeClr val="bg1"/>
                </a:solidFill>
              </a:rPr>
              <a:t>n = 8</a:t>
            </a:r>
            <a:br>
              <a:rPr lang="en-GB" sz="1050" i="1" dirty="0">
                <a:solidFill>
                  <a:schemeClr val="bg1"/>
                </a:solidFill>
              </a:rPr>
            </a:br>
            <a:r>
              <a:rPr lang="en-GB" sz="1050" i="1" dirty="0" err="1" smtClean="0">
                <a:solidFill>
                  <a:schemeClr val="bg1"/>
                </a:solidFill>
              </a:rPr>
              <a:t>Efectos</a:t>
            </a:r>
            <a:r>
              <a:rPr lang="en-GB" sz="1050" i="1" dirty="0" smtClean="0">
                <a:solidFill>
                  <a:schemeClr val="bg1"/>
                </a:solidFill>
              </a:rPr>
              <a:t> </a:t>
            </a:r>
            <a:r>
              <a:rPr lang="en-GB" sz="1050" i="1" dirty="0" err="1" smtClean="0">
                <a:solidFill>
                  <a:schemeClr val="bg1"/>
                </a:solidFill>
              </a:rPr>
              <a:t>adversos</a:t>
            </a:r>
            <a:r>
              <a:rPr lang="en-GB" sz="1050" i="1" dirty="0" smtClean="0">
                <a:solidFill>
                  <a:schemeClr val="bg1"/>
                </a:solidFill>
              </a:rPr>
              <a:t> </a:t>
            </a:r>
            <a:r>
              <a:rPr lang="en-GB" sz="1050" i="1" dirty="0">
                <a:solidFill>
                  <a:schemeClr val="bg1"/>
                </a:solidFill>
              </a:rPr>
              <a:t>n = 2</a:t>
            </a:r>
            <a:br>
              <a:rPr lang="en-GB" sz="1050" i="1" dirty="0">
                <a:solidFill>
                  <a:schemeClr val="bg1"/>
                </a:solidFill>
              </a:rPr>
            </a:br>
            <a:r>
              <a:rPr lang="en-GB" sz="1050" i="1" dirty="0" err="1" smtClean="0">
                <a:solidFill>
                  <a:schemeClr val="bg1"/>
                </a:solidFill>
              </a:rPr>
              <a:t>Otras</a:t>
            </a:r>
            <a:r>
              <a:rPr lang="en-GB" sz="1050" i="1" dirty="0" smtClean="0">
                <a:solidFill>
                  <a:schemeClr val="bg1"/>
                </a:solidFill>
              </a:rPr>
              <a:t> </a:t>
            </a:r>
            <a:r>
              <a:rPr lang="en-GB" sz="1050" i="1" dirty="0" err="1" smtClean="0">
                <a:solidFill>
                  <a:schemeClr val="bg1"/>
                </a:solidFill>
              </a:rPr>
              <a:t>razones</a:t>
            </a:r>
            <a:r>
              <a:rPr lang="en-GB" sz="1050" i="1" dirty="0" smtClean="0">
                <a:solidFill>
                  <a:schemeClr val="bg1"/>
                </a:solidFill>
              </a:rPr>
              <a:t>, </a:t>
            </a:r>
            <a:r>
              <a:rPr lang="en-GB" sz="1050" i="1" dirty="0">
                <a:solidFill>
                  <a:schemeClr val="bg1"/>
                </a:solidFill>
              </a:rPr>
              <a:t>n </a:t>
            </a:r>
            <a:r>
              <a:rPr lang="en-GB" sz="1200" i="1" dirty="0">
                <a:solidFill>
                  <a:schemeClr val="bg1"/>
                </a:solidFill>
              </a:rPr>
              <a:t>= 13</a:t>
            </a:r>
            <a:endParaRPr lang="en-US" sz="1200" i="1" dirty="0">
              <a:solidFill>
                <a:schemeClr val="bg1"/>
              </a:solidFill>
            </a:endParaRPr>
          </a:p>
        </p:txBody>
      </p:sp>
      <p:sp>
        <p:nvSpPr>
          <p:cNvPr id="15385" name="Text Box 25"/>
          <p:cNvSpPr txBox="1">
            <a:spLocks noChangeArrowheads="1"/>
          </p:cNvSpPr>
          <p:nvPr/>
        </p:nvSpPr>
        <p:spPr bwMode="gray">
          <a:xfrm>
            <a:off x="2178050" y="1273175"/>
            <a:ext cx="3476625" cy="312738"/>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Elegibles</a:t>
            </a:r>
            <a:r>
              <a:rPr lang="en-GB" sz="1600" dirty="0" smtClean="0">
                <a:solidFill>
                  <a:schemeClr val="bg1"/>
                </a:solidFill>
              </a:rPr>
              <a:t>, </a:t>
            </a:r>
            <a:r>
              <a:rPr lang="en-GB" sz="1600" dirty="0">
                <a:solidFill>
                  <a:schemeClr val="bg1"/>
                </a:solidFill>
              </a:rPr>
              <a:t>n = 1,487</a:t>
            </a:r>
            <a:endParaRPr lang="en-US" sz="1600" dirty="0">
              <a:solidFill>
                <a:schemeClr val="bg1"/>
              </a:solidFill>
            </a:endParaRPr>
          </a:p>
        </p:txBody>
      </p:sp>
      <p:sp>
        <p:nvSpPr>
          <p:cNvPr id="15386" name="Text Box 26"/>
          <p:cNvSpPr txBox="1">
            <a:spLocks noChangeArrowheads="1"/>
          </p:cNvSpPr>
          <p:nvPr/>
        </p:nvSpPr>
        <p:spPr bwMode="gray">
          <a:xfrm>
            <a:off x="2178050" y="2606675"/>
            <a:ext cx="3413125" cy="312738"/>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Aleatorizados</a:t>
            </a:r>
            <a:r>
              <a:rPr lang="en-GB" sz="1600" dirty="0" smtClean="0">
                <a:solidFill>
                  <a:schemeClr val="bg1"/>
                </a:solidFill>
              </a:rPr>
              <a:t>, </a:t>
            </a:r>
            <a:r>
              <a:rPr lang="en-GB" sz="1600" dirty="0">
                <a:solidFill>
                  <a:schemeClr val="bg1"/>
                </a:solidFill>
              </a:rPr>
              <a:t>n = 1,098</a:t>
            </a:r>
            <a:endParaRPr lang="en-US" sz="1600" dirty="0">
              <a:solidFill>
                <a:schemeClr val="bg1"/>
              </a:solidFill>
            </a:endParaRPr>
          </a:p>
        </p:txBody>
      </p:sp>
      <p:sp>
        <p:nvSpPr>
          <p:cNvPr id="15387" name="Text Box 27"/>
          <p:cNvSpPr txBox="1">
            <a:spLocks noChangeArrowheads="1"/>
          </p:cNvSpPr>
          <p:nvPr/>
        </p:nvSpPr>
        <p:spPr bwMode="gray">
          <a:xfrm>
            <a:off x="2178050" y="3122613"/>
            <a:ext cx="3484563" cy="590907"/>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200" dirty="0" smtClean="0">
                <a:solidFill>
                  <a:schemeClr val="bg1"/>
                </a:solidFill>
              </a:rPr>
              <a:t>Re-</a:t>
            </a:r>
            <a:r>
              <a:rPr lang="en-GB" sz="1200" dirty="0" err="1" smtClean="0">
                <a:solidFill>
                  <a:schemeClr val="bg1"/>
                </a:solidFill>
              </a:rPr>
              <a:t>distribuídos</a:t>
            </a:r>
            <a:r>
              <a:rPr lang="en-GB" sz="1200" dirty="0" smtClean="0">
                <a:solidFill>
                  <a:schemeClr val="bg1"/>
                </a:solidFill>
              </a:rPr>
              <a:t> </a:t>
            </a:r>
            <a:r>
              <a:rPr lang="en-GB" sz="1200" dirty="0" err="1" smtClean="0">
                <a:solidFill>
                  <a:schemeClr val="bg1"/>
                </a:solidFill>
              </a:rPr>
              <a:t>para</a:t>
            </a:r>
            <a:r>
              <a:rPr lang="en-GB" sz="1200" dirty="0" smtClean="0">
                <a:solidFill>
                  <a:schemeClr val="bg1"/>
                </a:solidFill>
              </a:rPr>
              <a:t> </a:t>
            </a:r>
            <a:r>
              <a:rPr lang="en-GB" sz="1200" dirty="0" err="1" smtClean="0">
                <a:solidFill>
                  <a:schemeClr val="bg1"/>
                </a:solidFill>
              </a:rPr>
              <a:t>intervención</a:t>
            </a:r>
            <a:r>
              <a:rPr lang="en-GB" sz="1200" dirty="0" smtClean="0">
                <a:solidFill>
                  <a:schemeClr val="bg1"/>
                </a:solidFill>
              </a:rPr>
              <a:t>, </a:t>
            </a:r>
            <a:r>
              <a:rPr lang="en-GB" sz="1200" dirty="0">
                <a:solidFill>
                  <a:schemeClr val="bg1"/>
                </a:solidFill>
              </a:rPr>
              <a:t>n = 1,098</a:t>
            </a:r>
            <a:r>
              <a:rPr lang="en-GB" sz="1600" dirty="0">
                <a:solidFill>
                  <a:schemeClr val="bg1"/>
                </a:solidFill>
              </a:rPr>
              <a:t/>
            </a:r>
            <a:br>
              <a:rPr lang="en-GB" sz="1600" dirty="0">
                <a:solidFill>
                  <a:schemeClr val="bg1"/>
                </a:solidFill>
              </a:rPr>
            </a:br>
            <a:r>
              <a:rPr lang="en-GB" sz="1200" i="1" dirty="0" err="1" smtClean="0">
                <a:solidFill>
                  <a:schemeClr val="bg1"/>
                </a:solidFill>
              </a:rPr>
              <a:t>Recibieron</a:t>
            </a:r>
            <a:r>
              <a:rPr lang="en-GB" sz="1200" i="1" dirty="0" smtClean="0">
                <a:solidFill>
                  <a:schemeClr val="bg1"/>
                </a:solidFill>
              </a:rPr>
              <a:t> </a:t>
            </a:r>
            <a:r>
              <a:rPr lang="en-GB" sz="1200" i="1" dirty="0" err="1" smtClean="0">
                <a:solidFill>
                  <a:schemeClr val="bg1"/>
                </a:solidFill>
              </a:rPr>
              <a:t>tratamiento</a:t>
            </a:r>
            <a:r>
              <a:rPr lang="en-GB" sz="1200" i="1" dirty="0" smtClean="0">
                <a:solidFill>
                  <a:schemeClr val="bg1"/>
                </a:solidFill>
              </a:rPr>
              <a:t>, </a:t>
            </a:r>
            <a:r>
              <a:rPr lang="en-GB" sz="1200" i="1" dirty="0">
                <a:solidFill>
                  <a:schemeClr val="bg1"/>
                </a:solidFill>
              </a:rPr>
              <a:t>n = 1,097</a:t>
            </a:r>
            <a:br>
              <a:rPr lang="en-GB" sz="1200" i="1" dirty="0">
                <a:solidFill>
                  <a:schemeClr val="bg1"/>
                </a:solidFill>
              </a:rPr>
            </a:br>
            <a:r>
              <a:rPr lang="en-GB" sz="1200" i="1" dirty="0" smtClean="0">
                <a:solidFill>
                  <a:schemeClr val="bg1"/>
                </a:solidFill>
              </a:rPr>
              <a:t>No </a:t>
            </a:r>
            <a:r>
              <a:rPr lang="en-GB" sz="1200" i="1" dirty="0" err="1" smtClean="0">
                <a:solidFill>
                  <a:schemeClr val="bg1"/>
                </a:solidFill>
              </a:rPr>
              <a:t>recibieron</a:t>
            </a:r>
            <a:r>
              <a:rPr lang="en-GB" sz="1200" i="1" dirty="0" smtClean="0">
                <a:solidFill>
                  <a:schemeClr val="bg1"/>
                </a:solidFill>
              </a:rPr>
              <a:t> </a:t>
            </a:r>
            <a:r>
              <a:rPr lang="en-GB" sz="1200" i="1" dirty="0" err="1" smtClean="0">
                <a:solidFill>
                  <a:schemeClr val="bg1"/>
                </a:solidFill>
              </a:rPr>
              <a:t>tratamiento</a:t>
            </a:r>
            <a:r>
              <a:rPr lang="en-GB" sz="1200" i="1" dirty="0" smtClean="0">
                <a:solidFill>
                  <a:schemeClr val="bg1"/>
                </a:solidFill>
              </a:rPr>
              <a:t> n </a:t>
            </a:r>
            <a:r>
              <a:rPr lang="en-GB" sz="1200" i="1" dirty="0">
                <a:solidFill>
                  <a:schemeClr val="bg1"/>
                </a:solidFill>
              </a:rPr>
              <a:t>= 1</a:t>
            </a:r>
            <a:endParaRPr lang="en-US" sz="1200" i="1" dirty="0">
              <a:solidFill>
                <a:schemeClr val="bg1"/>
              </a:solidFill>
            </a:endParaRPr>
          </a:p>
        </p:txBody>
      </p:sp>
      <p:sp>
        <p:nvSpPr>
          <p:cNvPr id="15388" name="Text Box 28"/>
          <p:cNvSpPr txBox="1">
            <a:spLocks noChangeArrowheads="1"/>
          </p:cNvSpPr>
          <p:nvPr/>
        </p:nvSpPr>
        <p:spPr bwMode="gray">
          <a:xfrm>
            <a:off x="2178050" y="3951288"/>
            <a:ext cx="3444875" cy="1338804"/>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smtClean="0">
                <a:solidFill>
                  <a:schemeClr val="bg1"/>
                </a:solidFill>
              </a:rPr>
              <a:t>Se </a:t>
            </a:r>
            <a:r>
              <a:rPr lang="en-GB" sz="1600" dirty="0" err="1" smtClean="0">
                <a:solidFill>
                  <a:schemeClr val="bg1"/>
                </a:solidFill>
              </a:rPr>
              <a:t>perdió</a:t>
            </a:r>
            <a:r>
              <a:rPr lang="en-GB" sz="1600" dirty="0" smtClean="0">
                <a:solidFill>
                  <a:schemeClr val="bg1"/>
                </a:solidFill>
              </a:rPr>
              <a:t> el </a:t>
            </a:r>
            <a:r>
              <a:rPr lang="en-GB" sz="1600" dirty="0" err="1" smtClean="0">
                <a:solidFill>
                  <a:schemeClr val="bg1"/>
                </a:solidFill>
              </a:rPr>
              <a:t>seguimiento</a:t>
            </a:r>
            <a:r>
              <a:rPr lang="en-GB" sz="1600" dirty="0" smtClean="0">
                <a:solidFill>
                  <a:schemeClr val="bg1"/>
                </a:solidFill>
              </a:rPr>
              <a:t>, </a:t>
            </a:r>
            <a:r>
              <a:rPr lang="en-GB" sz="1600" dirty="0">
                <a:solidFill>
                  <a:schemeClr val="bg1"/>
                </a:solidFill>
              </a:rPr>
              <a:t>n = 1</a:t>
            </a:r>
            <a:br>
              <a:rPr lang="en-GB" sz="1600" dirty="0">
                <a:solidFill>
                  <a:schemeClr val="bg1"/>
                </a:solidFill>
              </a:rPr>
            </a:br>
            <a:r>
              <a:rPr lang="en-GB" sz="1400" dirty="0" smtClean="0">
                <a:solidFill>
                  <a:schemeClr val="bg1"/>
                </a:solidFill>
              </a:rPr>
              <a:t>Se </a:t>
            </a:r>
            <a:r>
              <a:rPr lang="en-GB" sz="1400" dirty="0" err="1" smtClean="0">
                <a:solidFill>
                  <a:schemeClr val="bg1"/>
                </a:solidFill>
              </a:rPr>
              <a:t>descontinuó</a:t>
            </a:r>
            <a:r>
              <a:rPr lang="en-GB" sz="1400" dirty="0" smtClean="0">
                <a:solidFill>
                  <a:schemeClr val="bg1"/>
                </a:solidFill>
              </a:rPr>
              <a:t> el </a:t>
            </a:r>
            <a:r>
              <a:rPr lang="en-GB" sz="1400" dirty="0" err="1" smtClean="0">
                <a:solidFill>
                  <a:schemeClr val="bg1"/>
                </a:solidFill>
              </a:rPr>
              <a:t>tratamiento</a:t>
            </a:r>
            <a:r>
              <a:rPr lang="en-GB" sz="1400" dirty="0" smtClean="0">
                <a:solidFill>
                  <a:schemeClr val="bg1"/>
                </a:solidFill>
              </a:rPr>
              <a:t>, </a:t>
            </a:r>
            <a:r>
              <a:rPr lang="en-GB" sz="1400" dirty="0">
                <a:solidFill>
                  <a:schemeClr val="bg1"/>
                </a:solidFill>
              </a:rPr>
              <a:t>n = 50</a:t>
            </a:r>
            <a:r>
              <a:rPr lang="en-GB" sz="1600" dirty="0">
                <a:solidFill>
                  <a:schemeClr val="bg1"/>
                </a:solidFill>
              </a:rPr>
              <a:t/>
            </a:r>
            <a:br>
              <a:rPr lang="en-GB" sz="1600" dirty="0">
                <a:solidFill>
                  <a:schemeClr val="bg1"/>
                </a:solidFill>
              </a:rPr>
            </a:br>
            <a:r>
              <a:rPr lang="en-GB" sz="1200" i="1" dirty="0" err="1" smtClean="0">
                <a:solidFill>
                  <a:schemeClr val="bg1"/>
                </a:solidFill>
              </a:rPr>
              <a:t>Violaciones</a:t>
            </a:r>
            <a:r>
              <a:rPr lang="en-GB" sz="1200" i="1" dirty="0" smtClean="0">
                <a:solidFill>
                  <a:schemeClr val="bg1"/>
                </a:solidFill>
              </a:rPr>
              <a:t> en </a:t>
            </a:r>
            <a:r>
              <a:rPr lang="en-GB" sz="1200" i="1" dirty="0" err="1" smtClean="0">
                <a:solidFill>
                  <a:schemeClr val="bg1"/>
                </a:solidFill>
              </a:rPr>
              <a:t>protocolo</a:t>
            </a:r>
            <a:r>
              <a:rPr lang="en-GB" sz="1200" i="1" dirty="0" smtClean="0">
                <a:solidFill>
                  <a:schemeClr val="bg1"/>
                </a:solidFill>
              </a:rPr>
              <a:t> </a:t>
            </a:r>
            <a:r>
              <a:rPr lang="en-GB" sz="1200" i="1" dirty="0">
                <a:solidFill>
                  <a:schemeClr val="bg1"/>
                </a:solidFill>
              </a:rPr>
              <a:t>n = 4</a:t>
            </a:r>
            <a:br>
              <a:rPr lang="en-GB" sz="1200" i="1" dirty="0">
                <a:solidFill>
                  <a:schemeClr val="bg1"/>
                </a:solidFill>
              </a:rPr>
            </a:br>
            <a:r>
              <a:rPr lang="en-GB" sz="1200" i="1" dirty="0" err="1" smtClean="0">
                <a:solidFill>
                  <a:schemeClr val="bg1"/>
                </a:solidFill>
              </a:rPr>
              <a:t>Rechazo</a:t>
            </a:r>
            <a:r>
              <a:rPr lang="en-GB" sz="1200" i="1" dirty="0" smtClean="0">
                <a:solidFill>
                  <a:schemeClr val="bg1"/>
                </a:solidFill>
              </a:rPr>
              <a:t> de </a:t>
            </a:r>
            <a:r>
              <a:rPr lang="en-GB" sz="1200" i="1" dirty="0" err="1" smtClean="0">
                <a:solidFill>
                  <a:schemeClr val="bg1"/>
                </a:solidFill>
              </a:rPr>
              <a:t>consentimiento</a:t>
            </a:r>
            <a:r>
              <a:rPr lang="en-GB" sz="1200" i="1" dirty="0" smtClean="0">
                <a:solidFill>
                  <a:schemeClr val="bg1"/>
                </a:solidFill>
              </a:rPr>
              <a:t> inf. </a:t>
            </a:r>
            <a:r>
              <a:rPr lang="en-GB" sz="1200" i="1" dirty="0">
                <a:solidFill>
                  <a:schemeClr val="bg1"/>
                </a:solidFill>
              </a:rPr>
              <a:t>n = 4</a:t>
            </a:r>
            <a:br>
              <a:rPr lang="en-GB" sz="1200" i="1" dirty="0">
                <a:solidFill>
                  <a:schemeClr val="bg1"/>
                </a:solidFill>
              </a:rPr>
            </a:br>
            <a:r>
              <a:rPr lang="en-GB" sz="1200" i="1" dirty="0" err="1" smtClean="0">
                <a:solidFill>
                  <a:schemeClr val="bg1"/>
                </a:solidFill>
              </a:rPr>
              <a:t>Efectos</a:t>
            </a:r>
            <a:r>
              <a:rPr lang="en-GB" sz="1200" i="1" dirty="0" smtClean="0">
                <a:solidFill>
                  <a:schemeClr val="bg1"/>
                </a:solidFill>
              </a:rPr>
              <a:t> </a:t>
            </a:r>
            <a:r>
              <a:rPr lang="en-GB" sz="1200" i="1" dirty="0" err="1" smtClean="0">
                <a:solidFill>
                  <a:schemeClr val="bg1"/>
                </a:solidFill>
              </a:rPr>
              <a:t>adversos</a:t>
            </a:r>
            <a:r>
              <a:rPr lang="en-GB" sz="1200" i="1" dirty="0" smtClean="0">
                <a:solidFill>
                  <a:schemeClr val="bg1"/>
                </a:solidFill>
              </a:rPr>
              <a:t>*, </a:t>
            </a:r>
            <a:r>
              <a:rPr lang="en-GB" sz="1200" i="1" dirty="0">
                <a:solidFill>
                  <a:schemeClr val="bg1"/>
                </a:solidFill>
              </a:rPr>
              <a:t>n = 35</a:t>
            </a:r>
            <a:br>
              <a:rPr lang="en-GB" sz="1200" i="1" dirty="0">
                <a:solidFill>
                  <a:schemeClr val="bg1"/>
                </a:solidFill>
              </a:rPr>
            </a:br>
            <a:r>
              <a:rPr lang="en-GB" sz="1200" i="1" dirty="0" err="1" smtClean="0">
                <a:solidFill>
                  <a:schemeClr val="bg1"/>
                </a:solidFill>
              </a:rPr>
              <a:t>Falta</a:t>
            </a:r>
            <a:r>
              <a:rPr lang="en-GB" sz="1200" i="1" dirty="0" smtClean="0">
                <a:solidFill>
                  <a:schemeClr val="bg1"/>
                </a:solidFill>
              </a:rPr>
              <a:t> de </a:t>
            </a:r>
            <a:r>
              <a:rPr lang="en-GB" sz="1200" i="1" dirty="0" err="1" smtClean="0">
                <a:solidFill>
                  <a:schemeClr val="bg1"/>
                </a:solidFill>
              </a:rPr>
              <a:t>eficacia</a:t>
            </a:r>
            <a:r>
              <a:rPr lang="en-GB" sz="1200" i="1" dirty="0" smtClean="0">
                <a:solidFill>
                  <a:schemeClr val="bg1"/>
                </a:solidFill>
              </a:rPr>
              <a:t>, </a:t>
            </a:r>
            <a:r>
              <a:rPr lang="en-GB" sz="1200" i="1" dirty="0">
                <a:solidFill>
                  <a:schemeClr val="bg1"/>
                </a:solidFill>
              </a:rPr>
              <a:t>n = 3</a:t>
            </a:r>
            <a:br>
              <a:rPr lang="en-GB" sz="1200" i="1" dirty="0">
                <a:solidFill>
                  <a:schemeClr val="bg1"/>
                </a:solidFill>
              </a:rPr>
            </a:br>
            <a:r>
              <a:rPr lang="en-GB" sz="1200" i="1" dirty="0" err="1" smtClean="0">
                <a:solidFill>
                  <a:schemeClr val="bg1"/>
                </a:solidFill>
              </a:rPr>
              <a:t>Otros</a:t>
            </a:r>
            <a:r>
              <a:rPr lang="en-GB" sz="1200" i="1" dirty="0" smtClean="0">
                <a:solidFill>
                  <a:schemeClr val="bg1"/>
                </a:solidFill>
              </a:rPr>
              <a:t>, </a:t>
            </a:r>
            <a:r>
              <a:rPr lang="en-GB" sz="1200" i="1" dirty="0">
                <a:solidFill>
                  <a:schemeClr val="bg1"/>
                </a:solidFill>
              </a:rPr>
              <a:t>n = 4</a:t>
            </a:r>
            <a:endParaRPr lang="en-US" sz="1200" i="1" dirty="0">
              <a:solidFill>
                <a:schemeClr val="bg1"/>
              </a:solidFill>
            </a:endParaRPr>
          </a:p>
        </p:txBody>
      </p:sp>
      <p:sp>
        <p:nvSpPr>
          <p:cNvPr id="15389" name="Text Box 29"/>
          <p:cNvSpPr txBox="1">
            <a:spLocks noChangeArrowheads="1"/>
          </p:cNvSpPr>
          <p:nvPr/>
        </p:nvSpPr>
        <p:spPr bwMode="gray">
          <a:xfrm>
            <a:off x="2178050" y="5472113"/>
            <a:ext cx="2514600" cy="477837"/>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Estudiados</a:t>
            </a:r>
            <a:r>
              <a:rPr lang="en-GB" sz="1600" dirty="0" smtClean="0">
                <a:solidFill>
                  <a:schemeClr val="bg1"/>
                </a:solidFill>
              </a:rPr>
              <a:t>, </a:t>
            </a:r>
            <a:r>
              <a:rPr lang="en-GB" sz="1600" dirty="0">
                <a:solidFill>
                  <a:schemeClr val="bg1"/>
                </a:solidFill>
              </a:rPr>
              <a:t>n = 1,057</a:t>
            </a:r>
            <a:br>
              <a:rPr lang="en-GB" sz="1600" dirty="0">
                <a:solidFill>
                  <a:schemeClr val="bg1"/>
                </a:solidFill>
              </a:rPr>
            </a:br>
            <a:r>
              <a:rPr lang="en-GB" sz="1200" i="1" dirty="0" err="1" smtClean="0">
                <a:solidFill>
                  <a:schemeClr val="bg1"/>
                </a:solidFill>
              </a:rPr>
              <a:t>Excluídos</a:t>
            </a:r>
            <a:r>
              <a:rPr lang="en-GB" sz="1200" i="1" dirty="0" smtClean="0">
                <a:solidFill>
                  <a:schemeClr val="bg1"/>
                </a:solidFill>
              </a:rPr>
              <a:t> del </a:t>
            </a:r>
            <a:r>
              <a:rPr lang="en-GB" sz="1200" i="1" dirty="0" err="1" smtClean="0">
                <a:solidFill>
                  <a:schemeClr val="bg1"/>
                </a:solidFill>
              </a:rPr>
              <a:t>análisis</a:t>
            </a:r>
            <a:r>
              <a:rPr lang="en-GB" sz="1200" i="1" dirty="0" smtClean="0">
                <a:solidFill>
                  <a:schemeClr val="bg1"/>
                </a:solidFill>
              </a:rPr>
              <a:t>, </a:t>
            </a:r>
            <a:r>
              <a:rPr lang="en-GB" sz="1200" i="1" dirty="0">
                <a:solidFill>
                  <a:schemeClr val="bg1"/>
                </a:solidFill>
              </a:rPr>
              <a:t>n = 40</a:t>
            </a:r>
            <a:endParaRPr lang="en-US" sz="1200" i="1" dirty="0">
              <a:solidFill>
                <a:schemeClr val="bg1"/>
              </a:solidFill>
            </a:endParaRPr>
          </a:p>
        </p:txBody>
      </p:sp>
      <p:sp>
        <p:nvSpPr>
          <p:cNvPr id="15390" name="Text Box 30"/>
          <p:cNvSpPr txBox="1">
            <a:spLocks noChangeArrowheads="1"/>
          </p:cNvSpPr>
          <p:nvPr/>
        </p:nvSpPr>
        <p:spPr bwMode="gray">
          <a:xfrm>
            <a:off x="2178050" y="1828800"/>
            <a:ext cx="3529013" cy="535507"/>
          </a:xfrm>
          <a:prstGeom prst="rect">
            <a:avLst/>
          </a:prstGeom>
          <a:noFill/>
          <a:ln w="9525">
            <a:noFill/>
            <a:miter lim="800000"/>
            <a:headEnd/>
            <a:tailEnd/>
          </a:ln>
        </p:spPr>
        <p:txBody>
          <a:bodyPr lIns="91414" tIns="45708" rIns="91414" bIns="45708">
            <a:spAutoFit/>
          </a:bodyPr>
          <a:lstStyle/>
          <a:p>
            <a:pPr>
              <a:lnSpc>
                <a:spcPct val="90000"/>
              </a:lnSpc>
              <a:spcBef>
                <a:spcPct val="50000"/>
              </a:spcBef>
            </a:pPr>
            <a:r>
              <a:rPr lang="en-GB" sz="1600" dirty="0" err="1" smtClean="0">
                <a:solidFill>
                  <a:schemeClr val="bg1"/>
                </a:solidFill>
              </a:rPr>
              <a:t>Tratados</a:t>
            </a:r>
            <a:r>
              <a:rPr lang="en-GB" sz="1600" dirty="0" smtClean="0">
                <a:solidFill>
                  <a:schemeClr val="bg1"/>
                </a:solidFill>
              </a:rPr>
              <a:t> con A5 6 </a:t>
            </a:r>
            <a:r>
              <a:rPr lang="en-GB" sz="1600" dirty="0" err="1" smtClean="0">
                <a:solidFill>
                  <a:schemeClr val="bg1"/>
                </a:solidFill>
              </a:rPr>
              <a:t>semanas</a:t>
            </a:r>
            <a:r>
              <a:rPr lang="en-GB" sz="1600" dirty="0" smtClean="0">
                <a:solidFill>
                  <a:schemeClr val="bg1"/>
                </a:solidFill>
              </a:rPr>
              <a:t> </a:t>
            </a:r>
            <a:r>
              <a:rPr lang="en-GB" sz="1600" dirty="0">
                <a:solidFill>
                  <a:schemeClr val="bg1"/>
                </a:solidFill>
              </a:rPr>
              <a:t/>
            </a:r>
            <a:br>
              <a:rPr lang="en-GB" sz="1600" dirty="0">
                <a:solidFill>
                  <a:schemeClr val="bg1"/>
                </a:solidFill>
              </a:rPr>
            </a:br>
            <a:r>
              <a:rPr lang="en-GB" sz="1600" dirty="0">
                <a:solidFill>
                  <a:schemeClr val="bg1"/>
                </a:solidFill>
              </a:rPr>
              <a:t>n = 1,363</a:t>
            </a:r>
            <a:endParaRPr lang="en-US" sz="1600" dirty="0">
              <a:solidFill>
                <a:schemeClr val="bg1"/>
              </a:solidFill>
            </a:endParaRPr>
          </a:p>
        </p:txBody>
      </p:sp>
      <p:sp>
        <p:nvSpPr>
          <p:cNvPr id="15391" name="Text Box 31"/>
          <p:cNvSpPr txBox="1">
            <a:spLocks noChangeArrowheads="1"/>
          </p:cNvSpPr>
          <p:nvPr/>
        </p:nvSpPr>
        <p:spPr bwMode="gray">
          <a:xfrm>
            <a:off x="376238" y="6343650"/>
            <a:ext cx="6888162" cy="393930"/>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US" sz="1000" dirty="0" smtClean="0"/>
              <a:t>* El </a:t>
            </a:r>
            <a:r>
              <a:rPr lang="en-US" sz="1000" dirty="0" err="1" smtClean="0"/>
              <a:t>número</a:t>
            </a:r>
            <a:r>
              <a:rPr lang="en-US" sz="1000" dirty="0" smtClean="0"/>
              <a:t> de </a:t>
            </a:r>
            <a:r>
              <a:rPr lang="en-US" sz="1000" dirty="0" err="1" smtClean="0"/>
              <a:t>pacientes</a:t>
            </a:r>
            <a:r>
              <a:rPr lang="en-US" sz="1000" dirty="0" smtClean="0"/>
              <a:t> </a:t>
            </a:r>
            <a:r>
              <a:rPr lang="en-US" sz="1000" dirty="0" err="1" smtClean="0"/>
              <a:t>que</a:t>
            </a:r>
            <a:r>
              <a:rPr lang="en-US" sz="1000" dirty="0" smtClean="0"/>
              <a:t>  </a:t>
            </a:r>
            <a:r>
              <a:rPr lang="en-US" sz="1000" dirty="0" err="1" smtClean="0"/>
              <a:t>descontinuaron</a:t>
            </a:r>
            <a:r>
              <a:rPr lang="en-US" sz="1000" dirty="0" smtClean="0"/>
              <a:t> el </a:t>
            </a:r>
            <a:r>
              <a:rPr lang="en-US" sz="1000" dirty="0" err="1" smtClean="0"/>
              <a:t>tratamiento</a:t>
            </a:r>
            <a:r>
              <a:rPr lang="en-US" sz="1000" dirty="0" smtClean="0"/>
              <a:t> </a:t>
            </a:r>
            <a:r>
              <a:rPr lang="en-US" sz="1000" dirty="0" err="1" smtClean="0"/>
              <a:t>debido</a:t>
            </a:r>
            <a:r>
              <a:rPr lang="en-US" sz="1000" dirty="0" smtClean="0"/>
              <a:t> a </a:t>
            </a:r>
            <a:r>
              <a:rPr lang="en-US" sz="1000" dirty="0" err="1" smtClean="0"/>
              <a:t>efectos</a:t>
            </a:r>
            <a:r>
              <a:rPr lang="en-US" sz="1000" dirty="0" smtClean="0"/>
              <a:t> </a:t>
            </a:r>
            <a:r>
              <a:rPr lang="en-US" sz="1000" dirty="0" err="1" smtClean="0"/>
              <a:t>adversos</a:t>
            </a:r>
            <a:r>
              <a:rPr lang="en-US" sz="1000" dirty="0" smtClean="0"/>
              <a:t> </a:t>
            </a:r>
            <a:r>
              <a:rPr lang="en-US" sz="1000" dirty="0" err="1" smtClean="0"/>
              <a:t>fue</a:t>
            </a:r>
            <a:r>
              <a:rPr lang="en-US" sz="1000" dirty="0" smtClean="0"/>
              <a:t> comparable entre los </a:t>
            </a:r>
            <a:r>
              <a:rPr lang="en-US" sz="1000" dirty="0" err="1" smtClean="0"/>
              <a:t>grupos</a:t>
            </a:r>
            <a:r>
              <a:rPr lang="en-US" sz="1000" dirty="0" smtClean="0"/>
              <a:t>, a </a:t>
            </a:r>
            <a:r>
              <a:rPr lang="en-US" sz="1000" dirty="0" err="1" smtClean="0"/>
              <a:t>excepción</a:t>
            </a:r>
            <a:r>
              <a:rPr lang="en-US" sz="1000" dirty="0" smtClean="0"/>
              <a:t> de </a:t>
            </a:r>
            <a:r>
              <a:rPr lang="en-US" sz="1000" dirty="0" err="1" smtClean="0"/>
              <a:t>angioedema</a:t>
            </a:r>
            <a:r>
              <a:rPr lang="en-US" sz="1000" dirty="0" smtClean="0"/>
              <a:t> en </a:t>
            </a:r>
            <a:r>
              <a:rPr lang="en-US" sz="1000" dirty="0" err="1" smtClean="0"/>
              <a:t>dónde</a:t>
            </a:r>
            <a:r>
              <a:rPr lang="en-US" sz="1000" dirty="0" smtClean="0"/>
              <a:t> los </a:t>
            </a:r>
            <a:r>
              <a:rPr lang="en-US" sz="1000" dirty="0" err="1" smtClean="0"/>
              <a:t>pacientes</a:t>
            </a:r>
            <a:r>
              <a:rPr lang="en-US" sz="1000" dirty="0" smtClean="0"/>
              <a:t> en el </a:t>
            </a:r>
            <a:r>
              <a:rPr lang="en-US" sz="1000" dirty="0" err="1" smtClean="0"/>
              <a:t>grupo</a:t>
            </a:r>
            <a:r>
              <a:rPr lang="en-US" sz="1000" dirty="0" smtClean="0"/>
              <a:t> A10 la </a:t>
            </a:r>
            <a:r>
              <a:rPr lang="en-US" sz="1000" dirty="0" err="1" smtClean="0"/>
              <a:t>prevalencia</a:t>
            </a:r>
            <a:r>
              <a:rPr lang="en-US" sz="1000" dirty="0" smtClean="0"/>
              <a:t> </a:t>
            </a:r>
            <a:r>
              <a:rPr lang="en-US" sz="1000" dirty="0" err="1" smtClean="0"/>
              <a:t>fue</a:t>
            </a:r>
            <a:r>
              <a:rPr lang="en-US" sz="1000" dirty="0" smtClean="0"/>
              <a:t> mayor.</a:t>
            </a:r>
            <a:endParaRPr lang="en-U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gray"/>
        <p:txBody>
          <a:bodyPr/>
          <a:lstStyle/>
          <a:p>
            <a:pPr defTabSz="912813"/>
            <a:r>
              <a:rPr lang="en-GB" dirty="0" err="1" smtClean="0">
                <a:solidFill>
                  <a:srgbClr val="FF0000"/>
                </a:solidFill>
              </a:rPr>
              <a:t>Características</a:t>
            </a:r>
            <a:r>
              <a:rPr lang="en-GB" dirty="0" smtClean="0">
                <a:solidFill>
                  <a:srgbClr val="FF0000"/>
                </a:solidFill>
              </a:rPr>
              <a:t> </a:t>
            </a:r>
            <a:r>
              <a:rPr lang="en-GB" dirty="0" err="1" smtClean="0">
                <a:solidFill>
                  <a:srgbClr val="FF0000"/>
                </a:solidFill>
              </a:rPr>
              <a:t>basales</a:t>
            </a:r>
            <a:endParaRPr lang="en-GB" dirty="0" smtClean="0">
              <a:solidFill>
                <a:srgbClr val="FF0000"/>
              </a:solidFill>
            </a:endParaRPr>
          </a:p>
        </p:txBody>
      </p:sp>
      <p:sp>
        <p:nvSpPr>
          <p:cNvPr id="16386" name="Foliennummernplatzhalter 3"/>
          <p:cNvSpPr>
            <a:spLocks noGrp="1"/>
          </p:cNvSpPr>
          <p:nvPr>
            <p:ph type="sldNum" sz="quarter" idx="10"/>
          </p:nvPr>
        </p:nvSpPr>
        <p:spPr>
          <a:noFill/>
        </p:spPr>
        <p:txBody>
          <a:bodyPr/>
          <a:lstStyle/>
          <a:p>
            <a:fld id="{ABCFFEB4-D693-4A58-9D88-03BE4BDF0C08}" type="slidenum">
              <a:rPr lang="en-GB" smtClean="0"/>
              <a:pPr/>
              <a:t>49</a:t>
            </a:fld>
            <a:endParaRPr lang="en-GB" smtClean="0"/>
          </a:p>
        </p:txBody>
      </p:sp>
      <p:graphicFrame>
        <p:nvGraphicFramePr>
          <p:cNvPr id="141498" name="Group 186"/>
          <p:cNvGraphicFramePr>
            <a:graphicFrameLocks noGrp="1"/>
          </p:cNvGraphicFramePr>
          <p:nvPr>
            <p:ph idx="1"/>
          </p:nvPr>
        </p:nvGraphicFramePr>
        <p:xfrm>
          <a:off x="454025" y="1511300"/>
          <a:ext cx="8324850" cy="4475988"/>
        </p:xfrm>
        <a:graphic>
          <a:graphicData uri="http://schemas.openxmlformats.org/drawingml/2006/table">
            <a:tbl>
              <a:tblPr/>
              <a:tblGrid>
                <a:gridCol w="2728913"/>
                <a:gridCol w="1276350"/>
                <a:gridCol w="1320800"/>
                <a:gridCol w="1501775"/>
                <a:gridCol w="1497012"/>
              </a:tblGrid>
              <a:tr h="150813">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400" b="1" i="0" u="none" strike="noStrike" cap="none" normalizeH="0" baseline="0" dirty="0" smtClean="0">
                        <a:ln>
                          <a:noFill/>
                        </a:ln>
                        <a:solidFill>
                          <a:srgbClr val="999999"/>
                        </a:solidFill>
                        <a:effectLst/>
                        <a:latin typeface="Arial" charset="0"/>
                        <a:ea typeface="ＭＳ Ｐゴシック" pitchFamily="34" charset="-128"/>
                      </a:endParaRPr>
                    </a:p>
                  </a:txBody>
                  <a:tcPr marL="45720" marR="4572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1C6"/>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A5 (n = 267)</a:t>
                      </a:r>
                    </a:p>
                  </a:txBody>
                  <a:tcPr marL="45720" marR="4572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1C6"/>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A10 (n = 276)</a:t>
                      </a:r>
                    </a:p>
                  </a:txBody>
                  <a:tcPr marL="45720" marR="4572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1C6"/>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T40/A5 (n = 277)</a:t>
                      </a:r>
                    </a:p>
                  </a:txBody>
                  <a:tcPr marL="45720" marR="4572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1C6"/>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T80/A5 (n = 277)</a:t>
                      </a:r>
                    </a:p>
                  </a:txBody>
                  <a:tcPr marL="45720" marR="4572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1C6"/>
                    </a:solid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300" b="0" i="0" u="none" strike="noStrike" cap="none" normalizeH="0" baseline="0" dirty="0" smtClean="0">
                          <a:ln>
                            <a:noFill/>
                          </a:ln>
                          <a:solidFill>
                            <a:srgbClr val="999999"/>
                          </a:solidFill>
                          <a:effectLst/>
                          <a:latin typeface="Arial" charset="0"/>
                          <a:ea typeface="Times New Roman" pitchFamily="18" charset="0"/>
                          <a:cs typeface="Arial" charset="0"/>
                        </a:rPr>
                        <a:t>Edad, años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54.0 ± 10.6</a:t>
                      </a:r>
                    </a:p>
                  </a:txBody>
                  <a:tcPr marL="45720" marR="45720" marT="0" marB="0"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54.3 ± 10.6</a:t>
                      </a:r>
                    </a:p>
                  </a:txBody>
                  <a:tcPr marL="45720" marR="45720" marT="0" marB="0"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53.9 ± 11.0</a:t>
                      </a:r>
                    </a:p>
                  </a:txBody>
                  <a:tcPr marL="45720" marR="45720" marT="0" marB="0"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54.5 ± 10.2</a:t>
                      </a:r>
                    </a:p>
                  </a:txBody>
                  <a:tcPr marL="45720" marR="45720" marT="0" marB="0" horzOverflow="overflow">
                    <a:lnL>
                      <a:noFill/>
                    </a:lnL>
                    <a:lnR cap="flat">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Sexo</a:t>
                      </a: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 (</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masculino</a:t>
                      </a: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163 (61.0)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176 (63.8)</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160 (57.8)</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183 (66.1)</a:t>
                      </a:r>
                    </a:p>
                  </a:txBody>
                  <a:tcPr marL="45720" marR="45720" marT="0" marB="0" horzOverflow="overflow">
                    <a:lnL>
                      <a:noFill/>
                    </a:lnL>
                    <a:lnR cap="flat">
                      <a:noFill/>
                    </a:lnR>
                    <a:lnT>
                      <a:noFill/>
                    </a:lnT>
                    <a:lnB>
                      <a:noFill/>
                    </a:lnB>
                    <a:lnTlToBr>
                      <a:noFill/>
                    </a:lnTlToBr>
                    <a:lnBlToTr>
                      <a:noFill/>
                    </a:lnBlToTr>
                    <a:noFill/>
                  </a:tcPr>
                </a:tc>
              </a:tr>
              <a:tr h="7778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dirty="0" smtClean="0">
                          <a:ln>
                            <a:noFill/>
                          </a:ln>
                          <a:solidFill>
                            <a:srgbClr val="0081C6"/>
                          </a:solidFill>
                          <a:effectLst/>
                          <a:latin typeface="Arial" charset="0"/>
                          <a:ea typeface="Times New Roman" pitchFamily="18" charset="0"/>
                          <a:cs typeface="Arial" charset="0"/>
                        </a:rPr>
                        <a:t>PAS Basal, mmHg</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150.5 ± 13.4</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149.3 ± 12.0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150.0 ± 12.5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148.6 ± 11.7</a:t>
                      </a:r>
                    </a:p>
                  </a:txBody>
                  <a:tcPr marL="45720" marR="45720" marT="0" marB="0" horzOverflow="overflow">
                    <a:lnL>
                      <a:noFill/>
                    </a:lnL>
                    <a:lnR cap="flat">
                      <a:noFill/>
                    </a:lnR>
                    <a:lnT>
                      <a:noFill/>
                    </a:lnT>
                    <a:lnB>
                      <a:noFill/>
                    </a:lnB>
                    <a:lnTlToBr>
                      <a:noFill/>
                    </a:lnTlToBr>
                    <a:lnBlToTr>
                      <a:noFill/>
                    </a:lnBlToTr>
                    <a:noFill/>
                  </a:tcPr>
                </a:tc>
              </a:tr>
              <a:tr h="793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dirty="0" smtClean="0">
                          <a:ln>
                            <a:noFill/>
                          </a:ln>
                          <a:solidFill>
                            <a:srgbClr val="0081C6"/>
                          </a:solidFill>
                          <a:effectLst/>
                          <a:latin typeface="Arial" charset="0"/>
                          <a:ea typeface="Times New Roman" pitchFamily="18" charset="0"/>
                          <a:cs typeface="Arial" charset="0"/>
                        </a:rPr>
                        <a:t>PAD Basal, mmHg</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96.4 ± 5.3</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96.5 ± 4.7</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96.4 ± 4.9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96.5 ± 5.0</a:t>
                      </a:r>
                    </a:p>
                  </a:txBody>
                  <a:tcPr marL="45720" marR="45720" marT="0" marB="0" horzOverflow="overflow">
                    <a:lnL>
                      <a:noFill/>
                    </a:lnL>
                    <a:lnR cap="flat">
                      <a:noFill/>
                    </a:lnR>
                    <a:lnT>
                      <a:noFill/>
                    </a:lnT>
                    <a:lnB>
                      <a:noFill/>
                    </a:lnB>
                    <a:lnTlToBr>
                      <a:noFill/>
                    </a:lnTlToBr>
                    <a:lnBlToTr>
                      <a:noFill/>
                    </a:lnBlToTr>
                    <a:noFill/>
                  </a:tcPr>
                </a:tc>
              </a:tr>
              <a:tr h="666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Raza</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Caucásicos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207 (77.5)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213 (77.2)</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213 (76.9)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216 (78.0)</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Asiáticos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56 (21.0)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55 (19.9)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60 (21.7)</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56 (20.2)</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Otros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 (1.5)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8 (2.9)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 (1.5)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 (1.8)</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IMC, kg/m</a:t>
                      </a:r>
                      <a:r>
                        <a:rPr kumimoji="0" lang="en-US" sz="1300" b="0" i="0" u="none" strike="noStrike" cap="none" normalizeH="0" baseline="30000" dirty="0" smtClean="0">
                          <a:ln>
                            <a:noFill/>
                          </a:ln>
                          <a:solidFill>
                            <a:srgbClr val="999999"/>
                          </a:solidFill>
                          <a:effectLst/>
                          <a:latin typeface="Arial" charset="0"/>
                          <a:ea typeface="Times New Roman" pitchFamily="18" charset="0"/>
                          <a:cs typeface="Arial" charset="0"/>
                        </a:rPr>
                        <a:t>2</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29.9 ± 5.2</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28.6 ± 5.0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29.4 ± 5.5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29.6 ± 5.5</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300" b="0" i="0" u="none" strike="noStrike" cap="none" normalizeH="0" baseline="0" dirty="0" smtClean="0">
                          <a:ln>
                            <a:noFill/>
                          </a:ln>
                          <a:solidFill>
                            <a:srgbClr val="999999"/>
                          </a:solidFill>
                          <a:effectLst/>
                          <a:latin typeface="Arial" charset="0"/>
                          <a:ea typeface="Times New Roman" pitchFamily="18" charset="0"/>
                          <a:cs typeface="Arial" charset="0"/>
                        </a:rPr>
                        <a:t>Duración con HAS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&lt; 1 </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año</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69 (25.8)</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80 (29.0)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89 (32.21)</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73 (26.4)</a:t>
                      </a:r>
                    </a:p>
                  </a:txBody>
                  <a:tcPr marL="45720" marR="45720" marT="0" marB="0" horzOverflow="overflow">
                    <a:lnL>
                      <a:noFill/>
                    </a:lnL>
                    <a:lnR cap="flat">
                      <a:noFill/>
                    </a:lnR>
                    <a:lnT>
                      <a:noFill/>
                    </a:lnT>
                    <a:lnB>
                      <a:noFill/>
                    </a:lnB>
                    <a:lnTlToBr>
                      <a:noFill/>
                    </a:lnTlToBr>
                    <a:lnBlToTr>
                      <a:noFill/>
                    </a:lnBlToTr>
                    <a:noFill/>
                  </a:tcPr>
                </a:tc>
              </a:tr>
              <a:tr h="666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1</a:t>
                      </a:r>
                      <a:r>
                        <a:rPr kumimoji="0" lang="en-US" sz="1300" b="0" i="0" u="none" strike="noStrike" cap="none" normalizeH="0" baseline="0" dirty="0" smtClean="0">
                          <a:ln>
                            <a:noFill/>
                          </a:ln>
                          <a:solidFill>
                            <a:srgbClr val="999999"/>
                          </a:solidFill>
                          <a:effectLst/>
                          <a:latin typeface="BISansCond"/>
                          <a:ea typeface="Times New Roman" pitchFamily="18" charset="0"/>
                          <a:cs typeface="Arial" charset="0"/>
                        </a:rPr>
                        <a:t>–</a:t>
                      </a: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5 </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años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100 (37.5)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88 (31.9)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97 (35.0)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89 (32.1)</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6</a:t>
                      </a:r>
                      <a:r>
                        <a:rPr kumimoji="0" lang="en-US" sz="1300" b="0" i="0" u="none" strike="noStrike" cap="none" normalizeH="0" baseline="0" dirty="0" smtClean="0">
                          <a:ln>
                            <a:noFill/>
                          </a:ln>
                          <a:solidFill>
                            <a:srgbClr val="999999"/>
                          </a:solidFill>
                          <a:effectLst/>
                          <a:latin typeface="BISansCond"/>
                          <a:ea typeface="Times New Roman" pitchFamily="18" charset="0"/>
                          <a:cs typeface="Arial" charset="0"/>
                        </a:rPr>
                        <a:t>–</a:t>
                      </a: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10 </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años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53 (19.9)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52 (18.8)</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42 (15.2)</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57 (20.6)</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&gt; 10 </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años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45 (16.9)</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56 (20.3)</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49 (17.7)</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58 (20.9)</a:t>
                      </a:r>
                    </a:p>
                  </a:txBody>
                  <a:tcPr marL="45720" marR="45720" marT="0" marB="0" horzOverflow="overflow">
                    <a:lnL>
                      <a:noFill/>
                    </a:lnL>
                    <a:lnR cap="flat">
                      <a:noFill/>
                    </a:lnR>
                    <a:lnT>
                      <a:noFill/>
                    </a:lnT>
                    <a:lnB>
                      <a:noFill/>
                    </a:lnB>
                    <a:lnTlToBr>
                      <a:noFill/>
                    </a:lnTlToBr>
                    <a:lnBlToTr>
                      <a:noFill/>
                    </a:lnBlToTr>
                    <a:noFill/>
                  </a:tcPr>
                </a:tc>
              </a:tr>
              <a:tr h="793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500" b="1" i="0" u="none" strike="noStrike" cap="none" normalizeH="0" baseline="0" dirty="0" smtClean="0">
                          <a:ln>
                            <a:noFill/>
                          </a:ln>
                          <a:solidFill>
                            <a:srgbClr val="0081C6"/>
                          </a:solidFill>
                          <a:effectLst/>
                          <a:latin typeface="Arial" charset="0"/>
                          <a:ea typeface="Times New Roman" pitchFamily="18" charset="0"/>
                          <a:cs typeface="Arial" charset="0"/>
                        </a:rPr>
                        <a:t>Diabetes concomitante</a:t>
                      </a:r>
                      <a:endParaRPr kumimoji="0" lang="en-US" sz="1500" b="1" i="0" u="none" strike="noStrike" cap="none" normalizeH="0" baseline="0" dirty="0" smtClean="0">
                        <a:ln>
                          <a:noFill/>
                        </a:ln>
                        <a:solidFill>
                          <a:srgbClr val="0081C6"/>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24 (9.0)</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24 (8.7)</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32 (11.5)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500" b="1" i="0" u="none" strike="noStrike" cap="none" normalizeH="0" baseline="0" smtClean="0">
                          <a:ln>
                            <a:noFill/>
                          </a:ln>
                          <a:solidFill>
                            <a:srgbClr val="0081C6"/>
                          </a:solidFill>
                          <a:effectLst/>
                          <a:latin typeface="Arial" charset="0"/>
                          <a:ea typeface="Times New Roman" pitchFamily="18" charset="0"/>
                          <a:cs typeface="Arial" charset="0"/>
                        </a:rPr>
                        <a:t>18 (6.5)</a:t>
                      </a:r>
                    </a:p>
                  </a:txBody>
                  <a:tcPr marL="45720" marR="45720" marT="0" marB="0" horzOverflow="overflow">
                    <a:lnL>
                      <a:noFill/>
                    </a:lnL>
                    <a:lnR cap="flat">
                      <a:noFill/>
                    </a:lnR>
                    <a:lnT>
                      <a:noFill/>
                    </a:lnT>
                    <a:lnB>
                      <a:noFill/>
                    </a:lnB>
                    <a:lnTlToBr>
                      <a:noFill/>
                    </a:lnTlToBr>
                    <a:lnBlToTr>
                      <a:noFill/>
                    </a:lnBlToTr>
                    <a:noFill/>
                  </a:tcPr>
                </a:tc>
              </a:tr>
              <a:tr h="66675">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300" b="0" i="0" u="none" strike="noStrike" cap="none" normalizeH="0" baseline="0" dirty="0" smtClean="0">
                          <a:ln>
                            <a:noFill/>
                          </a:ln>
                          <a:solidFill>
                            <a:srgbClr val="999999"/>
                          </a:solidFill>
                          <a:effectLst/>
                          <a:latin typeface="Arial" charset="0"/>
                          <a:ea typeface="Times New Roman" pitchFamily="18" charset="0"/>
                          <a:cs typeface="Arial" charset="0"/>
                        </a:rPr>
                        <a:t>Tabaquismo</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587375" rtl="0" eaLnBrk="0" fontAlgn="base" latinLnBrk="0" hangingPunct="0">
                        <a:lnSpc>
                          <a:spcPct val="110000"/>
                        </a:lnSpc>
                        <a:spcBef>
                          <a:spcPct val="0"/>
                        </a:spcBef>
                        <a:spcAft>
                          <a:spcPct val="0"/>
                        </a:spcAft>
                        <a:buClr>
                          <a:srgbClr val="FF0000"/>
                        </a:buClr>
                        <a:buSzTx/>
                        <a:buFont typeface="Times" charset="0"/>
                        <a:buNone/>
                        <a:tabLst/>
                      </a:pPr>
                      <a:endParaRPr kumimoji="0" lang="en-US" sz="1300" b="0" i="0" u="none" strike="noStrike" cap="none" normalizeH="0" baseline="0" smtClean="0">
                        <a:ln>
                          <a:noFill/>
                        </a:ln>
                        <a:solidFill>
                          <a:srgbClr val="999999"/>
                        </a:solidFill>
                        <a:effectLst/>
                        <a:latin typeface="Arial" charset="0"/>
                        <a:ea typeface="ＭＳ Ｐゴシック" pitchFamily="34" charset="-128"/>
                      </a:endParaRP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300" b="0" i="0" u="none" strike="noStrike" cap="none" normalizeH="0" baseline="0" dirty="0" smtClean="0">
                          <a:ln>
                            <a:noFill/>
                          </a:ln>
                          <a:solidFill>
                            <a:srgbClr val="999999"/>
                          </a:solidFill>
                          <a:effectLst/>
                          <a:latin typeface="Arial" charset="0"/>
                          <a:ea typeface="Times New Roman" pitchFamily="18" charset="0"/>
                          <a:cs typeface="Arial" charset="0"/>
                        </a:rPr>
                        <a:t>No fumadores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162 (60.7)</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175 (63.4)</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172 (62.1)</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180 (65.0)</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Ex-</a:t>
                      </a:r>
                      <a:r>
                        <a:rPr kumimoji="0" lang="en-US" sz="1300" b="0" i="0" u="none" strike="noStrike" cap="none" normalizeH="0" baseline="0" dirty="0" err="1" smtClean="0">
                          <a:ln>
                            <a:noFill/>
                          </a:ln>
                          <a:solidFill>
                            <a:srgbClr val="999999"/>
                          </a:solidFill>
                          <a:effectLst/>
                          <a:latin typeface="Arial" charset="0"/>
                          <a:ea typeface="Times New Roman" pitchFamily="18" charset="0"/>
                          <a:cs typeface="Arial" charset="0"/>
                        </a:rPr>
                        <a:t>fumadores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57 (21.3)</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61 (22.1)</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65 (23.5)</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58 (20.9)</a:t>
                      </a:r>
                    </a:p>
                  </a:txBody>
                  <a:tcPr marL="45720" marR="45720" marT="0" marB="0" horzOverflow="overflow">
                    <a:lnL>
                      <a:noFill/>
                    </a:lnL>
                    <a:lnR cap="flat">
                      <a:noFill/>
                    </a:lnR>
                    <a:lnT>
                      <a:noFill/>
                    </a:lnT>
                    <a:lnB>
                      <a:noFill/>
                    </a:lnB>
                    <a:lnTlToBr>
                      <a:noFill/>
                    </a:lnTlToBr>
                    <a:lnBlToTr>
                      <a:noFill/>
                    </a:lnBlToTr>
                    <a:noFill/>
                  </a:tcPr>
                </a:tc>
              </a:tr>
              <a:tr h="682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s-MX" sz="1300" b="0" i="0" u="none" strike="noStrike" cap="none" normalizeH="0" baseline="0" dirty="0" smtClean="0">
                          <a:ln>
                            <a:noFill/>
                          </a:ln>
                          <a:solidFill>
                            <a:srgbClr val="999999"/>
                          </a:solidFill>
                          <a:effectLst/>
                          <a:latin typeface="Arial" charset="0"/>
                          <a:ea typeface="Times New Roman" pitchFamily="18" charset="0"/>
                          <a:cs typeface="Arial" charset="0"/>
                        </a:rPr>
                        <a:t>Actualmente fumadores</a:t>
                      </a:r>
                      <a:endPar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endParaRPr>
                    </a:p>
                  </a:txBody>
                  <a:tcPr marL="45720" marR="45720" marT="0" marB="0" horzOverflow="overflow">
                    <a:lnL cap="flat">
                      <a:noFill/>
                    </a:lnL>
                    <a:lnR>
                      <a:noFill/>
                    </a:lnR>
                    <a:lnT>
                      <a:noFill/>
                    </a:lnT>
                    <a:lnB w="12700" cap="flat" cmpd="sng" algn="ctr">
                      <a:solidFill>
                        <a:srgbClr val="0081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48 (18.0)</a:t>
                      </a:r>
                    </a:p>
                  </a:txBody>
                  <a:tcPr marL="45720" marR="45720" marT="0" marB="0" horzOverflow="overflow">
                    <a:lnL>
                      <a:noFill/>
                    </a:lnL>
                    <a:lnR>
                      <a:noFill/>
                    </a:lnR>
                    <a:lnT>
                      <a:noFill/>
                    </a:lnT>
                    <a:lnB w="12700" cap="flat" cmpd="sng" algn="ctr">
                      <a:solidFill>
                        <a:srgbClr val="0081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40 (14.5)</a:t>
                      </a:r>
                    </a:p>
                  </a:txBody>
                  <a:tcPr marL="45720" marR="45720" marT="0" marB="0" horzOverflow="overflow">
                    <a:lnL>
                      <a:noFill/>
                    </a:lnL>
                    <a:lnR>
                      <a:noFill/>
                    </a:lnR>
                    <a:lnT>
                      <a:noFill/>
                    </a:lnT>
                    <a:lnB w="12700" cap="flat" cmpd="sng" algn="ctr">
                      <a:solidFill>
                        <a:srgbClr val="0081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smtClean="0">
                          <a:ln>
                            <a:noFill/>
                          </a:ln>
                          <a:solidFill>
                            <a:srgbClr val="999999"/>
                          </a:solidFill>
                          <a:effectLst/>
                          <a:latin typeface="Arial" charset="0"/>
                          <a:ea typeface="Times New Roman" pitchFamily="18" charset="0"/>
                          <a:cs typeface="Arial" charset="0"/>
                        </a:rPr>
                        <a:t>40 (14.4)</a:t>
                      </a:r>
                    </a:p>
                  </a:txBody>
                  <a:tcPr marL="45720" marR="45720" marT="0" marB="0" horzOverflow="overflow">
                    <a:lnL>
                      <a:noFill/>
                    </a:lnL>
                    <a:lnR>
                      <a:noFill/>
                    </a:lnR>
                    <a:lnT>
                      <a:noFill/>
                    </a:lnT>
                    <a:lnB w="12700" cap="flat" cmpd="sng" algn="ctr">
                      <a:solidFill>
                        <a:srgbClr val="0081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300" b="0" i="0" u="none" strike="noStrike" cap="none" normalizeH="0" baseline="0" dirty="0" smtClean="0">
                          <a:ln>
                            <a:noFill/>
                          </a:ln>
                          <a:solidFill>
                            <a:srgbClr val="999999"/>
                          </a:solidFill>
                          <a:effectLst/>
                          <a:latin typeface="Arial" charset="0"/>
                          <a:ea typeface="Times New Roman" pitchFamily="18" charset="0"/>
                          <a:cs typeface="Arial" charset="0"/>
                        </a:rPr>
                        <a:t>39 (14.1)</a:t>
                      </a:r>
                    </a:p>
                  </a:txBody>
                  <a:tcPr marL="45720" marR="45720" marT="0" marB="0" horzOverflow="overflow">
                    <a:lnL>
                      <a:noFill/>
                    </a:lnL>
                    <a:lnR cap="flat">
                      <a:noFill/>
                    </a:lnR>
                    <a:lnT>
                      <a:noFill/>
                    </a:lnT>
                    <a:lnB w="12700" cap="flat" cmpd="sng" algn="ctr">
                      <a:solidFill>
                        <a:srgbClr val="0081C6"/>
                      </a:solidFill>
                      <a:prstDash val="solid"/>
                      <a:round/>
                      <a:headEnd type="none" w="med" len="med"/>
                      <a:tailEnd type="none" w="med" len="med"/>
                    </a:lnB>
                    <a:lnTlToBr>
                      <a:noFill/>
                    </a:lnTlToBr>
                    <a:lnBlToTr>
                      <a:noFill/>
                    </a:lnBlToTr>
                    <a:noFill/>
                  </a:tcPr>
                </a:tc>
              </a:tr>
            </a:tbl>
          </a:graphicData>
        </a:graphic>
      </p:graphicFrame>
      <p:sp>
        <p:nvSpPr>
          <p:cNvPr id="16499" name="Text Box 149"/>
          <p:cNvSpPr txBox="1">
            <a:spLocks noChangeArrowheads="1"/>
          </p:cNvSpPr>
          <p:nvPr/>
        </p:nvSpPr>
        <p:spPr bwMode="gray">
          <a:xfrm>
            <a:off x="3338513" y="1227138"/>
            <a:ext cx="5100637" cy="303457"/>
          </a:xfrm>
          <a:prstGeom prst="rect">
            <a:avLst/>
          </a:prstGeom>
          <a:noFill/>
          <a:ln w="9525">
            <a:noFill/>
            <a:miter lim="800000"/>
            <a:headEnd/>
            <a:tailEnd/>
          </a:ln>
        </p:spPr>
        <p:txBody>
          <a:bodyPr lIns="91414" tIns="45708" rIns="91414" bIns="45708">
            <a:spAutoFit/>
          </a:bodyPr>
          <a:lstStyle/>
          <a:p>
            <a:pPr algn="ctr">
              <a:lnSpc>
                <a:spcPct val="98000"/>
              </a:lnSpc>
              <a:spcBef>
                <a:spcPct val="50000"/>
              </a:spcBef>
            </a:pPr>
            <a:r>
              <a:rPr lang="es-MX" sz="1400" dirty="0" smtClean="0"/>
              <a:t>Características Similares en todos los grupos</a:t>
            </a:r>
            <a:endParaRPr lang="en-US" sz="1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0"/>
          </p:nvPr>
        </p:nvSpPr>
        <p:spPr>
          <a:noFill/>
        </p:spPr>
        <p:txBody>
          <a:bodyPr/>
          <a:lstStyle/>
          <a:p>
            <a:pPr>
              <a:buSzPct val="100000"/>
            </a:pPr>
            <a:fld id="{0F91DF30-3DDD-49CD-88CD-0EEAC138CC7C}" type="slidenum">
              <a:rPr lang="es-ES" smtClean="0">
                <a:solidFill>
                  <a:srgbClr val="000000"/>
                </a:solidFill>
                <a:ea typeface="MS PGothic" pitchFamily="34" charset="-128"/>
              </a:rPr>
              <a:pPr>
                <a:buSzPct val="100000"/>
              </a:pPr>
              <a:t>5</a:t>
            </a:fld>
            <a:endParaRPr lang="es-ES" smtClean="0">
              <a:solidFill>
                <a:srgbClr val="000000"/>
              </a:solidFill>
              <a:ea typeface="MS PGothic" pitchFamily="34" charset="-128"/>
            </a:endParaRPr>
          </a:p>
        </p:txBody>
      </p:sp>
      <p:sp>
        <p:nvSpPr>
          <p:cNvPr id="2052" name="Rectangle 18"/>
          <p:cNvSpPr>
            <a:spLocks noGrp="1" noChangeArrowheads="1"/>
          </p:cNvSpPr>
          <p:nvPr>
            <p:ph type="title"/>
          </p:nvPr>
        </p:nvSpPr>
        <p:spPr>
          <a:xfrm>
            <a:off x="334963" y="152400"/>
            <a:ext cx="8528050" cy="762000"/>
          </a:xfrm>
        </p:spPr>
        <p:txBody>
          <a:bodyPr/>
          <a:lstStyle/>
          <a:p>
            <a:r>
              <a:rPr lang="es-ES" sz="2400" dirty="0" smtClean="0">
                <a:solidFill>
                  <a:srgbClr val="FF0000"/>
                </a:solidFill>
                <a:ea typeface="MS PGothic" pitchFamily="34" charset="-128"/>
              </a:rPr>
              <a:t>La prevalencia de la hipertensión aumenta con la edad y es &gt; 60% en pacientes de 60 años de edad y mayores</a:t>
            </a:r>
          </a:p>
        </p:txBody>
      </p:sp>
      <p:graphicFrame>
        <p:nvGraphicFramePr>
          <p:cNvPr id="2050" name="Object 3"/>
          <p:cNvGraphicFramePr>
            <a:graphicFrameLocks noChangeAspect="1"/>
          </p:cNvGraphicFramePr>
          <p:nvPr>
            <p:ph idx="4294967295"/>
          </p:nvPr>
        </p:nvGraphicFramePr>
        <p:xfrm>
          <a:off x="488950" y="1606550"/>
          <a:ext cx="8280400" cy="3600450"/>
        </p:xfrm>
        <a:graphic>
          <a:graphicData uri="http://schemas.openxmlformats.org/presentationml/2006/ole">
            <p:oleObj spid="_x0000_s2050" name="Gráfico" r:id="rId4" imgW="8324696" imgH="3619594" progId="MSGraph.Chart.8">
              <p:embed followColorScheme="full"/>
            </p:oleObj>
          </a:graphicData>
        </a:graphic>
      </p:graphicFrame>
      <p:sp>
        <p:nvSpPr>
          <p:cNvPr id="2053" name="Rectangle 4"/>
          <p:cNvSpPr>
            <a:spLocks noChangeArrowheads="1"/>
          </p:cNvSpPr>
          <p:nvPr/>
        </p:nvSpPr>
        <p:spPr bwMode="gray">
          <a:xfrm>
            <a:off x="147638" y="5705475"/>
            <a:ext cx="8607425" cy="533400"/>
          </a:xfrm>
          <a:prstGeom prst="rect">
            <a:avLst/>
          </a:prstGeom>
          <a:noFill/>
          <a:ln w="12700" algn="ctr">
            <a:noFill/>
            <a:miter lim="800000"/>
            <a:headEnd/>
            <a:tailEnd/>
          </a:ln>
        </p:spPr>
        <p:txBody>
          <a:bodyPr lIns="108000" tIns="0" rIns="0" bIns="108000" anchor="b">
            <a:spAutoFit/>
          </a:bodyPr>
          <a:lstStyle/>
          <a:p>
            <a:pPr>
              <a:buSzPct val="100000"/>
            </a:pPr>
            <a:r>
              <a:rPr lang="es-ES" sz="1400">
                <a:solidFill>
                  <a:srgbClr val="000000"/>
                </a:solidFill>
                <a:cs typeface="Arial" charset="0"/>
                <a:sym typeface="Symbol" pitchFamily="18" charset="2"/>
              </a:rPr>
              <a:t>Datos correspondientes a economías de mercado establecidas: </a:t>
            </a:r>
            <a:br>
              <a:rPr lang="es-ES" sz="1400">
                <a:solidFill>
                  <a:srgbClr val="000000"/>
                </a:solidFill>
                <a:cs typeface="Arial" charset="0"/>
                <a:sym typeface="Symbol" pitchFamily="18" charset="2"/>
              </a:rPr>
            </a:br>
            <a:r>
              <a:rPr lang="es-ES" sz="1400">
                <a:solidFill>
                  <a:srgbClr val="000000"/>
                </a:solidFill>
                <a:cs typeface="Arial" charset="0"/>
                <a:sym typeface="Symbol" pitchFamily="18" charset="2"/>
              </a:rPr>
              <a:t>Australia, Canadá, Inglaterra, </a:t>
            </a:r>
            <a:r>
              <a:rPr lang="es-ES" sz="1400">
                <a:solidFill>
                  <a:srgbClr val="000000"/>
                </a:solidFill>
                <a:sym typeface="Symbol" pitchFamily="18" charset="2"/>
              </a:rPr>
              <a:t>Alemania, Grecia, Italia, Japón,</a:t>
            </a:r>
            <a:r>
              <a:rPr lang="es-ES" sz="1400">
                <a:solidFill>
                  <a:srgbClr val="000000"/>
                </a:solidFill>
                <a:cs typeface="Arial" charset="0"/>
                <a:sym typeface="Symbol" pitchFamily="18" charset="2"/>
              </a:rPr>
              <a:t> España, Suecia, EE. UU.</a:t>
            </a:r>
          </a:p>
        </p:txBody>
      </p:sp>
      <p:sp>
        <p:nvSpPr>
          <p:cNvPr id="2054" name="Text Box 5"/>
          <p:cNvSpPr txBox="1">
            <a:spLocks noChangeArrowheads="1"/>
          </p:cNvSpPr>
          <p:nvPr/>
        </p:nvSpPr>
        <p:spPr bwMode="gray">
          <a:xfrm>
            <a:off x="1606550" y="4984750"/>
            <a:ext cx="633413"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20</a:t>
            </a:r>
            <a:r>
              <a:rPr lang="es-ES" sz="1800">
                <a:solidFill>
                  <a:srgbClr val="000000"/>
                </a:solidFill>
                <a:cs typeface="Arial" charset="0"/>
                <a:sym typeface="Symbol" pitchFamily="18" charset="2"/>
              </a:rPr>
              <a:t>2</a:t>
            </a:r>
            <a:r>
              <a:rPr lang="es-ES" sz="1800">
                <a:solidFill>
                  <a:srgbClr val="000000"/>
                </a:solidFill>
                <a:cs typeface="Arial" charset="0"/>
              </a:rPr>
              <a:t>9</a:t>
            </a:r>
          </a:p>
        </p:txBody>
      </p:sp>
      <p:sp>
        <p:nvSpPr>
          <p:cNvPr id="2055" name="Text Box 6"/>
          <p:cNvSpPr txBox="1">
            <a:spLocks noChangeArrowheads="1"/>
          </p:cNvSpPr>
          <p:nvPr/>
        </p:nvSpPr>
        <p:spPr bwMode="gray">
          <a:xfrm>
            <a:off x="7464425" y="4984750"/>
            <a:ext cx="442913"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sym typeface="Symbol" pitchFamily="18" charset="2"/>
              </a:rPr>
              <a:t> 70</a:t>
            </a:r>
          </a:p>
        </p:txBody>
      </p:sp>
      <p:sp>
        <p:nvSpPr>
          <p:cNvPr id="2056" name="Text Box 7"/>
          <p:cNvSpPr txBox="1">
            <a:spLocks noChangeArrowheads="1"/>
          </p:cNvSpPr>
          <p:nvPr/>
        </p:nvSpPr>
        <p:spPr bwMode="gray">
          <a:xfrm>
            <a:off x="2759075" y="4984750"/>
            <a:ext cx="633413"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30</a:t>
            </a:r>
            <a:r>
              <a:rPr lang="es-ES" sz="1800">
                <a:solidFill>
                  <a:srgbClr val="000000"/>
                </a:solidFill>
                <a:cs typeface="Arial" charset="0"/>
                <a:sym typeface="Symbol" pitchFamily="18" charset="2"/>
              </a:rPr>
              <a:t></a:t>
            </a:r>
            <a:r>
              <a:rPr lang="es-ES" sz="1800">
                <a:solidFill>
                  <a:srgbClr val="000000"/>
                </a:solidFill>
                <a:cs typeface="Arial" charset="0"/>
              </a:rPr>
              <a:t>39</a:t>
            </a:r>
          </a:p>
        </p:txBody>
      </p:sp>
      <p:sp>
        <p:nvSpPr>
          <p:cNvPr id="2057" name="Text Box 8"/>
          <p:cNvSpPr txBox="1">
            <a:spLocks noChangeArrowheads="1"/>
          </p:cNvSpPr>
          <p:nvPr/>
        </p:nvSpPr>
        <p:spPr bwMode="gray">
          <a:xfrm>
            <a:off x="3911600" y="4984750"/>
            <a:ext cx="633413"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40</a:t>
            </a:r>
            <a:r>
              <a:rPr lang="es-ES" sz="1800">
                <a:solidFill>
                  <a:srgbClr val="000000"/>
                </a:solidFill>
                <a:cs typeface="Arial" charset="0"/>
                <a:sym typeface="Symbol" pitchFamily="18" charset="2"/>
              </a:rPr>
              <a:t>4</a:t>
            </a:r>
            <a:r>
              <a:rPr lang="es-ES" sz="1800">
                <a:solidFill>
                  <a:srgbClr val="000000"/>
                </a:solidFill>
                <a:cs typeface="Arial" charset="0"/>
              </a:rPr>
              <a:t>9</a:t>
            </a:r>
          </a:p>
        </p:txBody>
      </p:sp>
      <p:sp>
        <p:nvSpPr>
          <p:cNvPr id="2058" name="Text Box 9"/>
          <p:cNvSpPr txBox="1">
            <a:spLocks noChangeArrowheads="1"/>
          </p:cNvSpPr>
          <p:nvPr/>
        </p:nvSpPr>
        <p:spPr bwMode="gray">
          <a:xfrm>
            <a:off x="5062538" y="4984750"/>
            <a:ext cx="633412"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50</a:t>
            </a:r>
            <a:r>
              <a:rPr lang="es-ES" sz="1800">
                <a:solidFill>
                  <a:srgbClr val="000000"/>
                </a:solidFill>
                <a:cs typeface="Arial" charset="0"/>
                <a:sym typeface="Symbol" pitchFamily="18" charset="2"/>
              </a:rPr>
              <a:t>5</a:t>
            </a:r>
            <a:r>
              <a:rPr lang="es-ES" sz="1800">
                <a:solidFill>
                  <a:srgbClr val="000000"/>
                </a:solidFill>
                <a:cs typeface="Arial" charset="0"/>
              </a:rPr>
              <a:t>9</a:t>
            </a:r>
          </a:p>
        </p:txBody>
      </p:sp>
      <p:sp>
        <p:nvSpPr>
          <p:cNvPr id="2059" name="Text Box 10"/>
          <p:cNvSpPr txBox="1">
            <a:spLocks noChangeArrowheads="1"/>
          </p:cNvSpPr>
          <p:nvPr/>
        </p:nvSpPr>
        <p:spPr bwMode="gray">
          <a:xfrm>
            <a:off x="6200775" y="4984750"/>
            <a:ext cx="633413"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60</a:t>
            </a:r>
            <a:r>
              <a:rPr lang="es-ES" sz="1800">
                <a:solidFill>
                  <a:srgbClr val="000000"/>
                </a:solidFill>
                <a:cs typeface="Arial" charset="0"/>
                <a:sym typeface="Symbol" pitchFamily="18" charset="2"/>
              </a:rPr>
              <a:t>6</a:t>
            </a:r>
            <a:r>
              <a:rPr lang="es-ES" sz="1800">
                <a:solidFill>
                  <a:srgbClr val="000000"/>
                </a:solidFill>
                <a:cs typeface="Arial" charset="0"/>
              </a:rPr>
              <a:t>9</a:t>
            </a:r>
          </a:p>
        </p:txBody>
      </p:sp>
      <p:sp>
        <p:nvSpPr>
          <p:cNvPr id="2060" name="Rectangle 11"/>
          <p:cNvSpPr>
            <a:spLocks noChangeArrowheads="1"/>
          </p:cNvSpPr>
          <p:nvPr/>
        </p:nvSpPr>
        <p:spPr bwMode="gray">
          <a:xfrm>
            <a:off x="460375" y="6373813"/>
            <a:ext cx="2451100" cy="260350"/>
          </a:xfrm>
          <a:prstGeom prst="rect">
            <a:avLst/>
          </a:prstGeom>
          <a:noFill/>
          <a:ln w="12700" algn="ctr">
            <a:noFill/>
            <a:miter lim="800000"/>
            <a:headEnd/>
            <a:tailEnd/>
          </a:ln>
        </p:spPr>
        <p:txBody>
          <a:bodyPr wrap="none" lIns="0" tIns="0" rIns="108000" bIns="108000" anchor="b">
            <a:spAutoFit/>
          </a:bodyPr>
          <a:lstStyle/>
          <a:p>
            <a:pPr>
              <a:buSzPct val="100000"/>
            </a:pPr>
            <a:r>
              <a:rPr lang="es-ES" sz="1000">
                <a:solidFill>
                  <a:srgbClr val="000000"/>
                </a:solidFill>
              </a:rPr>
              <a:t>Kearney et al. </a:t>
            </a:r>
            <a:r>
              <a:rPr lang="es-ES" sz="1000" i="1">
                <a:solidFill>
                  <a:srgbClr val="000000"/>
                </a:solidFill>
              </a:rPr>
              <a:t>Lancet. </a:t>
            </a:r>
            <a:r>
              <a:rPr lang="es-ES" sz="1000">
                <a:solidFill>
                  <a:srgbClr val="000000"/>
                </a:solidFill>
              </a:rPr>
              <a:t>2005;365:217</a:t>
            </a:r>
            <a:r>
              <a:rPr lang="es-ES" sz="1000">
                <a:solidFill>
                  <a:srgbClr val="000000"/>
                </a:solidFill>
                <a:sym typeface="Symbol" pitchFamily="18" charset="2"/>
              </a:rPr>
              <a:t>223.</a:t>
            </a:r>
          </a:p>
        </p:txBody>
      </p:sp>
      <p:sp>
        <p:nvSpPr>
          <p:cNvPr id="2061" name="Rectangle 12"/>
          <p:cNvSpPr>
            <a:spLocks noChangeArrowheads="1"/>
          </p:cNvSpPr>
          <p:nvPr/>
        </p:nvSpPr>
        <p:spPr bwMode="gray">
          <a:xfrm>
            <a:off x="4216400" y="5345113"/>
            <a:ext cx="1308100" cy="274637"/>
          </a:xfrm>
          <a:prstGeom prst="rect">
            <a:avLst/>
          </a:prstGeom>
          <a:noFill/>
          <a:ln w="9525">
            <a:noFill/>
            <a:miter lim="800000"/>
            <a:headEnd/>
            <a:tailEnd/>
          </a:ln>
        </p:spPr>
        <p:txBody>
          <a:bodyPr wrap="none" lIns="0" tIns="0" rIns="0" bIns="0">
            <a:spAutoFit/>
          </a:bodyPr>
          <a:lstStyle/>
          <a:p>
            <a:pPr algn="ctr">
              <a:buSzPct val="100000"/>
            </a:pPr>
            <a:r>
              <a:rPr lang="es-ES" sz="1800" b="1">
                <a:solidFill>
                  <a:srgbClr val="000000"/>
                </a:solidFill>
                <a:cs typeface="Arial" charset="0"/>
              </a:rPr>
              <a:t>Edad (años)</a:t>
            </a:r>
          </a:p>
        </p:txBody>
      </p:sp>
      <p:sp>
        <p:nvSpPr>
          <p:cNvPr id="2062" name="Rectangle 13"/>
          <p:cNvSpPr>
            <a:spLocks noChangeArrowheads="1"/>
          </p:cNvSpPr>
          <p:nvPr/>
        </p:nvSpPr>
        <p:spPr bwMode="gray">
          <a:xfrm>
            <a:off x="1598613" y="2263775"/>
            <a:ext cx="157162" cy="171450"/>
          </a:xfrm>
          <a:prstGeom prst="rect">
            <a:avLst/>
          </a:prstGeom>
          <a:solidFill>
            <a:srgbClr val="00B25A"/>
          </a:solidFill>
          <a:ln w="9525">
            <a:noFill/>
            <a:miter lim="800000"/>
            <a:headEnd/>
            <a:tailEnd/>
          </a:ln>
        </p:spPr>
        <p:txBody>
          <a:bodyPr wrap="none" anchor="ctr"/>
          <a:lstStyle/>
          <a:p>
            <a:endParaRPr lang="es-ES" sz="2800"/>
          </a:p>
        </p:txBody>
      </p:sp>
      <p:sp>
        <p:nvSpPr>
          <p:cNvPr id="2063" name="Rectangle 14"/>
          <p:cNvSpPr>
            <a:spLocks noChangeArrowheads="1"/>
          </p:cNvSpPr>
          <p:nvPr/>
        </p:nvSpPr>
        <p:spPr bwMode="gray">
          <a:xfrm>
            <a:off x="1598613" y="2530475"/>
            <a:ext cx="157162" cy="171450"/>
          </a:xfrm>
          <a:prstGeom prst="rect">
            <a:avLst/>
          </a:prstGeom>
          <a:solidFill>
            <a:srgbClr val="0081C6"/>
          </a:solidFill>
          <a:ln w="9525">
            <a:solidFill>
              <a:schemeClr val="bg1"/>
            </a:solidFill>
            <a:miter lim="800000"/>
            <a:headEnd/>
            <a:tailEnd/>
          </a:ln>
        </p:spPr>
        <p:txBody>
          <a:bodyPr wrap="none" anchor="ctr"/>
          <a:lstStyle/>
          <a:p>
            <a:endParaRPr lang="es-ES" sz="2800"/>
          </a:p>
        </p:txBody>
      </p:sp>
      <p:sp>
        <p:nvSpPr>
          <p:cNvPr id="2064" name="Text Box 15"/>
          <p:cNvSpPr txBox="1">
            <a:spLocks noChangeArrowheads="1"/>
          </p:cNvSpPr>
          <p:nvPr/>
        </p:nvSpPr>
        <p:spPr bwMode="gray">
          <a:xfrm>
            <a:off x="1857375" y="2139950"/>
            <a:ext cx="850900" cy="346075"/>
          </a:xfrm>
          <a:prstGeom prst="rect">
            <a:avLst/>
          </a:prstGeom>
          <a:noFill/>
          <a:ln w="9525" algn="ctr">
            <a:noFill/>
            <a:miter lim="800000"/>
            <a:headEnd/>
            <a:tailEnd/>
          </a:ln>
        </p:spPr>
        <p:txBody>
          <a:bodyPr wrap="none" lIns="0" tIns="72000" rIns="0" bIns="0" anchor="b">
            <a:spAutoFit/>
          </a:bodyPr>
          <a:lstStyle/>
          <a:p>
            <a:pPr>
              <a:buSzPct val="100000"/>
            </a:pPr>
            <a:r>
              <a:rPr lang="es-ES" sz="1800">
                <a:solidFill>
                  <a:srgbClr val="000000"/>
                </a:solidFill>
                <a:cs typeface="Arial" charset="0"/>
              </a:rPr>
              <a:t>Varones</a:t>
            </a:r>
          </a:p>
        </p:txBody>
      </p:sp>
      <p:sp>
        <p:nvSpPr>
          <p:cNvPr id="2065" name="Text Box 16"/>
          <p:cNvSpPr txBox="1">
            <a:spLocks noChangeArrowheads="1"/>
          </p:cNvSpPr>
          <p:nvPr/>
        </p:nvSpPr>
        <p:spPr bwMode="gray">
          <a:xfrm>
            <a:off x="1857375" y="2406650"/>
            <a:ext cx="812800" cy="346075"/>
          </a:xfrm>
          <a:prstGeom prst="rect">
            <a:avLst/>
          </a:prstGeom>
          <a:noFill/>
          <a:ln w="9525" algn="ctr">
            <a:noFill/>
            <a:miter lim="800000"/>
            <a:headEnd/>
            <a:tailEnd/>
          </a:ln>
        </p:spPr>
        <p:txBody>
          <a:bodyPr wrap="none" lIns="0" tIns="72000" rIns="0" bIns="0" anchor="b">
            <a:spAutoFit/>
          </a:bodyPr>
          <a:lstStyle/>
          <a:p>
            <a:pPr>
              <a:buSzPct val="100000"/>
            </a:pPr>
            <a:r>
              <a:rPr lang="es-ES" sz="1800">
                <a:solidFill>
                  <a:srgbClr val="000000"/>
                </a:solidFill>
                <a:cs typeface="Arial" charset="0"/>
              </a:rPr>
              <a:t>Mujeres</a:t>
            </a:r>
          </a:p>
        </p:txBody>
      </p:sp>
      <p:sp>
        <p:nvSpPr>
          <p:cNvPr id="2066" name="Text Box 17"/>
          <p:cNvSpPr txBox="1">
            <a:spLocks noChangeArrowheads="1"/>
          </p:cNvSpPr>
          <p:nvPr/>
        </p:nvSpPr>
        <p:spPr bwMode="gray">
          <a:xfrm rot="-5400000">
            <a:off x="-1216818" y="3029744"/>
            <a:ext cx="3708400" cy="490537"/>
          </a:xfrm>
          <a:prstGeom prst="rect">
            <a:avLst/>
          </a:prstGeom>
          <a:noFill/>
          <a:ln w="12700" algn="ctr">
            <a:noFill/>
            <a:miter lim="800000"/>
            <a:headEnd/>
            <a:tailEnd/>
          </a:ln>
        </p:spPr>
        <p:txBody>
          <a:bodyPr wrap="none" lIns="0" tIns="0" rIns="0" bIns="216000" anchor="b">
            <a:spAutoFit/>
          </a:bodyPr>
          <a:lstStyle/>
          <a:p>
            <a:pPr>
              <a:buSzPct val="100000"/>
            </a:pPr>
            <a:r>
              <a:rPr lang="es-ES" sz="1800" b="1">
                <a:solidFill>
                  <a:srgbClr val="000000"/>
                </a:solidFill>
                <a:cs typeface="Arial" charset="0"/>
              </a:rPr>
              <a:t>Prevalencia de la hipertensión (%)</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0"/>
          </p:nvPr>
        </p:nvSpPr>
        <p:spPr>
          <a:noFill/>
        </p:spPr>
        <p:txBody>
          <a:bodyPr/>
          <a:lstStyle/>
          <a:p>
            <a:fld id="{8B408110-CA24-4898-AA99-849210396914}" type="slidenum">
              <a:rPr lang="en-GB" smtClean="0"/>
              <a:pPr/>
              <a:t>50</a:t>
            </a:fld>
            <a:endParaRPr lang="en-GB" smtClean="0"/>
          </a:p>
        </p:txBody>
      </p:sp>
      <p:sp>
        <p:nvSpPr>
          <p:cNvPr id="1028" name="Rectangle 27"/>
          <p:cNvSpPr>
            <a:spLocks noGrp="1" noChangeArrowheads="1"/>
          </p:cNvSpPr>
          <p:nvPr>
            <p:ph type="title"/>
          </p:nvPr>
        </p:nvSpPr>
        <p:spPr bwMode="gray">
          <a:xfrm>
            <a:off x="334963" y="152400"/>
            <a:ext cx="6851448" cy="762000"/>
          </a:xfrm>
        </p:spPr>
        <p:txBody>
          <a:bodyPr/>
          <a:lstStyle/>
          <a:p>
            <a:pPr defTabSz="912813"/>
            <a:r>
              <a:rPr lang="es-MX" dirty="0" smtClean="0">
                <a:solidFill>
                  <a:srgbClr val="FF0000"/>
                </a:solidFill>
              </a:rPr>
              <a:t>Reducciones después de 8 semanas</a:t>
            </a:r>
            <a:endParaRPr lang="en-US" dirty="0" smtClean="0">
              <a:solidFill>
                <a:srgbClr val="FF0000"/>
              </a:solidFill>
            </a:endParaRPr>
          </a:p>
        </p:txBody>
      </p:sp>
      <p:sp>
        <p:nvSpPr>
          <p:cNvPr id="1029" name="Text Box 30"/>
          <p:cNvSpPr txBox="1">
            <a:spLocks noChangeArrowheads="1"/>
          </p:cNvSpPr>
          <p:nvPr/>
        </p:nvSpPr>
        <p:spPr bwMode="gray">
          <a:xfrm rot="-5400000">
            <a:off x="-1079499" y="3608972"/>
            <a:ext cx="3505200" cy="338554"/>
          </a:xfrm>
          <a:prstGeom prst="rect">
            <a:avLst/>
          </a:prstGeom>
          <a:noFill/>
          <a:ln w="9525">
            <a:noFill/>
            <a:miter lim="800000"/>
            <a:headEnd/>
            <a:tailEnd/>
          </a:ln>
        </p:spPr>
        <p:txBody>
          <a:bodyPr>
            <a:spAutoFit/>
          </a:bodyPr>
          <a:lstStyle/>
          <a:p>
            <a:pPr algn="ctr" eaLnBrk="1" hangingPunct="1">
              <a:spcBef>
                <a:spcPct val="50000"/>
              </a:spcBef>
            </a:pPr>
            <a:r>
              <a:rPr lang="en-US" altLang="zh-CN" sz="1600" b="1" dirty="0" err="1" smtClean="0">
                <a:ea typeface="SimSun" pitchFamily="2" charset="-122"/>
                <a:cs typeface="Arial" charset="0"/>
              </a:rPr>
              <a:t>Cambio</a:t>
            </a:r>
            <a:r>
              <a:rPr lang="en-US" altLang="zh-CN" sz="1600" b="1" dirty="0" smtClean="0">
                <a:ea typeface="SimSun" pitchFamily="2" charset="-122"/>
                <a:cs typeface="Arial" charset="0"/>
              </a:rPr>
              <a:t> de la basal (TA) </a:t>
            </a:r>
            <a:r>
              <a:rPr lang="en-US" altLang="zh-CN" sz="1600" b="1" dirty="0">
                <a:ea typeface="SimSun" pitchFamily="2" charset="-122"/>
                <a:cs typeface="Arial" charset="0"/>
              </a:rPr>
              <a:t>(mmHg) </a:t>
            </a:r>
            <a:endParaRPr lang="en-US" sz="1600" b="1" dirty="0">
              <a:ea typeface="SimSun" pitchFamily="2" charset="-122"/>
              <a:cs typeface="Arial" charset="0"/>
            </a:endParaRPr>
          </a:p>
        </p:txBody>
      </p:sp>
      <p:sp>
        <p:nvSpPr>
          <p:cNvPr id="1030" name="Text Box 31"/>
          <p:cNvSpPr txBox="1">
            <a:spLocks noChangeArrowheads="1"/>
          </p:cNvSpPr>
          <p:nvPr/>
        </p:nvSpPr>
        <p:spPr bwMode="gray">
          <a:xfrm>
            <a:off x="361950" y="6478588"/>
            <a:ext cx="5003800" cy="244475"/>
          </a:xfrm>
          <a:prstGeom prst="rect">
            <a:avLst/>
          </a:prstGeom>
          <a:noFill/>
          <a:ln w="9525">
            <a:noFill/>
            <a:miter lim="800000"/>
            <a:headEnd/>
            <a:tailEnd/>
          </a:ln>
        </p:spPr>
        <p:txBody>
          <a:bodyPr>
            <a:spAutoFit/>
          </a:bodyPr>
          <a:lstStyle/>
          <a:p>
            <a:pPr eaLnBrk="1" hangingPunct="1">
              <a:spcBef>
                <a:spcPct val="50000"/>
              </a:spcBef>
            </a:pPr>
            <a:r>
              <a:rPr lang="en-GB" sz="1000" dirty="0">
                <a:cs typeface="Arial" charset="0"/>
              </a:rPr>
              <a:t>* p &lt; 0.0001 </a:t>
            </a:r>
            <a:r>
              <a:rPr lang="en-GB" sz="1000" dirty="0" err="1">
                <a:cs typeface="Arial" charset="0"/>
              </a:rPr>
              <a:t>vs</a:t>
            </a:r>
            <a:r>
              <a:rPr lang="en-GB" sz="1000" dirty="0">
                <a:cs typeface="Arial" charset="0"/>
              </a:rPr>
              <a:t> A5 </a:t>
            </a:r>
            <a:r>
              <a:rPr lang="en-GB" sz="1000" dirty="0" err="1" smtClean="0">
                <a:cs typeface="Arial" charset="0"/>
              </a:rPr>
              <a:t>monoterapia</a:t>
            </a:r>
            <a:r>
              <a:rPr lang="en-GB" sz="1000" dirty="0" smtClean="0">
                <a:cs typeface="Arial" charset="0"/>
              </a:rPr>
              <a:t> </a:t>
            </a:r>
            <a:r>
              <a:rPr lang="en-GB" sz="1000" dirty="0">
                <a:cs typeface="Arial" charset="0"/>
              </a:rPr>
              <a:t>** p &lt; 0.0001 </a:t>
            </a:r>
            <a:r>
              <a:rPr lang="en-GB" sz="1000" dirty="0" err="1">
                <a:cs typeface="Arial" charset="0"/>
              </a:rPr>
              <a:t>vs</a:t>
            </a:r>
            <a:r>
              <a:rPr lang="en-GB" sz="1000" dirty="0">
                <a:cs typeface="Arial" charset="0"/>
              </a:rPr>
              <a:t> A10 </a:t>
            </a:r>
            <a:r>
              <a:rPr lang="en-GB" sz="1000" dirty="0" err="1" smtClean="0">
                <a:cs typeface="Arial" charset="0"/>
              </a:rPr>
              <a:t>monoterapia</a:t>
            </a:r>
            <a:endParaRPr lang="en-US" sz="1000" dirty="0">
              <a:cs typeface="Arial" charset="0"/>
            </a:endParaRPr>
          </a:p>
        </p:txBody>
      </p:sp>
      <p:sp>
        <p:nvSpPr>
          <p:cNvPr id="1031" name="Rectangle 47"/>
          <p:cNvSpPr>
            <a:spLocks noChangeArrowheads="1"/>
          </p:cNvSpPr>
          <p:nvPr/>
        </p:nvSpPr>
        <p:spPr bwMode="gray">
          <a:xfrm>
            <a:off x="7335838" y="865188"/>
            <a:ext cx="1416050" cy="334962"/>
          </a:xfrm>
          <a:prstGeom prst="rect">
            <a:avLst/>
          </a:prstGeom>
          <a:solidFill>
            <a:schemeClr val="bg1"/>
          </a:solidFill>
          <a:ln w="9525" algn="ctr">
            <a:solidFill>
              <a:srgbClr val="0081C6"/>
            </a:solidFill>
            <a:miter lim="800000"/>
            <a:headEnd/>
            <a:tailEnd/>
          </a:ln>
        </p:spPr>
        <p:txBody>
          <a:bodyPr wrap="none" lIns="91414" tIns="45708" rIns="91414" bIns="45708" anchor="ctr"/>
          <a:lstStyle/>
          <a:p>
            <a:pPr algn="ctr">
              <a:lnSpc>
                <a:spcPct val="98000"/>
              </a:lnSpc>
            </a:pPr>
            <a:r>
              <a:rPr lang="de-DE" sz="1800" dirty="0" smtClean="0">
                <a:solidFill>
                  <a:srgbClr val="0081C6"/>
                </a:solidFill>
              </a:rPr>
              <a:t>Resultados</a:t>
            </a:r>
            <a:endParaRPr lang="de-DE" sz="1800" dirty="0">
              <a:solidFill>
                <a:srgbClr val="0081C6"/>
              </a:solidFill>
            </a:endParaRPr>
          </a:p>
        </p:txBody>
      </p:sp>
      <p:sp>
        <p:nvSpPr>
          <p:cNvPr id="1032" name="Line 34"/>
          <p:cNvSpPr>
            <a:spLocks noChangeShapeType="1"/>
          </p:cNvSpPr>
          <p:nvPr/>
        </p:nvSpPr>
        <p:spPr bwMode="gray">
          <a:xfrm>
            <a:off x="5033963" y="1430338"/>
            <a:ext cx="0" cy="4159250"/>
          </a:xfrm>
          <a:prstGeom prst="line">
            <a:avLst/>
          </a:prstGeom>
          <a:noFill/>
          <a:ln w="28575">
            <a:solidFill>
              <a:schemeClr val="tx1"/>
            </a:solidFill>
            <a:prstDash val="sysDot"/>
            <a:round/>
            <a:headEnd/>
            <a:tailEnd/>
          </a:ln>
        </p:spPr>
        <p:txBody>
          <a:bodyPr/>
          <a:lstStyle/>
          <a:p>
            <a:endParaRPr lang="en-US"/>
          </a:p>
        </p:txBody>
      </p:sp>
      <p:sp>
        <p:nvSpPr>
          <p:cNvPr id="1033" name="Text Box 35"/>
          <p:cNvSpPr txBox="1">
            <a:spLocks noChangeArrowheads="1"/>
          </p:cNvSpPr>
          <p:nvPr/>
        </p:nvSpPr>
        <p:spPr bwMode="gray">
          <a:xfrm>
            <a:off x="1812925" y="1465263"/>
            <a:ext cx="55562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1034" name="Text Box 36"/>
          <p:cNvSpPr txBox="1">
            <a:spLocks noChangeArrowheads="1"/>
          </p:cNvSpPr>
          <p:nvPr/>
        </p:nvSpPr>
        <p:spPr bwMode="gray">
          <a:xfrm>
            <a:off x="2312988" y="1465263"/>
            <a:ext cx="623887"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1035" name="Text Box 37"/>
          <p:cNvSpPr txBox="1">
            <a:spLocks noChangeArrowheads="1"/>
          </p:cNvSpPr>
          <p:nvPr/>
        </p:nvSpPr>
        <p:spPr bwMode="gray">
          <a:xfrm>
            <a:off x="3402013" y="1465263"/>
            <a:ext cx="900112"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1036" name="Text Box 38"/>
          <p:cNvSpPr txBox="1">
            <a:spLocks noChangeArrowheads="1"/>
          </p:cNvSpPr>
          <p:nvPr/>
        </p:nvSpPr>
        <p:spPr bwMode="gray">
          <a:xfrm>
            <a:off x="4037013" y="1465263"/>
            <a:ext cx="877887"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1037" name="Text Box 39"/>
          <p:cNvSpPr txBox="1">
            <a:spLocks noChangeArrowheads="1"/>
          </p:cNvSpPr>
          <p:nvPr/>
        </p:nvSpPr>
        <p:spPr bwMode="gray">
          <a:xfrm>
            <a:off x="2886075" y="5238750"/>
            <a:ext cx="693738" cy="366713"/>
          </a:xfrm>
          <a:prstGeom prst="rect">
            <a:avLst/>
          </a:prstGeom>
          <a:noFill/>
          <a:ln w="9525">
            <a:noFill/>
            <a:miter lim="800000"/>
            <a:headEnd/>
            <a:tailEnd/>
          </a:ln>
        </p:spPr>
        <p:txBody>
          <a:bodyPr>
            <a:spAutoFit/>
          </a:bodyPr>
          <a:lstStyle/>
          <a:p>
            <a:pPr algn="ctr" eaLnBrk="1" hangingPunct="1">
              <a:spcBef>
                <a:spcPct val="50000"/>
              </a:spcBef>
            </a:pPr>
            <a:r>
              <a:rPr lang="en-GB" sz="1800" b="1">
                <a:cs typeface="Arial" charset="0"/>
              </a:rPr>
              <a:t>DBP</a:t>
            </a:r>
            <a:endParaRPr lang="en-US" sz="1800" b="1">
              <a:cs typeface="Arial" charset="0"/>
            </a:endParaRPr>
          </a:p>
        </p:txBody>
      </p:sp>
      <p:sp>
        <p:nvSpPr>
          <p:cNvPr id="1038" name="Text Box 40"/>
          <p:cNvSpPr txBox="1">
            <a:spLocks noChangeArrowheads="1"/>
          </p:cNvSpPr>
          <p:nvPr/>
        </p:nvSpPr>
        <p:spPr bwMode="gray">
          <a:xfrm>
            <a:off x="6432550" y="5238750"/>
            <a:ext cx="800100" cy="366713"/>
          </a:xfrm>
          <a:prstGeom prst="rect">
            <a:avLst/>
          </a:prstGeom>
          <a:noFill/>
          <a:ln w="9525">
            <a:noFill/>
            <a:miter lim="800000"/>
            <a:headEnd/>
            <a:tailEnd/>
          </a:ln>
        </p:spPr>
        <p:txBody>
          <a:bodyPr>
            <a:spAutoFit/>
          </a:bodyPr>
          <a:lstStyle/>
          <a:p>
            <a:pPr algn="ctr" eaLnBrk="1" hangingPunct="1">
              <a:spcBef>
                <a:spcPct val="50000"/>
              </a:spcBef>
            </a:pPr>
            <a:r>
              <a:rPr lang="en-GB" sz="1800" b="1">
                <a:cs typeface="Arial" charset="0"/>
              </a:rPr>
              <a:t>SBP</a:t>
            </a:r>
            <a:endParaRPr lang="en-US" sz="1800" b="1">
              <a:cs typeface="Arial" charset="0"/>
            </a:endParaRPr>
          </a:p>
        </p:txBody>
      </p:sp>
      <p:grpSp>
        <p:nvGrpSpPr>
          <p:cNvPr id="2" name="Group 2"/>
          <p:cNvGrpSpPr>
            <a:grpSpLocks/>
          </p:cNvGrpSpPr>
          <p:nvPr/>
        </p:nvGrpSpPr>
        <p:grpSpPr bwMode="auto">
          <a:xfrm>
            <a:off x="4344988" y="4332288"/>
            <a:ext cx="141287" cy="168275"/>
            <a:chOff x="793" y="119"/>
            <a:chExt cx="91" cy="136"/>
          </a:xfrm>
        </p:grpSpPr>
        <p:sp>
          <p:nvSpPr>
            <p:cNvPr id="1080" name="Line 3"/>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81" name="Line 4"/>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3" name="Group 5"/>
          <p:cNvGrpSpPr>
            <a:grpSpLocks/>
          </p:cNvGrpSpPr>
          <p:nvPr/>
        </p:nvGrpSpPr>
        <p:grpSpPr bwMode="auto">
          <a:xfrm>
            <a:off x="2573338" y="3733800"/>
            <a:ext cx="141287" cy="171450"/>
            <a:chOff x="793" y="119"/>
            <a:chExt cx="91" cy="136"/>
          </a:xfrm>
        </p:grpSpPr>
        <p:sp>
          <p:nvSpPr>
            <p:cNvPr id="1078" name="Line 6"/>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79" name="Line 7"/>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4" name="Group 8"/>
          <p:cNvGrpSpPr>
            <a:grpSpLocks/>
          </p:cNvGrpSpPr>
          <p:nvPr/>
        </p:nvGrpSpPr>
        <p:grpSpPr bwMode="auto">
          <a:xfrm>
            <a:off x="2025650" y="3228975"/>
            <a:ext cx="141288" cy="169863"/>
            <a:chOff x="793" y="119"/>
            <a:chExt cx="91" cy="136"/>
          </a:xfrm>
        </p:grpSpPr>
        <p:sp>
          <p:nvSpPr>
            <p:cNvPr id="1076" name="Line 9"/>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77" name="Line 10"/>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5" name="Group 11"/>
          <p:cNvGrpSpPr>
            <a:grpSpLocks/>
          </p:cNvGrpSpPr>
          <p:nvPr/>
        </p:nvGrpSpPr>
        <p:grpSpPr bwMode="auto">
          <a:xfrm>
            <a:off x="3821113" y="4043363"/>
            <a:ext cx="141287" cy="168275"/>
            <a:chOff x="793" y="119"/>
            <a:chExt cx="91" cy="136"/>
          </a:xfrm>
        </p:grpSpPr>
        <p:sp>
          <p:nvSpPr>
            <p:cNvPr id="1074" name="Line 12"/>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75" name="Line 13"/>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sp>
        <p:nvSpPr>
          <p:cNvPr id="1043" name="Text Box 14"/>
          <p:cNvSpPr txBox="1">
            <a:spLocks noChangeArrowheads="1"/>
          </p:cNvSpPr>
          <p:nvPr/>
        </p:nvSpPr>
        <p:spPr bwMode="gray">
          <a:xfrm>
            <a:off x="4276725" y="4521200"/>
            <a:ext cx="279400"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grpSp>
        <p:nvGrpSpPr>
          <p:cNvPr id="6" name="Group 15"/>
          <p:cNvGrpSpPr>
            <a:grpSpLocks/>
          </p:cNvGrpSpPr>
          <p:nvPr/>
        </p:nvGrpSpPr>
        <p:grpSpPr bwMode="auto">
          <a:xfrm>
            <a:off x="6134100" y="4433888"/>
            <a:ext cx="141288" cy="169862"/>
            <a:chOff x="793" y="119"/>
            <a:chExt cx="91" cy="136"/>
          </a:xfrm>
        </p:grpSpPr>
        <p:sp>
          <p:nvSpPr>
            <p:cNvPr id="1072" name="Line 16"/>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73" name="Line 17"/>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7" name="Group 18"/>
          <p:cNvGrpSpPr>
            <a:grpSpLocks/>
          </p:cNvGrpSpPr>
          <p:nvPr/>
        </p:nvGrpSpPr>
        <p:grpSpPr bwMode="auto">
          <a:xfrm>
            <a:off x="7432675" y="4976813"/>
            <a:ext cx="138113" cy="169862"/>
            <a:chOff x="793" y="119"/>
            <a:chExt cx="91" cy="136"/>
          </a:xfrm>
        </p:grpSpPr>
        <p:sp>
          <p:nvSpPr>
            <p:cNvPr id="1070" name="Line 19"/>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71" name="Line 20"/>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8" name="Group 21"/>
          <p:cNvGrpSpPr>
            <a:grpSpLocks/>
          </p:cNvGrpSpPr>
          <p:nvPr/>
        </p:nvGrpSpPr>
        <p:grpSpPr bwMode="auto">
          <a:xfrm>
            <a:off x="7916863" y="5284788"/>
            <a:ext cx="141287" cy="169862"/>
            <a:chOff x="793" y="119"/>
            <a:chExt cx="91" cy="136"/>
          </a:xfrm>
        </p:grpSpPr>
        <p:sp>
          <p:nvSpPr>
            <p:cNvPr id="1068" name="Line 22"/>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69" name="Line 23"/>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grpSp>
        <p:nvGrpSpPr>
          <p:cNvPr id="9" name="Group 24"/>
          <p:cNvGrpSpPr>
            <a:grpSpLocks/>
          </p:cNvGrpSpPr>
          <p:nvPr/>
        </p:nvGrpSpPr>
        <p:grpSpPr bwMode="auto">
          <a:xfrm>
            <a:off x="5621338" y="3341688"/>
            <a:ext cx="141287" cy="168275"/>
            <a:chOff x="793" y="119"/>
            <a:chExt cx="91" cy="136"/>
          </a:xfrm>
        </p:grpSpPr>
        <p:sp>
          <p:nvSpPr>
            <p:cNvPr id="1066" name="Line 25"/>
            <p:cNvSpPr>
              <a:spLocks noChangeShapeType="1"/>
            </p:cNvSpPr>
            <p:nvPr/>
          </p:nvSpPr>
          <p:spPr bwMode="gray">
            <a:xfrm>
              <a:off x="839" y="119"/>
              <a:ext cx="0" cy="136"/>
            </a:xfrm>
            <a:prstGeom prst="line">
              <a:avLst/>
            </a:prstGeom>
            <a:noFill/>
            <a:ln w="9525">
              <a:solidFill>
                <a:schemeClr val="tx1"/>
              </a:solidFill>
              <a:round/>
              <a:headEnd/>
              <a:tailEnd/>
            </a:ln>
          </p:spPr>
          <p:txBody>
            <a:bodyPr/>
            <a:lstStyle/>
            <a:p>
              <a:endParaRPr lang="en-US"/>
            </a:p>
          </p:txBody>
        </p:sp>
        <p:sp>
          <p:nvSpPr>
            <p:cNvPr id="1067" name="Line 26"/>
            <p:cNvSpPr>
              <a:spLocks noChangeShapeType="1"/>
            </p:cNvSpPr>
            <p:nvPr/>
          </p:nvSpPr>
          <p:spPr bwMode="gray">
            <a:xfrm>
              <a:off x="793" y="255"/>
              <a:ext cx="91" cy="0"/>
            </a:xfrm>
            <a:prstGeom prst="line">
              <a:avLst/>
            </a:prstGeom>
            <a:noFill/>
            <a:ln w="9525">
              <a:solidFill>
                <a:schemeClr val="tx1"/>
              </a:solidFill>
              <a:round/>
              <a:headEnd/>
              <a:tailEnd/>
            </a:ln>
          </p:spPr>
          <p:txBody>
            <a:bodyPr/>
            <a:lstStyle/>
            <a:p>
              <a:endParaRPr lang="en-US"/>
            </a:p>
          </p:txBody>
        </p:sp>
      </p:grpSp>
      <p:sp>
        <p:nvSpPr>
          <p:cNvPr id="1048" name="Text Box 29"/>
          <p:cNvSpPr txBox="1">
            <a:spLocks noChangeArrowheads="1"/>
          </p:cNvSpPr>
          <p:nvPr/>
        </p:nvSpPr>
        <p:spPr bwMode="gray">
          <a:xfrm>
            <a:off x="3752850" y="4251325"/>
            <a:ext cx="277813"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sp>
        <p:nvSpPr>
          <p:cNvPr id="1049" name="Text Box 32"/>
          <p:cNvSpPr txBox="1">
            <a:spLocks noChangeArrowheads="1"/>
          </p:cNvSpPr>
          <p:nvPr/>
        </p:nvSpPr>
        <p:spPr bwMode="gray">
          <a:xfrm>
            <a:off x="7845425" y="5448300"/>
            <a:ext cx="279400"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sp>
        <p:nvSpPr>
          <p:cNvPr id="1050" name="Text Box 33"/>
          <p:cNvSpPr txBox="1">
            <a:spLocks noChangeArrowheads="1"/>
          </p:cNvSpPr>
          <p:nvPr/>
        </p:nvSpPr>
        <p:spPr bwMode="gray">
          <a:xfrm>
            <a:off x="7350125" y="5154613"/>
            <a:ext cx="279400"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sp>
        <p:nvSpPr>
          <p:cNvPr id="1051" name="Text Box 41"/>
          <p:cNvSpPr txBox="1">
            <a:spLocks noChangeArrowheads="1"/>
          </p:cNvSpPr>
          <p:nvPr/>
        </p:nvSpPr>
        <p:spPr bwMode="gray">
          <a:xfrm>
            <a:off x="4171950" y="4621213"/>
            <a:ext cx="490538"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sp>
        <p:nvSpPr>
          <p:cNvPr id="1052" name="Text Box 42"/>
          <p:cNvSpPr txBox="1">
            <a:spLocks noChangeArrowheads="1"/>
          </p:cNvSpPr>
          <p:nvPr/>
        </p:nvSpPr>
        <p:spPr bwMode="gray">
          <a:xfrm>
            <a:off x="7739063" y="5557838"/>
            <a:ext cx="488950" cy="304800"/>
          </a:xfrm>
          <a:prstGeom prst="rect">
            <a:avLst/>
          </a:prstGeom>
          <a:noFill/>
          <a:ln w="9525">
            <a:noFill/>
            <a:miter lim="800000"/>
            <a:headEnd/>
            <a:tailEnd/>
          </a:ln>
        </p:spPr>
        <p:txBody>
          <a:bodyPr>
            <a:spAutoFit/>
          </a:bodyPr>
          <a:lstStyle/>
          <a:p>
            <a:pPr algn="ctr" eaLnBrk="1" hangingPunct="1">
              <a:spcBef>
                <a:spcPct val="50000"/>
              </a:spcBef>
            </a:pPr>
            <a:r>
              <a:rPr lang="en-GB" sz="1400">
                <a:cs typeface="Arial" charset="0"/>
              </a:rPr>
              <a:t>**</a:t>
            </a:r>
            <a:endParaRPr lang="en-US" sz="1400">
              <a:cs typeface="Arial" charset="0"/>
            </a:endParaRPr>
          </a:p>
        </p:txBody>
      </p:sp>
      <p:sp>
        <p:nvSpPr>
          <p:cNvPr id="1053" name="Text Box 48"/>
          <p:cNvSpPr txBox="1">
            <a:spLocks noChangeArrowheads="1"/>
          </p:cNvSpPr>
          <p:nvPr/>
        </p:nvSpPr>
        <p:spPr bwMode="gray">
          <a:xfrm>
            <a:off x="1385888" y="1682750"/>
            <a:ext cx="368300" cy="274638"/>
          </a:xfrm>
          <a:prstGeom prst="rect">
            <a:avLst/>
          </a:prstGeom>
          <a:noFill/>
          <a:ln w="9525">
            <a:noFill/>
            <a:miter lim="800000"/>
            <a:headEnd/>
            <a:tailEnd/>
          </a:ln>
        </p:spPr>
        <p:txBody>
          <a:bodyPr>
            <a:spAutoFit/>
          </a:bodyPr>
          <a:lstStyle/>
          <a:p>
            <a:pPr eaLnBrk="1" hangingPunct="1">
              <a:spcBef>
                <a:spcPct val="50000"/>
              </a:spcBef>
            </a:pPr>
            <a:r>
              <a:rPr lang="en-GB" sz="1200">
                <a:cs typeface="Arial" charset="0"/>
              </a:rPr>
              <a:t>n=</a:t>
            </a:r>
            <a:endParaRPr lang="en-US" sz="1200">
              <a:cs typeface="Arial" charset="0"/>
            </a:endParaRPr>
          </a:p>
        </p:txBody>
      </p:sp>
      <p:sp>
        <p:nvSpPr>
          <p:cNvPr id="1054" name="Text Box 49"/>
          <p:cNvSpPr txBox="1">
            <a:spLocks noChangeArrowheads="1"/>
          </p:cNvSpPr>
          <p:nvPr/>
        </p:nvSpPr>
        <p:spPr bwMode="gray">
          <a:xfrm>
            <a:off x="5375275" y="1471613"/>
            <a:ext cx="55562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1055" name="Text Box 50"/>
          <p:cNvSpPr txBox="1">
            <a:spLocks noChangeArrowheads="1"/>
          </p:cNvSpPr>
          <p:nvPr/>
        </p:nvSpPr>
        <p:spPr bwMode="gray">
          <a:xfrm>
            <a:off x="5875338" y="1471613"/>
            <a:ext cx="62547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1056" name="Text Box 51"/>
          <p:cNvSpPr txBox="1">
            <a:spLocks noChangeArrowheads="1"/>
          </p:cNvSpPr>
          <p:nvPr/>
        </p:nvSpPr>
        <p:spPr bwMode="gray">
          <a:xfrm>
            <a:off x="6964363" y="1471613"/>
            <a:ext cx="900112"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1057" name="Text Box 52"/>
          <p:cNvSpPr txBox="1">
            <a:spLocks noChangeArrowheads="1"/>
          </p:cNvSpPr>
          <p:nvPr/>
        </p:nvSpPr>
        <p:spPr bwMode="gray">
          <a:xfrm>
            <a:off x="7597775" y="1471613"/>
            <a:ext cx="87947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1058" name="Text Box 59"/>
          <p:cNvSpPr txBox="1">
            <a:spLocks noChangeArrowheads="1"/>
          </p:cNvSpPr>
          <p:nvPr/>
        </p:nvSpPr>
        <p:spPr bwMode="gray">
          <a:xfrm>
            <a:off x="1768475" y="1677988"/>
            <a:ext cx="671513"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1059" name="Text Box 60"/>
          <p:cNvSpPr txBox="1">
            <a:spLocks noChangeArrowheads="1"/>
          </p:cNvSpPr>
          <p:nvPr/>
        </p:nvSpPr>
        <p:spPr bwMode="gray">
          <a:xfrm>
            <a:off x="2308225" y="1677988"/>
            <a:ext cx="671513"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1060" name="Text Box 61"/>
          <p:cNvSpPr txBox="1">
            <a:spLocks noChangeArrowheads="1"/>
          </p:cNvSpPr>
          <p:nvPr/>
        </p:nvSpPr>
        <p:spPr bwMode="gray">
          <a:xfrm>
            <a:off x="3494088" y="1677988"/>
            <a:ext cx="671512"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1061" name="Text Box 62"/>
          <p:cNvSpPr txBox="1">
            <a:spLocks noChangeArrowheads="1"/>
          </p:cNvSpPr>
          <p:nvPr/>
        </p:nvSpPr>
        <p:spPr bwMode="gray">
          <a:xfrm>
            <a:off x="4103688" y="1677988"/>
            <a:ext cx="669925"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sp>
        <p:nvSpPr>
          <p:cNvPr id="1062" name="Text Box 63"/>
          <p:cNvSpPr txBox="1">
            <a:spLocks noChangeArrowheads="1"/>
          </p:cNvSpPr>
          <p:nvPr/>
        </p:nvSpPr>
        <p:spPr bwMode="gray">
          <a:xfrm>
            <a:off x="5346700" y="1679575"/>
            <a:ext cx="669925"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1063" name="Text Box 64"/>
          <p:cNvSpPr txBox="1">
            <a:spLocks noChangeArrowheads="1"/>
          </p:cNvSpPr>
          <p:nvPr/>
        </p:nvSpPr>
        <p:spPr bwMode="gray">
          <a:xfrm>
            <a:off x="5867400" y="1679575"/>
            <a:ext cx="671513"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1064" name="Text Box 65"/>
          <p:cNvSpPr txBox="1">
            <a:spLocks noChangeArrowheads="1"/>
          </p:cNvSpPr>
          <p:nvPr/>
        </p:nvSpPr>
        <p:spPr bwMode="gray">
          <a:xfrm>
            <a:off x="7040563" y="1679575"/>
            <a:ext cx="671512"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1065" name="Text Box 66"/>
          <p:cNvSpPr txBox="1">
            <a:spLocks noChangeArrowheads="1"/>
          </p:cNvSpPr>
          <p:nvPr/>
        </p:nvSpPr>
        <p:spPr bwMode="gray">
          <a:xfrm>
            <a:off x="7691438" y="1679575"/>
            <a:ext cx="671512"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graphicFrame>
        <p:nvGraphicFramePr>
          <p:cNvPr id="58" name="Object 28"/>
          <p:cNvGraphicFramePr>
            <a:graphicFrameLocks noGrp="1" noChangeAspect="1"/>
          </p:cNvGraphicFramePr>
          <p:nvPr>
            <p:ph idx="4294967295"/>
          </p:nvPr>
        </p:nvGraphicFramePr>
        <p:xfrm>
          <a:off x="987425" y="1846799"/>
          <a:ext cx="7734300" cy="3963987"/>
        </p:xfrm>
        <a:graphic>
          <a:graphicData uri="http://schemas.openxmlformats.org/drawingml/2006/chart">
            <c:chart xmlns:c="http://schemas.openxmlformats.org/drawingml/2006/chart" xmlns:r="http://schemas.openxmlformats.org/officeDocument/2006/relationships" r:id="rId2"/>
          </a:graphicData>
        </a:graphic>
      </p:graphicFrame>
      <p:sp>
        <p:nvSpPr>
          <p:cNvPr id="59" name="TextBox 1"/>
          <p:cNvSpPr txBox="1"/>
          <p:nvPr/>
        </p:nvSpPr>
        <p:spPr>
          <a:xfrm>
            <a:off x="6400800" y="5296438"/>
            <a:ext cx="643944" cy="231819"/>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600" b="1" dirty="0" smtClean="0"/>
              <a:t>PAS</a:t>
            </a:r>
            <a:endParaRPr lang="en-US" sz="16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0"/>
          </p:nvPr>
        </p:nvSpPr>
        <p:spPr>
          <a:noFill/>
        </p:spPr>
        <p:txBody>
          <a:bodyPr/>
          <a:lstStyle/>
          <a:p>
            <a:fld id="{D995BB67-FF39-4A75-8DAE-84F9E9876EB8}" type="slidenum">
              <a:rPr lang="en-GB" smtClean="0"/>
              <a:pPr/>
              <a:t>51</a:t>
            </a:fld>
            <a:endParaRPr lang="en-GB" smtClean="0"/>
          </a:p>
        </p:txBody>
      </p:sp>
      <p:sp>
        <p:nvSpPr>
          <p:cNvPr id="2052" name="Rectangle 33"/>
          <p:cNvSpPr>
            <a:spLocks noGrp="1" noChangeArrowheads="1"/>
          </p:cNvSpPr>
          <p:nvPr>
            <p:ph type="title"/>
          </p:nvPr>
        </p:nvSpPr>
        <p:spPr bwMode="gray"/>
        <p:txBody>
          <a:bodyPr/>
          <a:lstStyle/>
          <a:p>
            <a:r>
              <a:rPr lang="de-DE" dirty="0" smtClean="0">
                <a:solidFill>
                  <a:srgbClr val="FF0000"/>
                </a:solidFill>
              </a:rPr>
              <a:t>Cifras meta después de 8 semanas</a:t>
            </a:r>
          </a:p>
        </p:txBody>
      </p:sp>
      <p:graphicFrame>
        <p:nvGraphicFramePr>
          <p:cNvPr id="2050" name="Object 2"/>
          <p:cNvGraphicFramePr>
            <a:graphicFrameLocks noChangeAspect="1"/>
          </p:cNvGraphicFramePr>
          <p:nvPr>
            <p:ph idx="4294967295"/>
          </p:nvPr>
        </p:nvGraphicFramePr>
        <p:xfrm>
          <a:off x="1008063" y="1238250"/>
          <a:ext cx="7637462" cy="4540250"/>
        </p:xfrm>
        <a:graphic>
          <a:graphicData uri="http://schemas.openxmlformats.org/presentationml/2006/ole">
            <p:oleObj spid="_x0000_s68610" name="Chart" r:id="rId3" imgW="7610475" imgH="4524375" progId="MSGraph.Chart.8">
              <p:embed followColorScheme="full"/>
            </p:oleObj>
          </a:graphicData>
        </a:graphic>
      </p:graphicFrame>
      <p:sp>
        <p:nvSpPr>
          <p:cNvPr id="2053" name="Text Box 5"/>
          <p:cNvSpPr txBox="1">
            <a:spLocks noChangeArrowheads="1"/>
          </p:cNvSpPr>
          <p:nvPr/>
        </p:nvSpPr>
        <p:spPr bwMode="gray">
          <a:xfrm rot="-5400000">
            <a:off x="-1122362" y="3193763"/>
            <a:ext cx="3635375" cy="584775"/>
          </a:xfrm>
          <a:prstGeom prst="rect">
            <a:avLst/>
          </a:prstGeom>
          <a:noFill/>
          <a:ln w="9525">
            <a:noFill/>
            <a:miter lim="800000"/>
            <a:headEnd/>
            <a:tailEnd/>
          </a:ln>
        </p:spPr>
        <p:txBody>
          <a:bodyPr>
            <a:spAutoFit/>
          </a:bodyPr>
          <a:lstStyle/>
          <a:p>
            <a:pPr algn="ctr" eaLnBrk="1" hangingPunct="1">
              <a:spcBef>
                <a:spcPct val="50000"/>
              </a:spcBef>
            </a:pPr>
            <a:r>
              <a:rPr lang="en-US" altLang="zh-CN" sz="1600" b="1" dirty="0" err="1" smtClean="0">
                <a:ea typeface="SimSun" pitchFamily="2" charset="-122"/>
                <a:cs typeface="Arial" charset="0"/>
              </a:rPr>
              <a:t>Porcentaje</a:t>
            </a:r>
            <a:r>
              <a:rPr lang="en-US" altLang="zh-CN" sz="1600" b="1" dirty="0" smtClean="0">
                <a:ea typeface="SimSun" pitchFamily="2" charset="-122"/>
                <a:cs typeface="Arial" charset="0"/>
              </a:rPr>
              <a:t> de </a:t>
            </a:r>
            <a:r>
              <a:rPr lang="en-US" altLang="zh-CN" sz="1600" b="1" dirty="0" err="1" smtClean="0">
                <a:ea typeface="SimSun" pitchFamily="2" charset="-122"/>
                <a:cs typeface="Arial" charset="0"/>
              </a:rPr>
              <a:t>pacientes</a:t>
            </a:r>
            <a:r>
              <a:rPr lang="en-US" altLang="zh-CN" sz="1600" b="1" dirty="0" smtClean="0">
                <a:ea typeface="SimSun" pitchFamily="2" charset="-122"/>
                <a:cs typeface="Arial" charset="0"/>
              </a:rPr>
              <a:t> en control </a:t>
            </a:r>
            <a:r>
              <a:rPr lang="en-US" altLang="zh-CN" sz="1600" b="1" dirty="0">
                <a:ea typeface="SimSun" pitchFamily="2" charset="-122"/>
                <a:cs typeface="Arial" charset="0"/>
              </a:rPr>
              <a:t>(%) </a:t>
            </a:r>
            <a:endParaRPr lang="en-US" sz="1600" b="1" dirty="0">
              <a:ea typeface="SimSun" pitchFamily="2" charset="-122"/>
              <a:cs typeface="Arial" charset="0"/>
            </a:endParaRPr>
          </a:p>
        </p:txBody>
      </p:sp>
      <p:sp>
        <p:nvSpPr>
          <p:cNvPr id="2054" name="Text Box 6"/>
          <p:cNvSpPr txBox="1">
            <a:spLocks noChangeArrowheads="1"/>
          </p:cNvSpPr>
          <p:nvPr/>
        </p:nvSpPr>
        <p:spPr bwMode="gray">
          <a:xfrm>
            <a:off x="354013" y="6315075"/>
            <a:ext cx="5219700" cy="244475"/>
          </a:xfrm>
          <a:prstGeom prst="rect">
            <a:avLst/>
          </a:prstGeom>
          <a:noFill/>
          <a:ln w="9525">
            <a:noFill/>
            <a:miter lim="800000"/>
            <a:headEnd/>
            <a:tailEnd/>
          </a:ln>
        </p:spPr>
        <p:txBody>
          <a:bodyPr>
            <a:spAutoFit/>
          </a:bodyPr>
          <a:lstStyle/>
          <a:p>
            <a:pPr eaLnBrk="1" hangingPunct="1">
              <a:spcBef>
                <a:spcPct val="50000"/>
              </a:spcBef>
            </a:pPr>
            <a:r>
              <a:rPr lang="en-GB" sz="1000" dirty="0">
                <a:cs typeface="Arial" charset="0"/>
              </a:rPr>
              <a:t>* p &lt; 0.001 </a:t>
            </a:r>
            <a:r>
              <a:rPr lang="en-GB" sz="1000" dirty="0" err="1">
                <a:cs typeface="Arial" charset="0"/>
              </a:rPr>
              <a:t>vs</a:t>
            </a:r>
            <a:r>
              <a:rPr lang="en-GB" sz="1000" dirty="0">
                <a:cs typeface="Arial" charset="0"/>
              </a:rPr>
              <a:t> A5 </a:t>
            </a:r>
            <a:r>
              <a:rPr lang="en-GB" sz="1000" dirty="0" smtClean="0">
                <a:cs typeface="Arial" charset="0"/>
              </a:rPr>
              <a:t> </a:t>
            </a:r>
            <a:r>
              <a:rPr lang="en-GB" sz="1000" dirty="0">
                <a:cs typeface="Arial" charset="0"/>
              </a:rPr>
              <a:t>** p = 0.005 </a:t>
            </a:r>
            <a:r>
              <a:rPr lang="en-GB" sz="1000" dirty="0" err="1">
                <a:cs typeface="Arial" charset="0"/>
              </a:rPr>
              <a:t>vs</a:t>
            </a:r>
            <a:r>
              <a:rPr lang="en-GB" sz="1000" dirty="0">
                <a:cs typeface="Arial" charset="0"/>
              </a:rPr>
              <a:t> A10 </a:t>
            </a:r>
            <a:endParaRPr lang="en-US" sz="1000" dirty="0">
              <a:cs typeface="Arial" charset="0"/>
            </a:endParaRPr>
          </a:p>
        </p:txBody>
      </p:sp>
      <p:sp>
        <p:nvSpPr>
          <p:cNvPr id="2055" name="Text Box 7"/>
          <p:cNvSpPr txBox="1">
            <a:spLocks noChangeArrowheads="1"/>
          </p:cNvSpPr>
          <p:nvPr/>
        </p:nvSpPr>
        <p:spPr bwMode="gray">
          <a:xfrm>
            <a:off x="2794000" y="1303338"/>
            <a:ext cx="855663" cy="366712"/>
          </a:xfrm>
          <a:prstGeom prst="rect">
            <a:avLst/>
          </a:prstGeom>
          <a:noFill/>
          <a:ln w="9525">
            <a:noFill/>
            <a:miter lim="800000"/>
            <a:headEnd/>
            <a:tailEnd/>
          </a:ln>
        </p:spPr>
        <p:txBody>
          <a:bodyPr>
            <a:spAutoFit/>
          </a:bodyPr>
          <a:lstStyle/>
          <a:p>
            <a:pPr algn="ctr" eaLnBrk="1" hangingPunct="1">
              <a:spcBef>
                <a:spcPct val="50000"/>
              </a:spcBef>
            </a:pPr>
            <a:r>
              <a:rPr lang="en-GB" sz="1800" b="1" dirty="0" smtClean="0">
                <a:cs typeface="Arial" charset="0"/>
              </a:rPr>
              <a:t>PAD</a:t>
            </a:r>
            <a:endParaRPr lang="en-US" sz="1800" b="1" dirty="0">
              <a:cs typeface="Arial" charset="0"/>
            </a:endParaRPr>
          </a:p>
        </p:txBody>
      </p:sp>
      <p:sp>
        <p:nvSpPr>
          <p:cNvPr id="2056" name="Text Box 3"/>
          <p:cNvSpPr txBox="1">
            <a:spLocks noChangeArrowheads="1"/>
          </p:cNvSpPr>
          <p:nvPr/>
        </p:nvSpPr>
        <p:spPr bwMode="gray">
          <a:xfrm>
            <a:off x="7235825" y="1860550"/>
            <a:ext cx="274638"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2057" name="Text Box 4"/>
          <p:cNvSpPr txBox="1">
            <a:spLocks noChangeArrowheads="1"/>
          </p:cNvSpPr>
          <p:nvPr/>
        </p:nvSpPr>
        <p:spPr bwMode="gray">
          <a:xfrm>
            <a:off x="4181475" y="1620838"/>
            <a:ext cx="274638"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2058" name="Text Box 8"/>
          <p:cNvSpPr txBox="1">
            <a:spLocks noChangeArrowheads="1"/>
          </p:cNvSpPr>
          <p:nvPr/>
        </p:nvSpPr>
        <p:spPr bwMode="gray">
          <a:xfrm>
            <a:off x="6329363" y="1303338"/>
            <a:ext cx="741362" cy="366712"/>
          </a:xfrm>
          <a:prstGeom prst="rect">
            <a:avLst/>
          </a:prstGeom>
          <a:noFill/>
          <a:ln w="9525">
            <a:noFill/>
            <a:miter lim="800000"/>
            <a:headEnd/>
            <a:tailEnd/>
          </a:ln>
        </p:spPr>
        <p:txBody>
          <a:bodyPr>
            <a:spAutoFit/>
          </a:bodyPr>
          <a:lstStyle/>
          <a:p>
            <a:pPr algn="ctr" eaLnBrk="1" hangingPunct="1">
              <a:spcBef>
                <a:spcPct val="50000"/>
              </a:spcBef>
            </a:pPr>
            <a:r>
              <a:rPr lang="en-GB" sz="1800" b="1" dirty="0" smtClean="0">
                <a:cs typeface="Arial" charset="0"/>
              </a:rPr>
              <a:t>PAS</a:t>
            </a:r>
            <a:endParaRPr lang="en-US" sz="1800" b="1" dirty="0">
              <a:cs typeface="Arial" charset="0"/>
            </a:endParaRPr>
          </a:p>
        </p:txBody>
      </p:sp>
      <p:sp>
        <p:nvSpPr>
          <p:cNvPr id="2059" name="Text Box 9"/>
          <p:cNvSpPr txBox="1">
            <a:spLocks noChangeArrowheads="1"/>
          </p:cNvSpPr>
          <p:nvPr/>
        </p:nvSpPr>
        <p:spPr bwMode="gray">
          <a:xfrm>
            <a:off x="7759700" y="1508125"/>
            <a:ext cx="276225"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2060" name="Text Box 10"/>
          <p:cNvSpPr txBox="1">
            <a:spLocks noChangeArrowheads="1"/>
          </p:cNvSpPr>
          <p:nvPr/>
        </p:nvSpPr>
        <p:spPr bwMode="gray">
          <a:xfrm>
            <a:off x="3673475" y="2055813"/>
            <a:ext cx="276225"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2061" name="Text Box 11"/>
          <p:cNvSpPr txBox="1">
            <a:spLocks noChangeArrowheads="1"/>
          </p:cNvSpPr>
          <p:nvPr/>
        </p:nvSpPr>
        <p:spPr bwMode="gray">
          <a:xfrm>
            <a:off x="7623175" y="1363663"/>
            <a:ext cx="484188"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2063" name="Rectangle 31"/>
          <p:cNvSpPr>
            <a:spLocks noChangeArrowheads="1"/>
          </p:cNvSpPr>
          <p:nvPr/>
        </p:nvSpPr>
        <p:spPr bwMode="gray">
          <a:xfrm>
            <a:off x="7335838" y="865188"/>
            <a:ext cx="1416050" cy="334962"/>
          </a:xfrm>
          <a:prstGeom prst="rect">
            <a:avLst/>
          </a:prstGeom>
          <a:solidFill>
            <a:schemeClr val="bg1"/>
          </a:solidFill>
          <a:ln w="9525" algn="ctr">
            <a:solidFill>
              <a:srgbClr val="0081C6"/>
            </a:solidFill>
            <a:miter lim="800000"/>
            <a:headEnd/>
            <a:tailEnd/>
          </a:ln>
        </p:spPr>
        <p:txBody>
          <a:bodyPr wrap="none" lIns="91414" tIns="45708" rIns="91414" bIns="45708" anchor="ctr"/>
          <a:lstStyle/>
          <a:p>
            <a:pPr algn="ctr">
              <a:lnSpc>
                <a:spcPct val="98000"/>
              </a:lnSpc>
            </a:pPr>
            <a:r>
              <a:rPr lang="de-DE" sz="1800" dirty="0" smtClean="0">
                <a:solidFill>
                  <a:srgbClr val="0081C6"/>
                </a:solidFill>
              </a:rPr>
              <a:t>Resultados</a:t>
            </a:r>
            <a:endParaRPr lang="de-DE" sz="1800" dirty="0">
              <a:solidFill>
                <a:srgbClr val="0081C6"/>
              </a:solidFill>
            </a:endParaRPr>
          </a:p>
        </p:txBody>
      </p:sp>
      <p:sp>
        <p:nvSpPr>
          <p:cNvPr id="2064" name="Text Box 12"/>
          <p:cNvSpPr txBox="1">
            <a:spLocks noChangeArrowheads="1"/>
          </p:cNvSpPr>
          <p:nvPr/>
        </p:nvSpPr>
        <p:spPr bwMode="gray">
          <a:xfrm>
            <a:off x="1854200" y="5483225"/>
            <a:ext cx="53657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2065" name="Text Box 13"/>
          <p:cNvSpPr txBox="1">
            <a:spLocks noChangeArrowheads="1"/>
          </p:cNvSpPr>
          <p:nvPr/>
        </p:nvSpPr>
        <p:spPr bwMode="gray">
          <a:xfrm>
            <a:off x="2368550" y="5483225"/>
            <a:ext cx="604838"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2066" name="Text Box 14"/>
          <p:cNvSpPr txBox="1">
            <a:spLocks noChangeArrowheads="1"/>
          </p:cNvSpPr>
          <p:nvPr/>
        </p:nvSpPr>
        <p:spPr bwMode="gray">
          <a:xfrm>
            <a:off x="3381375" y="5483225"/>
            <a:ext cx="871538"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2067" name="Text Box 15"/>
          <p:cNvSpPr txBox="1">
            <a:spLocks noChangeArrowheads="1"/>
          </p:cNvSpPr>
          <p:nvPr/>
        </p:nvSpPr>
        <p:spPr bwMode="gray">
          <a:xfrm>
            <a:off x="3963988" y="5483225"/>
            <a:ext cx="1008062"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2068" name="Text Box 16"/>
          <p:cNvSpPr txBox="1">
            <a:spLocks noChangeArrowheads="1"/>
          </p:cNvSpPr>
          <p:nvPr/>
        </p:nvSpPr>
        <p:spPr bwMode="gray">
          <a:xfrm>
            <a:off x="1797050" y="5735638"/>
            <a:ext cx="671513"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2069" name="Text Box 17"/>
          <p:cNvSpPr txBox="1">
            <a:spLocks noChangeArrowheads="1"/>
          </p:cNvSpPr>
          <p:nvPr/>
        </p:nvSpPr>
        <p:spPr bwMode="gray">
          <a:xfrm>
            <a:off x="2336800" y="5735638"/>
            <a:ext cx="671513"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2070" name="Text Box 18"/>
          <p:cNvSpPr txBox="1">
            <a:spLocks noChangeArrowheads="1"/>
          </p:cNvSpPr>
          <p:nvPr/>
        </p:nvSpPr>
        <p:spPr bwMode="gray">
          <a:xfrm>
            <a:off x="3522663" y="5735638"/>
            <a:ext cx="671512"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2071" name="Text Box 19"/>
          <p:cNvSpPr txBox="1">
            <a:spLocks noChangeArrowheads="1"/>
          </p:cNvSpPr>
          <p:nvPr/>
        </p:nvSpPr>
        <p:spPr bwMode="gray">
          <a:xfrm>
            <a:off x="4132263" y="5735638"/>
            <a:ext cx="669925"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sp>
        <p:nvSpPr>
          <p:cNvPr id="2072" name="Text Box 20"/>
          <p:cNvSpPr txBox="1">
            <a:spLocks noChangeArrowheads="1"/>
          </p:cNvSpPr>
          <p:nvPr/>
        </p:nvSpPr>
        <p:spPr bwMode="gray">
          <a:xfrm>
            <a:off x="5327650" y="5484813"/>
            <a:ext cx="538163"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2073" name="Text Box 21"/>
          <p:cNvSpPr txBox="1">
            <a:spLocks noChangeArrowheads="1"/>
          </p:cNvSpPr>
          <p:nvPr/>
        </p:nvSpPr>
        <p:spPr bwMode="gray">
          <a:xfrm>
            <a:off x="5843588" y="5484813"/>
            <a:ext cx="60325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2074" name="Text Box 22"/>
          <p:cNvSpPr txBox="1">
            <a:spLocks noChangeArrowheads="1"/>
          </p:cNvSpPr>
          <p:nvPr/>
        </p:nvSpPr>
        <p:spPr bwMode="gray">
          <a:xfrm>
            <a:off x="6854825" y="5484813"/>
            <a:ext cx="871538"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2075" name="Text Box 23"/>
          <p:cNvSpPr txBox="1">
            <a:spLocks noChangeArrowheads="1"/>
          </p:cNvSpPr>
          <p:nvPr/>
        </p:nvSpPr>
        <p:spPr bwMode="gray">
          <a:xfrm>
            <a:off x="7437438" y="5484813"/>
            <a:ext cx="1008062"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2076" name="Text Box 24"/>
          <p:cNvSpPr txBox="1">
            <a:spLocks noChangeArrowheads="1"/>
          </p:cNvSpPr>
          <p:nvPr/>
        </p:nvSpPr>
        <p:spPr bwMode="gray">
          <a:xfrm>
            <a:off x="5260975" y="5737225"/>
            <a:ext cx="669925"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2077" name="Text Box 25"/>
          <p:cNvSpPr txBox="1">
            <a:spLocks noChangeArrowheads="1"/>
          </p:cNvSpPr>
          <p:nvPr/>
        </p:nvSpPr>
        <p:spPr bwMode="gray">
          <a:xfrm>
            <a:off x="5810250" y="5737225"/>
            <a:ext cx="671513"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2078" name="Text Box 26"/>
          <p:cNvSpPr txBox="1">
            <a:spLocks noChangeArrowheads="1"/>
          </p:cNvSpPr>
          <p:nvPr/>
        </p:nvSpPr>
        <p:spPr bwMode="gray">
          <a:xfrm>
            <a:off x="6954838" y="5737225"/>
            <a:ext cx="671512"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2079" name="Text Box 27"/>
          <p:cNvSpPr txBox="1">
            <a:spLocks noChangeArrowheads="1"/>
          </p:cNvSpPr>
          <p:nvPr/>
        </p:nvSpPr>
        <p:spPr bwMode="gray">
          <a:xfrm>
            <a:off x="7605713" y="5737225"/>
            <a:ext cx="671512"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sp>
        <p:nvSpPr>
          <p:cNvPr id="2080" name="Text Box 32"/>
          <p:cNvSpPr txBox="1">
            <a:spLocks noChangeArrowheads="1"/>
          </p:cNvSpPr>
          <p:nvPr/>
        </p:nvSpPr>
        <p:spPr bwMode="gray">
          <a:xfrm>
            <a:off x="1468438" y="5735638"/>
            <a:ext cx="390525" cy="274637"/>
          </a:xfrm>
          <a:prstGeom prst="rect">
            <a:avLst/>
          </a:prstGeom>
          <a:noFill/>
          <a:ln w="9525">
            <a:noFill/>
            <a:miter lim="800000"/>
            <a:headEnd/>
            <a:tailEnd/>
          </a:ln>
        </p:spPr>
        <p:txBody>
          <a:bodyPr>
            <a:spAutoFit/>
          </a:bodyPr>
          <a:lstStyle/>
          <a:p>
            <a:pPr eaLnBrk="1" hangingPunct="1">
              <a:spcBef>
                <a:spcPct val="50000"/>
              </a:spcBef>
            </a:pPr>
            <a:r>
              <a:rPr lang="en-GB" sz="1200">
                <a:cs typeface="Arial" charset="0"/>
              </a:rPr>
              <a:t>n=</a:t>
            </a:r>
            <a:endParaRPr lang="en-US" sz="1200">
              <a:cs typeface="Arial" charset="0"/>
            </a:endParaRPr>
          </a:p>
        </p:txBody>
      </p:sp>
      <p:sp>
        <p:nvSpPr>
          <p:cNvPr id="2081" name="Line 34"/>
          <p:cNvSpPr>
            <a:spLocks noChangeShapeType="1"/>
          </p:cNvSpPr>
          <p:nvPr/>
        </p:nvSpPr>
        <p:spPr bwMode="gray">
          <a:xfrm>
            <a:off x="5033963" y="1296988"/>
            <a:ext cx="0" cy="4159250"/>
          </a:xfrm>
          <a:prstGeom prst="line">
            <a:avLst/>
          </a:prstGeom>
          <a:noFill/>
          <a:ln w="28575">
            <a:solidFill>
              <a:schemeClr val="tx1"/>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0"/>
          </p:nvPr>
        </p:nvSpPr>
        <p:spPr>
          <a:noFill/>
        </p:spPr>
        <p:txBody>
          <a:bodyPr/>
          <a:lstStyle/>
          <a:p>
            <a:fld id="{5087CE71-B834-4EA2-A9A3-92349D5AFB95}" type="slidenum">
              <a:rPr lang="en-GB" smtClean="0"/>
              <a:pPr/>
              <a:t>52</a:t>
            </a:fld>
            <a:endParaRPr lang="en-GB" smtClean="0"/>
          </a:p>
        </p:txBody>
      </p:sp>
      <p:sp>
        <p:nvSpPr>
          <p:cNvPr id="3076" name="Rectangle 33"/>
          <p:cNvSpPr>
            <a:spLocks noGrp="1" noChangeArrowheads="1"/>
          </p:cNvSpPr>
          <p:nvPr>
            <p:ph type="title"/>
          </p:nvPr>
        </p:nvSpPr>
        <p:spPr bwMode="gray">
          <a:xfrm>
            <a:off x="334963" y="152400"/>
            <a:ext cx="8420100" cy="762000"/>
          </a:xfrm>
        </p:spPr>
        <p:txBody>
          <a:bodyPr/>
          <a:lstStyle/>
          <a:p>
            <a:r>
              <a:rPr lang="en-US" dirty="0" err="1" smtClean="0">
                <a:solidFill>
                  <a:srgbClr val="FF0000"/>
                </a:solidFill>
              </a:rPr>
              <a:t>Respuesta</a:t>
            </a:r>
            <a:r>
              <a:rPr lang="en-US" dirty="0" smtClean="0">
                <a:solidFill>
                  <a:srgbClr val="FF0000"/>
                </a:solidFill>
              </a:rPr>
              <a:t> al </a:t>
            </a:r>
            <a:r>
              <a:rPr lang="en-US" dirty="0" err="1" smtClean="0">
                <a:solidFill>
                  <a:srgbClr val="FF0000"/>
                </a:solidFill>
              </a:rPr>
              <a:t>tratamiento</a:t>
            </a:r>
            <a:endParaRPr lang="de-DE" dirty="0" smtClean="0">
              <a:solidFill>
                <a:srgbClr val="FF0000"/>
              </a:solidFill>
            </a:endParaRPr>
          </a:p>
        </p:txBody>
      </p:sp>
      <p:graphicFrame>
        <p:nvGraphicFramePr>
          <p:cNvPr id="3074" name="Object 2"/>
          <p:cNvGraphicFramePr>
            <a:graphicFrameLocks noChangeAspect="1"/>
          </p:cNvGraphicFramePr>
          <p:nvPr>
            <p:ph idx="4294967295"/>
          </p:nvPr>
        </p:nvGraphicFramePr>
        <p:xfrm>
          <a:off x="947738" y="1257300"/>
          <a:ext cx="7646987" cy="4532313"/>
        </p:xfrm>
        <a:graphic>
          <a:graphicData uri="http://schemas.openxmlformats.org/presentationml/2006/ole">
            <p:oleObj spid="_x0000_s69634" name="Chart" r:id="rId3" imgW="7648575" imgH="4533900" progId="MSGraph.Chart.8">
              <p:embed followColorScheme="full"/>
            </p:oleObj>
          </a:graphicData>
        </a:graphic>
      </p:graphicFrame>
      <p:sp>
        <p:nvSpPr>
          <p:cNvPr id="3077" name="Text Box 3"/>
          <p:cNvSpPr txBox="1">
            <a:spLocks noChangeArrowheads="1"/>
          </p:cNvSpPr>
          <p:nvPr/>
        </p:nvSpPr>
        <p:spPr bwMode="gray">
          <a:xfrm>
            <a:off x="7140575" y="1851025"/>
            <a:ext cx="287338"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3078" name="Text Box 4"/>
          <p:cNvSpPr txBox="1">
            <a:spLocks noChangeArrowheads="1"/>
          </p:cNvSpPr>
          <p:nvPr/>
        </p:nvSpPr>
        <p:spPr bwMode="gray">
          <a:xfrm>
            <a:off x="4227513" y="1870075"/>
            <a:ext cx="287337"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3079" name="Text Box 5"/>
          <p:cNvSpPr txBox="1">
            <a:spLocks noChangeArrowheads="1"/>
          </p:cNvSpPr>
          <p:nvPr/>
        </p:nvSpPr>
        <p:spPr bwMode="gray">
          <a:xfrm>
            <a:off x="7700963" y="1601788"/>
            <a:ext cx="287337"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3080" name="Text Box 6"/>
          <p:cNvSpPr txBox="1">
            <a:spLocks noChangeArrowheads="1"/>
          </p:cNvSpPr>
          <p:nvPr/>
        </p:nvSpPr>
        <p:spPr bwMode="gray">
          <a:xfrm>
            <a:off x="3673475" y="2046288"/>
            <a:ext cx="287338"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3081" name="Text Box 7"/>
          <p:cNvSpPr txBox="1">
            <a:spLocks noChangeArrowheads="1"/>
          </p:cNvSpPr>
          <p:nvPr/>
        </p:nvSpPr>
        <p:spPr bwMode="gray">
          <a:xfrm>
            <a:off x="7583488" y="1427163"/>
            <a:ext cx="503237" cy="336550"/>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3082" name="Text Box 8"/>
          <p:cNvSpPr txBox="1">
            <a:spLocks noChangeArrowheads="1"/>
          </p:cNvSpPr>
          <p:nvPr/>
        </p:nvSpPr>
        <p:spPr bwMode="gray">
          <a:xfrm rot="-5400000">
            <a:off x="-1154112" y="3203287"/>
            <a:ext cx="3632200" cy="584775"/>
          </a:xfrm>
          <a:prstGeom prst="rect">
            <a:avLst/>
          </a:prstGeom>
          <a:noFill/>
          <a:ln w="9525">
            <a:noFill/>
            <a:miter lim="800000"/>
            <a:headEnd/>
            <a:tailEnd/>
          </a:ln>
        </p:spPr>
        <p:txBody>
          <a:bodyPr>
            <a:spAutoFit/>
          </a:bodyPr>
          <a:lstStyle/>
          <a:p>
            <a:pPr algn="ctr" eaLnBrk="1" hangingPunct="1">
              <a:spcBef>
                <a:spcPct val="50000"/>
              </a:spcBef>
            </a:pPr>
            <a:r>
              <a:rPr lang="en-US" altLang="zh-CN" sz="1600" b="1" dirty="0" err="1" smtClean="0">
                <a:ea typeface="SimSun" pitchFamily="2" charset="-122"/>
                <a:cs typeface="Arial" charset="0"/>
              </a:rPr>
              <a:t>Porcentaje</a:t>
            </a:r>
            <a:r>
              <a:rPr lang="en-US" altLang="zh-CN" sz="1600" b="1" dirty="0" smtClean="0">
                <a:ea typeface="SimSun" pitchFamily="2" charset="-122"/>
                <a:cs typeface="Arial" charset="0"/>
              </a:rPr>
              <a:t> de </a:t>
            </a:r>
            <a:r>
              <a:rPr lang="en-US" altLang="zh-CN" sz="1600" b="1" dirty="0" err="1" smtClean="0">
                <a:ea typeface="SimSun" pitchFamily="2" charset="-122"/>
                <a:cs typeface="Arial" charset="0"/>
              </a:rPr>
              <a:t>pacientes</a:t>
            </a:r>
            <a:r>
              <a:rPr lang="en-US" altLang="zh-CN" sz="1600" b="1" dirty="0" smtClean="0">
                <a:ea typeface="SimSun" pitchFamily="2" charset="-122"/>
                <a:cs typeface="Arial" charset="0"/>
              </a:rPr>
              <a:t> con </a:t>
            </a:r>
            <a:r>
              <a:rPr lang="en-US" altLang="zh-CN" sz="1600" b="1" dirty="0" err="1" smtClean="0">
                <a:ea typeface="SimSun" pitchFamily="2" charset="-122"/>
                <a:cs typeface="Arial" charset="0"/>
              </a:rPr>
              <a:t>respuesta</a:t>
            </a:r>
            <a:r>
              <a:rPr lang="en-US" altLang="zh-CN" sz="1600" b="1" dirty="0" smtClean="0">
                <a:ea typeface="SimSun" pitchFamily="2" charset="-122"/>
                <a:cs typeface="Arial" charset="0"/>
              </a:rPr>
              <a:t> al TX </a:t>
            </a:r>
            <a:r>
              <a:rPr lang="en-US" altLang="zh-CN" sz="1600" b="1" dirty="0">
                <a:ea typeface="SimSun" pitchFamily="2" charset="-122"/>
                <a:cs typeface="Arial" charset="0"/>
              </a:rPr>
              <a:t>(%) </a:t>
            </a:r>
            <a:endParaRPr lang="en-US" sz="1600" b="1" dirty="0">
              <a:ea typeface="SimSun" pitchFamily="2" charset="-122"/>
              <a:cs typeface="Arial" charset="0"/>
            </a:endParaRPr>
          </a:p>
        </p:txBody>
      </p:sp>
      <p:sp>
        <p:nvSpPr>
          <p:cNvPr id="3083" name="Text Box 9"/>
          <p:cNvSpPr txBox="1">
            <a:spLocks noChangeArrowheads="1"/>
          </p:cNvSpPr>
          <p:nvPr/>
        </p:nvSpPr>
        <p:spPr bwMode="gray">
          <a:xfrm>
            <a:off x="365125" y="6281738"/>
            <a:ext cx="5219700" cy="244475"/>
          </a:xfrm>
          <a:prstGeom prst="rect">
            <a:avLst/>
          </a:prstGeom>
          <a:noFill/>
          <a:ln w="9525">
            <a:noFill/>
            <a:miter lim="800000"/>
            <a:headEnd/>
            <a:tailEnd/>
          </a:ln>
        </p:spPr>
        <p:txBody>
          <a:bodyPr>
            <a:spAutoFit/>
          </a:bodyPr>
          <a:lstStyle/>
          <a:p>
            <a:pPr eaLnBrk="1" hangingPunct="1">
              <a:spcBef>
                <a:spcPct val="50000"/>
              </a:spcBef>
            </a:pPr>
            <a:r>
              <a:rPr lang="en-GB" sz="1000" dirty="0"/>
              <a:t>* p &lt; 0.001 </a:t>
            </a:r>
            <a:r>
              <a:rPr lang="en-GB" sz="1000" dirty="0" err="1"/>
              <a:t>vs</a:t>
            </a:r>
            <a:r>
              <a:rPr lang="en-GB" sz="1000" dirty="0"/>
              <a:t> A5 </a:t>
            </a:r>
            <a:r>
              <a:rPr lang="en-GB" sz="1000" dirty="0" err="1" smtClean="0"/>
              <a:t>monoterapia</a:t>
            </a:r>
            <a:r>
              <a:rPr lang="en-GB" sz="1000" dirty="0" smtClean="0"/>
              <a:t> </a:t>
            </a:r>
            <a:r>
              <a:rPr lang="en-GB" sz="1000" dirty="0"/>
              <a:t>** p = 0.009 </a:t>
            </a:r>
            <a:r>
              <a:rPr lang="en-GB" sz="1000" dirty="0" err="1"/>
              <a:t>vs</a:t>
            </a:r>
            <a:r>
              <a:rPr lang="en-GB" sz="1000" dirty="0"/>
              <a:t> A10 </a:t>
            </a:r>
            <a:r>
              <a:rPr lang="en-GB" sz="1000" dirty="0" err="1" smtClean="0"/>
              <a:t>monotherapia</a:t>
            </a:r>
            <a:endParaRPr lang="en-US" sz="1000" dirty="0"/>
          </a:p>
        </p:txBody>
      </p:sp>
      <p:sp>
        <p:nvSpPr>
          <p:cNvPr id="3084" name="Text Box 11"/>
          <p:cNvSpPr txBox="1">
            <a:spLocks noChangeArrowheads="1"/>
          </p:cNvSpPr>
          <p:nvPr/>
        </p:nvSpPr>
        <p:spPr bwMode="gray">
          <a:xfrm>
            <a:off x="2749550" y="1303338"/>
            <a:ext cx="855663" cy="366712"/>
          </a:xfrm>
          <a:prstGeom prst="rect">
            <a:avLst/>
          </a:prstGeom>
          <a:noFill/>
          <a:ln w="9525">
            <a:noFill/>
            <a:miter lim="800000"/>
            <a:headEnd/>
            <a:tailEnd/>
          </a:ln>
        </p:spPr>
        <p:txBody>
          <a:bodyPr>
            <a:spAutoFit/>
          </a:bodyPr>
          <a:lstStyle/>
          <a:p>
            <a:pPr algn="ctr" eaLnBrk="1" hangingPunct="1">
              <a:spcBef>
                <a:spcPct val="50000"/>
              </a:spcBef>
            </a:pPr>
            <a:r>
              <a:rPr lang="en-GB" sz="1800" b="1" dirty="0" smtClean="0">
                <a:cs typeface="Arial" charset="0"/>
              </a:rPr>
              <a:t>PAD</a:t>
            </a:r>
            <a:endParaRPr lang="en-US" sz="1800" b="1" dirty="0">
              <a:cs typeface="Arial" charset="0"/>
            </a:endParaRPr>
          </a:p>
        </p:txBody>
      </p:sp>
      <p:sp>
        <p:nvSpPr>
          <p:cNvPr id="3085" name="Text Box 12"/>
          <p:cNvSpPr txBox="1">
            <a:spLocks noChangeArrowheads="1"/>
          </p:cNvSpPr>
          <p:nvPr/>
        </p:nvSpPr>
        <p:spPr bwMode="gray">
          <a:xfrm>
            <a:off x="6300788" y="1303338"/>
            <a:ext cx="771525" cy="366712"/>
          </a:xfrm>
          <a:prstGeom prst="rect">
            <a:avLst/>
          </a:prstGeom>
          <a:noFill/>
          <a:ln w="9525">
            <a:noFill/>
            <a:miter lim="800000"/>
            <a:headEnd/>
            <a:tailEnd/>
          </a:ln>
        </p:spPr>
        <p:txBody>
          <a:bodyPr>
            <a:spAutoFit/>
          </a:bodyPr>
          <a:lstStyle/>
          <a:p>
            <a:pPr algn="ctr" eaLnBrk="1" hangingPunct="1">
              <a:spcBef>
                <a:spcPct val="50000"/>
              </a:spcBef>
            </a:pPr>
            <a:r>
              <a:rPr lang="en-GB" sz="1800" b="1" dirty="0" smtClean="0">
                <a:cs typeface="Arial" charset="0"/>
              </a:rPr>
              <a:t>PAS</a:t>
            </a:r>
            <a:endParaRPr lang="en-US" sz="1800" b="1" dirty="0">
              <a:cs typeface="Arial" charset="0"/>
            </a:endParaRPr>
          </a:p>
        </p:txBody>
      </p:sp>
      <p:sp>
        <p:nvSpPr>
          <p:cNvPr id="3087" name="Rectangle 15"/>
          <p:cNvSpPr>
            <a:spLocks noChangeArrowheads="1"/>
          </p:cNvSpPr>
          <p:nvPr/>
        </p:nvSpPr>
        <p:spPr bwMode="gray">
          <a:xfrm>
            <a:off x="7335838" y="865188"/>
            <a:ext cx="1416050" cy="334962"/>
          </a:xfrm>
          <a:prstGeom prst="rect">
            <a:avLst/>
          </a:prstGeom>
          <a:solidFill>
            <a:schemeClr val="bg1"/>
          </a:solidFill>
          <a:ln w="9525" algn="ctr">
            <a:solidFill>
              <a:srgbClr val="0081C6"/>
            </a:solidFill>
            <a:miter lim="800000"/>
            <a:headEnd/>
            <a:tailEnd/>
          </a:ln>
        </p:spPr>
        <p:txBody>
          <a:bodyPr wrap="none" lIns="91414" tIns="45708" rIns="91414" bIns="45708" anchor="ctr"/>
          <a:lstStyle/>
          <a:p>
            <a:pPr algn="ctr">
              <a:lnSpc>
                <a:spcPct val="98000"/>
              </a:lnSpc>
            </a:pPr>
            <a:r>
              <a:rPr lang="de-DE" sz="1800" dirty="0" smtClean="0">
                <a:solidFill>
                  <a:srgbClr val="0081C6"/>
                </a:solidFill>
              </a:rPr>
              <a:t>Resultados</a:t>
            </a:r>
            <a:endParaRPr lang="de-DE" sz="1800" dirty="0">
              <a:solidFill>
                <a:srgbClr val="0081C6"/>
              </a:solidFill>
            </a:endParaRPr>
          </a:p>
        </p:txBody>
      </p:sp>
      <p:sp>
        <p:nvSpPr>
          <p:cNvPr id="3088" name="Text Box 16"/>
          <p:cNvSpPr txBox="1">
            <a:spLocks noChangeArrowheads="1"/>
          </p:cNvSpPr>
          <p:nvPr/>
        </p:nvSpPr>
        <p:spPr bwMode="gray">
          <a:xfrm>
            <a:off x="1800225" y="5483225"/>
            <a:ext cx="53975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3089" name="Text Box 17"/>
          <p:cNvSpPr txBox="1">
            <a:spLocks noChangeArrowheads="1"/>
          </p:cNvSpPr>
          <p:nvPr/>
        </p:nvSpPr>
        <p:spPr bwMode="gray">
          <a:xfrm>
            <a:off x="2317750" y="5483225"/>
            <a:ext cx="60642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3090" name="Text Box 18"/>
          <p:cNvSpPr txBox="1">
            <a:spLocks noChangeArrowheads="1"/>
          </p:cNvSpPr>
          <p:nvPr/>
        </p:nvSpPr>
        <p:spPr bwMode="gray">
          <a:xfrm>
            <a:off x="3333750" y="5483225"/>
            <a:ext cx="87630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3091" name="Text Box 19"/>
          <p:cNvSpPr txBox="1">
            <a:spLocks noChangeArrowheads="1"/>
          </p:cNvSpPr>
          <p:nvPr/>
        </p:nvSpPr>
        <p:spPr bwMode="gray">
          <a:xfrm>
            <a:off x="3919538" y="5483225"/>
            <a:ext cx="101282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3092" name="Text Box 20"/>
          <p:cNvSpPr txBox="1">
            <a:spLocks noChangeArrowheads="1"/>
          </p:cNvSpPr>
          <p:nvPr/>
        </p:nvSpPr>
        <p:spPr bwMode="gray">
          <a:xfrm>
            <a:off x="1743075" y="5735638"/>
            <a:ext cx="674688"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3093" name="Text Box 21"/>
          <p:cNvSpPr txBox="1">
            <a:spLocks noChangeArrowheads="1"/>
          </p:cNvSpPr>
          <p:nvPr/>
        </p:nvSpPr>
        <p:spPr bwMode="gray">
          <a:xfrm>
            <a:off x="2284413" y="5735638"/>
            <a:ext cx="674687"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3094" name="Text Box 22"/>
          <p:cNvSpPr txBox="1">
            <a:spLocks noChangeArrowheads="1"/>
          </p:cNvSpPr>
          <p:nvPr/>
        </p:nvSpPr>
        <p:spPr bwMode="gray">
          <a:xfrm>
            <a:off x="3476625" y="5735638"/>
            <a:ext cx="674688"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3095" name="Text Box 23"/>
          <p:cNvSpPr txBox="1">
            <a:spLocks noChangeArrowheads="1"/>
          </p:cNvSpPr>
          <p:nvPr/>
        </p:nvSpPr>
        <p:spPr bwMode="gray">
          <a:xfrm>
            <a:off x="4087813" y="5735638"/>
            <a:ext cx="674687"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sp>
        <p:nvSpPr>
          <p:cNvPr id="3096" name="Text Box 24"/>
          <p:cNvSpPr txBox="1">
            <a:spLocks noChangeArrowheads="1"/>
          </p:cNvSpPr>
          <p:nvPr/>
        </p:nvSpPr>
        <p:spPr bwMode="gray">
          <a:xfrm>
            <a:off x="5289550" y="5484813"/>
            <a:ext cx="53975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3097" name="Text Box 25"/>
          <p:cNvSpPr txBox="1">
            <a:spLocks noChangeArrowheads="1"/>
          </p:cNvSpPr>
          <p:nvPr/>
        </p:nvSpPr>
        <p:spPr bwMode="gray">
          <a:xfrm>
            <a:off x="5807075" y="5484813"/>
            <a:ext cx="60642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3098" name="Text Box 26"/>
          <p:cNvSpPr txBox="1">
            <a:spLocks noChangeArrowheads="1"/>
          </p:cNvSpPr>
          <p:nvPr/>
        </p:nvSpPr>
        <p:spPr bwMode="gray">
          <a:xfrm>
            <a:off x="6823075" y="5484813"/>
            <a:ext cx="87630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3099" name="Text Box 27"/>
          <p:cNvSpPr txBox="1">
            <a:spLocks noChangeArrowheads="1"/>
          </p:cNvSpPr>
          <p:nvPr/>
        </p:nvSpPr>
        <p:spPr bwMode="gray">
          <a:xfrm>
            <a:off x="7410450" y="5484813"/>
            <a:ext cx="1011238"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3100" name="Text Box 28"/>
          <p:cNvSpPr txBox="1">
            <a:spLocks noChangeArrowheads="1"/>
          </p:cNvSpPr>
          <p:nvPr/>
        </p:nvSpPr>
        <p:spPr bwMode="gray">
          <a:xfrm>
            <a:off x="5222875" y="5737225"/>
            <a:ext cx="673100"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255</a:t>
            </a:r>
            <a:endParaRPr lang="en-US" sz="1200">
              <a:cs typeface="Arial" charset="0"/>
            </a:endParaRPr>
          </a:p>
        </p:txBody>
      </p:sp>
      <p:sp>
        <p:nvSpPr>
          <p:cNvPr id="3101" name="Text Box 29"/>
          <p:cNvSpPr txBox="1">
            <a:spLocks noChangeArrowheads="1"/>
          </p:cNvSpPr>
          <p:nvPr/>
        </p:nvSpPr>
        <p:spPr bwMode="gray">
          <a:xfrm>
            <a:off x="5773738" y="5737225"/>
            <a:ext cx="674687"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261</a:t>
            </a:r>
            <a:endParaRPr lang="en-US" sz="1200">
              <a:cs typeface="Arial" charset="0"/>
            </a:endParaRPr>
          </a:p>
        </p:txBody>
      </p:sp>
      <p:sp>
        <p:nvSpPr>
          <p:cNvPr id="3102" name="Text Box 30"/>
          <p:cNvSpPr txBox="1">
            <a:spLocks noChangeArrowheads="1"/>
          </p:cNvSpPr>
          <p:nvPr/>
        </p:nvSpPr>
        <p:spPr bwMode="gray">
          <a:xfrm>
            <a:off x="6924675" y="5737225"/>
            <a:ext cx="674688"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270</a:t>
            </a:r>
            <a:endParaRPr lang="en-US" sz="1200">
              <a:cs typeface="Arial" charset="0"/>
            </a:endParaRPr>
          </a:p>
        </p:txBody>
      </p:sp>
      <p:sp>
        <p:nvSpPr>
          <p:cNvPr id="3103" name="Text Box 31"/>
          <p:cNvSpPr txBox="1">
            <a:spLocks noChangeArrowheads="1"/>
          </p:cNvSpPr>
          <p:nvPr/>
        </p:nvSpPr>
        <p:spPr bwMode="gray">
          <a:xfrm>
            <a:off x="7578725" y="5737225"/>
            <a:ext cx="673100"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271</a:t>
            </a:r>
            <a:endParaRPr lang="en-US" sz="1200">
              <a:cs typeface="Arial" charset="0"/>
            </a:endParaRPr>
          </a:p>
        </p:txBody>
      </p:sp>
      <p:sp>
        <p:nvSpPr>
          <p:cNvPr id="3104" name="Text Box 32"/>
          <p:cNvSpPr txBox="1">
            <a:spLocks noChangeArrowheads="1"/>
          </p:cNvSpPr>
          <p:nvPr/>
        </p:nvSpPr>
        <p:spPr bwMode="gray">
          <a:xfrm>
            <a:off x="1412875" y="5735638"/>
            <a:ext cx="414338" cy="274637"/>
          </a:xfrm>
          <a:prstGeom prst="rect">
            <a:avLst/>
          </a:prstGeom>
          <a:noFill/>
          <a:ln w="9525">
            <a:noFill/>
            <a:miter lim="800000"/>
            <a:headEnd/>
            <a:tailEnd/>
          </a:ln>
        </p:spPr>
        <p:txBody>
          <a:bodyPr>
            <a:spAutoFit/>
          </a:bodyPr>
          <a:lstStyle/>
          <a:p>
            <a:pPr eaLnBrk="1" hangingPunct="1">
              <a:spcBef>
                <a:spcPct val="50000"/>
              </a:spcBef>
            </a:pPr>
            <a:r>
              <a:rPr lang="en-GB" sz="1200">
                <a:cs typeface="Arial" charset="0"/>
              </a:rPr>
              <a:t>n=</a:t>
            </a:r>
            <a:endParaRPr lang="en-US" sz="1200">
              <a:cs typeface="Arial" charset="0"/>
            </a:endParaRPr>
          </a:p>
        </p:txBody>
      </p:sp>
      <p:sp>
        <p:nvSpPr>
          <p:cNvPr id="3105" name="Line 35"/>
          <p:cNvSpPr>
            <a:spLocks noChangeShapeType="1"/>
          </p:cNvSpPr>
          <p:nvPr/>
        </p:nvSpPr>
        <p:spPr bwMode="gray">
          <a:xfrm>
            <a:off x="5033963" y="1296988"/>
            <a:ext cx="0" cy="4159250"/>
          </a:xfrm>
          <a:prstGeom prst="line">
            <a:avLst/>
          </a:prstGeom>
          <a:noFill/>
          <a:ln w="28575">
            <a:solidFill>
              <a:schemeClr val="tx1"/>
            </a:solidFill>
            <a:prstDash val="sysDot"/>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1"/>
          <p:cNvSpPr>
            <a:spLocks noGrp="1" noChangeArrowheads="1"/>
          </p:cNvSpPr>
          <p:nvPr>
            <p:ph type="title"/>
          </p:nvPr>
        </p:nvSpPr>
        <p:spPr/>
        <p:txBody>
          <a:bodyPr/>
          <a:lstStyle/>
          <a:p>
            <a:r>
              <a:rPr lang="en-GB" dirty="0" err="1" smtClean="0">
                <a:solidFill>
                  <a:srgbClr val="FF0000"/>
                </a:solidFill>
              </a:rPr>
              <a:t>Seguridad</a:t>
            </a:r>
            <a:r>
              <a:rPr lang="en-GB" dirty="0" smtClean="0">
                <a:solidFill>
                  <a:srgbClr val="FF0000"/>
                </a:solidFill>
              </a:rPr>
              <a:t>: </a:t>
            </a:r>
            <a:r>
              <a:rPr lang="en-GB" dirty="0" err="1" smtClean="0">
                <a:solidFill>
                  <a:srgbClr val="FF0000"/>
                </a:solidFill>
              </a:rPr>
              <a:t>Incidencia</a:t>
            </a:r>
            <a:r>
              <a:rPr lang="en-GB" dirty="0" smtClean="0">
                <a:solidFill>
                  <a:srgbClr val="FF0000"/>
                </a:solidFill>
              </a:rPr>
              <a:t> de </a:t>
            </a:r>
            <a:r>
              <a:rPr lang="en-GB" dirty="0" err="1" smtClean="0">
                <a:solidFill>
                  <a:srgbClr val="FF0000"/>
                </a:solidFill>
              </a:rPr>
              <a:t>Efectos</a:t>
            </a:r>
            <a:r>
              <a:rPr lang="en-GB" dirty="0" smtClean="0">
                <a:solidFill>
                  <a:srgbClr val="FF0000"/>
                </a:solidFill>
              </a:rPr>
              <a:t> </a:t>
            </a:r>
            <a:r>
              <a:rPr lang="en-GB" dirty="0" err="1" smtClean="0">
                <a:solidFill>
                  <a:srgbClr val="FF0000"/>
                </a:solidFill>
              </a:rPr>
              <a:t>Adversos</a:t>
            </a:r>
            <a:endParaRPr lang="en-US" dirty="0" smtClean="0">
              <a:solidFill>
                <a:srgbClr val="FF0000"/>
              </a:solidFill>
            </a:endParaRPr>
          </a:p>
        </p:txBody>
      </p:sp>
      <p:graphicFrame>
        <p:nvGraphicFramePr>
          <p:cNvPr id="4098" name="Object 20"/>
          <p:cNvGraphicFramePr>
            <a:graphicFrameLocks noChangeAspect="1"/>
          </p:cNvGraphicFramePr>
          <p:nvPr>
            <p:ph idx="1"/>
          </p:nvPr>
        </p:nvGraphicFramePr>
        <p:xfrm>
          <a:off x="657225" y="1185863"/>
          <a:ext cx="8248650" cy="4543425"/>
        </p:xfrm>
        <a:graphic>
          <a:graphicData uri="http://schemas.openxmlformats.org/presentationml/2006/ole">
            <p:oleObj spid="_x0000_s70658" name="Chart" r:id="rId4" imgW="8248650" imgH="4543425" progId="MSGraph.Chart.8">
              <p:embed followColorScheme="full"/>
            </p:oleObj>
          </a:graphicData>
        </a:graphic>
      </p:graphicFrame>
      <p:sp>
        <p:nvSpPr>
          <p:cNvPr id="4100" name="Text Box 7"/>
          <p:cNvSpPr txBox="1">
            <a:spLocks noChangeArrowheads="1"/>
          </p:cNvSpPr>
          <p:nvPr/>
        </p:nvSpPr>
        <p:spPr bwMode="auto">
          <a:xfrm>
            <a:off x="1458913" y="1658938"/>
            <a:ext cx="1527175" cy="300037"/>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GB" sz="1400">
                <a:cs typeface="Arial" charset="0"/>
              </a:rPr>
              <a:t>A5 (n = 267)</a:t>
            </a:r>
            <a:endParaRPr lang="en-US" sz="1400">
              <a:cs typeface="Arial" charset="0"/>
            </a:endParaRPr>
          </a:p>
        </p:txBody>
      </p:sp>
      <p:sp>
        <p:nvSpPr>
          <p:cNvPr id="4101" name="Text Box 8"/>
          <p:cNvSpPr txBox="1">
            <a:spLocks noChangeArrowheads="1"/>
          </p:cNvSpPr>
          <p:nvPr/>
        </p:nvSpPr>
        <p:spPr bwMode="auto">
          <a:xfrm>
            <a:off x="2830513" y="1658938"/>
            <a:ext cx="1655762" cy="300037"/>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GB" sz="1400">
                <a:cs typeface="Arial" charset="0"/>
              </a:rPr>
              <a:t>A10 (n = 276)</a:t>
            </a:r>
            <a:endParaRPr lang="en-US" sz="1400">
              <a:cs typeface="Arial" charset="0"/>
            </a:endParaRPr>
          </a:p>
        </p:txBody>
      </p:sp>
      <p:sp>
        <p:nvSpPr>
          <p:cNvPr id="4102" name="Text Box 9"/>
          <p:cNvSpPr txBox="1">
            <a:spLocks noChangeArrowheads="1"/>
          </p:cNvSpPr>
          <p:nvPr/>
        </p:nvSpPr>
        <p:spPr bwMode="auto">
          <a:xfrm>
            <a:off x="4292600" y="1658938"/>
            <a:ext cx="1970088" cy="300037"/>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GB" sz="1400">
                <a:cs typeface="Arial" charset="0"/>
              </a:rPr>
              <a:t>T40/A5 (n = 277)</a:t>
            </a:r>
            <a:endParaRPr lang="en-US" sz="1400">
              <a:cs typeface="Arial" charset="0"/>
            </a:endParaRPr>
          </a:p>
        </p:txBody>
      </p:sp>
      <p:sp>
        <p:nvSpPr>
          <p:cNvPr id="16395" name="Rectangle 10"/>
          <p:cNvSpPr>
            <a:spLocks noChangeArrowheads="1"/>
          </p:cNvSpPr>
          <p:nvPr/>
        </p:nvSpPr>
        <p:spPr bwMode="auto">
          <a:xfrm>
            <a:off x="1362075" y="1754188"/>
            <a:ext cx="144463" cy="142875"/>
          </a:xfrm>
          <a:prstGeom prst="rect">
            <a:avLst/>
          </a:prstGeom>
          <a:solidFill>
            <a:schemeClr val="bg1">
              <a:lumMod val="75000"/>
            </a:schemeClr>
          </a:solidFill>
          <a:ln w="9525">
            <a:noFill/>
            <a:miter lim="800000"/>
            <a:headEnd/>
            <a:tailEnd/>
          </a:ln>
        </p:spPr>
        <p:txBody>
          <a:bodyPr wrap="none" anchor="ctr"/>
          <a:lstStyle/>
          <a:p>
            <a:pPr>
              <a:defRPr/>
            </a:pPr>
            <a:endParaRPr lang="de-DE"/>
          </a:p>
        </p:txBody>
      </p:sp>
      <p:sp>
        <p:nvSpPr>
          <p:cNvPr id="4104" name="Rectangle 11"/>
          <p:cNvSpPr>
            <a:spLocks noChangeArrowheads="1"/>
          </p:cNvSpPr>
          <p:nvPr/>
        </p:nvSpPr>
        <p:spPr bwMode="auto">
          <a:xfrm>
            <a:off x="2733675" y="1754188"/>
            <a:ext cx="144463" cy="142875"/>
          </a:xfrm>
          <a:prstGeom prst="rect">
            <a:avLst/>
          </a:prstGeom>
          <a:solidFill>
            <a:srgbClr val="7C7C7C"/>
          </a:solidFill>
          <a:ln w="9525">
            <a:noFill/>
            <a:miter lim="800000"/>
            <a:headEnd/>
            <a:tailEnd/>
          </a:ln>
        </p:spPr>
        <p:txBody>
          <a:bodyPr wrap="none" anchor="ctr"/>
          <a:lstStyle/>
          <a:p>
            <a:endParaRPr lang="de-DE"/>
          </a:p>
        </p:txBody>
      </p:sp>
      <p:sp>
        <p:nvSpPr>
          <p:cNvPr id="4105" name="Rectangle 12"/>
          <p:cNvSpPr>
            <a:spLocks noChangeArrowheads="1"/>
          </p:cNvSpPr>
          <p:nvPr/>
        </p:nvSpPr>
        <p:spPr bwMode="auto">
          <a:xfrm>
            <a:off x="4203700" y="1754188"/>
            <a:ext cx="144463" cy="142875"/>
          </a:xfrm>
          <a:prstGeom prst="rect">
            <a:avLst/>
          </a:prstGeom>
          <a:solidFill>
            <a:srgbClr val="339966"/>
          </a:solidFill>
          <a:ln w="9525">
            <a:noFill/>
            <a:miter lim="800000"/>
            <a:headEnd/>
            <a:tailEnd/>
          </a:ln>
        </p:spPr>
        <p:txBody>
          <a:bodyPr wrap="none" anchor="ctr"/>
          <a:lstStyle/>
          <a:p>
            <a:endParaRPr lang="de-DE"/>
          </a:p>
        </p:txBody>
      </p:sp>
      <p:sp>
        <p:nvSpPr>
          <p:cNvPr id="4106" name="Text Box 9"/>
          <p:cNvSpPr txBox="1">
            <a:spLocks noChangeArrowheads="1"/>
          </p:cNvSpPr>
          <p:nvPr/>
        </p:nvSpPr>
        <p:spPr bwMode="auto">
          <a:xfrm>
            <a:off x="6000750" y="1658938"/>
            <a:ext cx="1820863" cy="300037"/>
          </a:xfrm>
          <a:prstGeom prst="rect">
            <a:avLst/>
          </a:prstGeom>
          <a:noFill/>
          <a:ln w="9525">
            <a:noFill/>
            <a:miter lim="800000"/>
            <a:headEnd/>
            <a:tailEnd/>
          </a:ln>
        </p:spPr>
        <p:txBody>
          <a:bodyPr lIns="91414" tIns="45708" rIns="91414" bIns="45708">
            <a:spAutoFit/>
          </a:bodyPr>
          <a:lstStyle/>
          <a:p>
            <a:pPr>
              <a:lnSpc>
                <a:spcPct val="98000"/>
              </a:lnSpc>
              <a:spcBef>
                <a:spcPct val="50000"/>
              </a:spcBef>
            </a:pPr>
            <a:r>
              <a:rPr lang="en-GB" sz="1400">
                <a:cs typeface="Arial" charset="0"/>
              </a:rPr>
              <a:t>T80/A5 (n = 277)</a:t>
            </a:r>
            <a:endParaRPr lang="en-US" sz="1400">
              <a:cs typeface="Arial" charset="0"/>
            </a:endParaRPr>
          </a:p>
        </p:txBody>
      </p:sp>
      <p:sp>
        <p:nvSpPr>
          <p:cNvPr id="4107" name="Rectangle 12"/>
          <p:cNvSpPr>
            <a:spLocks noChangeArrowheads="1"/>
          </p:cNvSpPr>
          <p:nvPr/>
        </p:nvSpPr>
        <p:spPr bwMode="auto">
          <a:xfrm>
            <a:off x="5895975" y="1752600"/>
            <a:ext cx="144463" cy="142875"/>
          </a:xfrm>
          <a:prstGeom prst="rect">
            <a:avLst/>
          </a:prstGeom>
          <a:solidFill>
            <a:srgbClr val="0070C6"/>
          </a:solidFill>
          <a:ln w="9525">
            <a:noFill/>
            <a:miter lim="800000"/>
            <a:headEnd/>
            <a:tailEnd/>
          </a:ln>
        </p:spPr>
        <p:txBody>
          <a:bodyPr wrap="none" anchor="ctr"/>
          <a:lstStyle/>
          <a:p>
            <a:endParaRPr lang="de-DE"/>
          </a:p>
        </p:txBody>
      </p:sp>
      <p:sp>
        <p:nvSpPr>
          <p:cNvPr id="4108" name="Rectangle 4"/>
          <p:cNvSpPr>
            <a:spLocks noChangeArrowheads="1"/>
          </p:cNvSpPr>
          <p:nvPr/>
        </p:nvSpPr>
        <p:spPr bwMode="gray">
          <a:xfrm>
            <a:off x="7335838" y="865188"/>
            <a:ext cx="1416050" cy="334962"/>
          </a:xfrm>
          <a:prstGeom prst="rect">
            <a:avLst/>
          </a:prstGeom>
          <a:solidFill>
            <a:schemeClr val="bg1"/>
          </a:solidFill>
          <a:ln w="9525" algn="ctr">
            <a:solidFill>
              <a:srgbClr val="0081C6"/>
            </a:solidFill>
            <a:miter lim="800000"/>
            <a:headEnd/>
            <a:tailEnd/>
          </a:ln>
        </p:spPr>
        <p:txBody>
          <a:bodyPr wrap="none" lIns="91414" tIns="45708" rIns="91414" bIns="45708" anchor="ctr"/>
          <a:lstStyle/>
          <a:p>
            <a:pPr algn="ctr">
              <a:lnSpc>
                <a:spcPct val="98000"/>
              </a:lnSpc>
            </a:pPr>
            <a:r>
              <a:rPr lang="de-DE" sz="1800" dirty="0" smtClean="0">
                <a:solidFill>
                  <a:srgbClr val="0081C6"/>
                </a:solidFill>
              </a:rPr>
              <a:t>Resultados</a:t>
            </a:r>
            <a:endParaRPr lang="de-DE" sz="1800" dirty="0">
              <a:solidFill>
                <a:srgbClr val="0081C6"/>
              </a:solidFill>
            </a:endParaRPr>
          </a:p>
        </p:txBody>
      </p:sp>
      <p:sp>
        <p:nvSpPr>
          <p:cNvPr id="4109" name="Text Box 3"/>
          <p:cNvSpPr txBox="1">
            <a:spLocks noChangeArrowheads="1"/>
          </p:cNvSpPr>
          <p:nvPr/>
        </p:nvSpPr>
        <p:spPr bwMode="auto">
          <a:xfrm flipH="1">
            <a:off x="2282825" y="5334000"/>
            <a:ext cx="1403350" cy="303481"/>
          </a:xfrm>
          <a:prstGeom prst="rect">
            <a:avLst/>
          </a:prstGeom>
          <a:noFill/>
          <a:ln w="9525">
            <a:noFill/>
            <a:miter lim="800000"/>
            <a:headEnd/>
            <a:tailEnd/>
          </a:ln>
        </p:spPr>
        <p:txBody>
          <a:bodyPr>
            <a:spAutoFit/>
          </a:bodyPr>
          <a:lstStyle/>
          <a:p>
            <a:pPr algn="ctr">
              <a:lnSpc>
                <a:spcPct val="98000"/>
              </a:lnSpc>
              <a:spcBef>
                <a:spcPct val="50000"/>
              </a:spcBef>
            </a:pPr>
            <a:r>
              <a:rPr lang="en-GB" sz="1400" dirty="0" err="1" smtClean="0">
                <a:cs typeface="Arial" charset="0"/>
              </a:rPr>
              <a:t>Hipotensión</a:t>
            </a:r>
            <a:endParaRPr lang="en-US" sz="1400" dirty="0">
              <a:cs typeface="Arial" charset="0"/>
            </a:endParaRPr>
          </a:p>
        </p:txBody>
      </p:sp>
      <p:sp>
        <p:nvSpPr>
          <p:cNvPr id="4110" name="Text Box 4"/>
          <p:cNvSpPr txBox="1">
            <a:spLocks noChangeArrowheads="1"/>
          </p:cNvSpPr>
          <p:nvPr/>
        </p:nvSpPr>
        <p:spPr bwMode="auto">
          <a:xfrm rot="-5400000">
            <a:off x="-1285081" y="3188494"/>
            <a:ext cx="3744912" cy="336550"/>
          </a:xfrm>
          <a:prstGeom prst="rect">
            <a:avLst/>
          </a:prstGeom>
          <a:noFill/>
          <a:ln w="9525">
            <a:noFill/>
            <a:miter lim="800000"/>
            <a:headEnd/>
            <a:tailEnd/>
          </a:ln>
        </p:spPr>
        <p:txBody>
          <a:bodyPr>
            <a:spAutoFit/>
          </a:bodyPr>
          <a:lstStyle/>
          <a:p>
            <a:pPr algn="ctr" eaLnBrk="1" hangingPunct="1">
              <a:spcBef>
                <a:spcPct val="50000"/>
              </a:spcBef>
            </a:pPr>
            <a:r>
              <a:rPr lang="en-GB" sz="1600" dirty="0" err="1" smtClean="0">
                <a:cs typeface="Arial" charset="0"/>
              </a:rPr>
              <a:t>Incidencia</a:t>
            </a:r>
            <a:r>
              <a:rPr lang="en-GB" sz="1600" dirty="0" smtClean="0">
                <a:cs typeface="Arial" charset="0"/>
              </a:rPr>
              <a:t> </a:t>
            </a:r>
            <a:r>
              <a:rPr lang="en-GB" sz="1600" dirty="0" err="1" smtClean="0">
                <a:cs typeface="Arial" charset="0"/>
              </a:rPr>
              <a:t>ce</a:t>
            </a:r>
            <a:r>
              <a:rPr lang="en-GB" sz="1600" dirty="0" smtClean="0">
                <a:cs typeface="Arial" charset="0"/>
              </a:rPr>
              <a:t>  EAs </a:t>
            </a:r>
            <a:r>
              <a:rPr lang="en-GB" sz="1600" dirty="0">
                <a:cs typeface="Arial" charset="0"/>
              </a:rPr>
              <a:t>(%)</a:t>
            </a:r>
            <a:endParaRPr lang="en-US" sz="1600" dirty="0">
              <a:cs typeface="Arial" charset="0"/>
            </a:endParaRPr>
          </a:p>
        </p:txBody>
      </p:sp>
      <p:sp>
        <p:nvSpPr>
          <p:cNvPr id="4111" name="Text Box 17"/>
          <p:cNvSpPr txBox="1">
            <a:spLocks noChangeArrowheads="1"/>
          </p:cNvSpPr>
          <p:nvPr/>
        </p:nvSpPr>
        <p:spPr bwMode="auto">
          <a:xfrm flipH="1">
            <a:off x="4860925" y="5334000"/>
            <a:ext cx="1227138" cy="303481"/>
          </a:xfrm>
          <a:prstGeom prst="rect">
            <a:avLst/>
          </a:prstGeom>
          <a:noFill/>
          <a:ln w="9525">
            <a:noFill/>
            <a:miter lim="800000"/>
            <a:headEnd/>
            <a:tailEnd/>
          </a:ln>
        </p:spPr>
        <p:txBody>
          <a:bodyPr>
            <a:spAutoFit/>
          </a:bodyPr>
          <a:lstStyle/>
          <a:p>
            <a:pPr algn="ctr">
              <a:lnSpc>
                <a:spcPct val="98000"/>
              </a:lnSpc>
              <a:spcBef>
                <a:spcPct val="50000"/>
              </a:spcBef>
            </a:pPr>
            <a:r>
              <a:rPr lang="en-GB" sz="1400" dirty="0" err="1" smtClean="0">
                <a:cs typeface="Arial" charset="0"/>
              </a:rPr>
              <a:t>Mareo</a:t>
            </a:r>
            <a:endParaRPr lang="en-US" sz="1400" dirty="0">
              <a:cs typeface="Arial" charset="0"/>
            </a:endParaRPr>
          </a:p>
        </p:txBody>
      </p:sp>
      <p:sp>
        <p:nvSpPr>
          <p:cNvPr id="4112" name="Text Box 18"/>
          <p:cNvSpPr txBox="1">
            <a:spLocks noChangeArrowheads="1"/>
          </p:cNvSpPr>
          <p:nvPr/>
        </p:nvSpPr>
        <p:spPr bwMode="auto">
          <a:xfrm flipH="1">
            <a:off x="6096000" y="5334000"/>
            <a:ext cx="1274763" cy="303481"/>
          </a:xfrm>
          <a:prstGeom prst="rect">
            <a:avLst/>
          </a:prstGeom>
          <a:noFill/>
          <a:ln w="9525">
            <a:noFill/>
            <a:miter lim="800000"/>
            <a:headEnd/>
            <a:tailEnd/>
          </a:ln>
        </p:spPr>
        <p:txBody>
          <a:bodyPr>
            <a:spAutoFit/>
          </a:bodyPr>
          <a:lstStyle/>
          <a:p>
            <a:pPr algn="ctr">
              <a:lnSpc>
                <a:spcPct val="98000"/>
              </a:lnSpc>
              <a:spcBef>
                <a:spcPct val="50000"/>
              </a:spcBef>
            </a:pPr>
            <a:r>
              <a:rPr lang="en-GB" sz="1400" dirty="0" err="1" smtClean="0">
                <a:cs typeface="Arial" charset="0"/>
              </a:rPr>
              <a:t>Cefalea</a:t>
            </a:r>
            <a:endParaRPr lang="en-US" sz="1400" dirty="0">
              <a:cs typeface="Arial" charset="0"/>
            </a:endParaRPr>
          </a:p>
        </p:txBody>
      </p:sp>
      <p:sp>
        <p:nvSpPr>
          <p:cNvPr id="4113" name="Text Box 19"/>
          <p:cNvSpPr txBox="1">
            <a:spLocks noChangeArrowheads="1"/>
          </p:cNvSpPr>
          <p:nvPr/>
        </p:nvSpPr>
        <p:spPr bwMode="auto">
          <a:xfrm flipH="1">
            <a:off x="7337425" y="5334000"/>
            <a:ext cx="1287463" cy="514628"/>
          </a:xfrm>
          <a:prstGeom prst="rect">
            <a:avLst/>
          </a:prstGeom>
          <a:noFill/>
          <a:ln w="9525">
            <a:noFill/>
            <a:miter lim="800000"/>
            <a:headEnd/>
            <a:tailEnd/>
          </a:ln>
        </p:spPr>
        <p:txBody>
          <a:bodyPr>
            <a:spAutoFit/>
          </a:bodyPr>
          <a:lstStyle/>
          <a:p>
            <a:pPr algn="ctr">
              <a:lnSpc>
                <a:spcPct val="98000"/>
              </a:lnSpc>
              <a:spcBef>
                <a:spcPct val="50000"/>
              </a:spcBef>
            </a:pPr>
            <a:r>
              <a:rPr lang="en-GB" sz="1400" dirty="0" err="1" smtClean="0">
                <a:cs typeface="Arial" charset="0"/>
              </a:rPr>
              <a:t>Edema</a:t>
            </a:r>
            <a:r>
              <a:rPr lang="en-GB" sz="1400" dirty="0" smtClean="0">
                <a:cs typeface="Arial" charset="0"/>
              </a:rPr>
              <a:t> </a:t>
            </a:r>
            <a:r>
              <a:rPr lang="en-GB" sz="1400" dirty="0" err="1" smtClean="0">
                <a:cs typeface="Arial" charset="0"/>
              </a:rPr>
              <a:t>Periférico</a:t>
            </a:r>
            <a:endParaRPr lang="en-US" sz="1400" dirty="0">
              <a:cs typeface="Arial" charset="0"/>
            </a:endParaRPr>
          </a:p>
        </p:txBody>
      </p:sp>
      <p:sp>
        <p:nvSpPr>
          <p:cNvPr id="4114" name="Text Box 5"/>
          <p:cNvSpPr txBox="1">
            <a:spLocks noChangeArrowheads="1"/>
          </p:cNvSpPr>
          <p:nvPr/>
        </p:nvSpPr>
        <p:spPr bwMode="auto">
          <a:xfrm flipH="1">
            <a:off x="966788" y="5326063"/>
            <a:ext cx="1419225" cy="304800"/>
          </a:xfrm>
          <a:prstGeom prst="rect">
            <a:avLst/>
          </a:prstGeom>
          <a:noFill/>
          <a:ln w="9525">
            <a:noFill/>
            <a:miter lim="800000"/>
            <a:headEnd/>
            <a:tailEnd/>
          </a:ln>
        </p:spPr>
        <p:txBody>
          <a:bodyPr>
            <a:spAutoFit/>
          </a:bodyPr>
          <a:lstStyle/>
          <a:p>
            <a:pPr algn="ctr"/>
            <a:r>
              <a:rPr lang="en-GB" sz="1400" dirty="0" err="1" smtClean="0">
                <a:cs typeface="Arial" charset="0"/>
              </a:rPr>
              <a:t>Somnolencia</a:t>
            </a:r>
            <a:endParaRPr lang="en-US" sz="1400" dirty="0">
              <a:cs typeface="Arial" charset="0"/>
            </a:endParaRPr>
          </a:p>
        </p:txBody>
      </p:sp>
      <p:sp>
        <p:nvSpPr>
          <p:cNvPr id="4115" name="Text Box 27"/>
          <p:cNvSpPr txBox="1">
            <a:spLocks noChangeArrowheads="1"/>
          </p:cNvSpPr>
          <p:nvPr/>
        </p:nvSpPr>
        <p:spPr bwMode="auto">
          <a:xfrm>
            <a:off x="153988" y="5727700"/>
            <a:ext cx="8837612" cy="482600"/>
          </a:xfrm>
          <a:prstGeom prst="rect">
            <a:avLst/>
          </a:prstGeom>
          <a:noFill/>
          <a:ln w="9525">
            <a:noFill/>
            <a:miter lim="800000"/>
            <a:headEnd/>
            <a:tailEnd/>
          </a:ln>
        </p:spPr>
        <p:txBody>
          <a:bodyPr>
            <a:spAutoFit/>
          </a:bodyPr>
          <a:lstStyle/>
          <a:p>
            <a:pPr>
              <a:lnSpc>
                <a:spcPct val="85000"/>
              </a:lnSpc>
              <a:spcBef>
                <a:spcPct val="50000"/>
              </a:spcBef>
            </a:pPr>
            <a:r>
              <a:rPr lang="en-GB" sz="1000"/>
              <a:t>AEs &gt; 1% incidence in any treatment group (excluding infections/infestations, injury/poisoning and musculoskeletal/connective tissue disorders) were peripheral oedema, headache, dizziness and fatigue (as above) and nausea (1.5% [A5]), vertigo (1.1% [A10] and 1.4% [T40/510]), palpitation (1.4% [T80/A5]), chest pain (1.1% [A5 and T80/A5]), cough (1.1% [T40/A5 and T80/A5]), tachycardia (1.1% [A10]) and hot flush (1.1% [A10])</a:t>
            </a:r>
            <a:endParaRPr lang="en-US" sz="1000"/>
          </a:p>
        </p:txBody>
      </p:sp>
      <p:sp>
        <p:nvSpPr>
          <p:cNvPr id="4116" name="Text Box 3"/>
          <p:cNvSpPr txBox="1">
            <a:spLocks noChangeArrowheads="1"/>
          </p:cNvSpPr>
          <p:nvPr/>
        </p:nvSpPr>
        <p:spPr bwMode="auto">
          <a:xfrm flipH="1">
            <a:off x="3508375" y="5334000"/>
            <a:ext cx="1403350" cy="303481"/>
          </a:xfrm>
          <a:prstGeom prst="rect">
            <a:avLst/>
          </a:prstGeom>
          <a:noFill/>
          <a:ln w="9525">
            <a:noFill/>
            <a:miter lim="800000"/>
            <a:headEnd/>
            <a:tailEnd/>
          </a:ln>
        </p:spPr>
        <p:txBody>
          <a:bodyPr>
            <a:spAutoFit/>
          </a:bodyPr>
          <a:lstStyle/>
          <a:p>
            <a:pPr algn="ctr">
              <a:lnSpc>
                <a:spcPct val="98000"/>
              </a:lnSpc>
              <a:spcBef>
                <a:spcPct val="50000"/>
              </a:spcBef>
            </a:pPr>
            <a:r>
              <a:rPr lang="en-GB" sz="1400" dirty="0" err="1" smtClean="0">
                <a:cs typeface="Arial" charset="0"/>
              </a:rPr>
              <a:t>Fatiga</a:t>
            </a:r>
            <a:endParaRPr lang="en-US" sz="1400" dirty="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sldNum" sz="quarter" idx="10"/>
          </p:nvPr>
        </p:nvSpPr>
        <p:spPr>
          <a:noFill/>
        </p:spPr>
        <p:txBody>
          <a:bodyPr/>
          <a:lstStyle/>
          <a:p>
            <a:fld id="{59DD0AEB-B489-4AF1-963D-FB3ADCD3A756}" type="slidenum">
              <a:rPr lang="en-GB" smtClean="0"/>
              <a:pPr/>
              <a:t>54</a:t>
            </a:fld>
            <a:endParaRPr lang="en-GB" smtClean="0"/>
          </a:p>
        </p:txBody>
      </p:sp>
      <p:sp>
        <p:nvSpPr>
          <p:cNvPr id="5124" name="Rectangle 20"/>
          <p:cNvSpPr>
            <a:spLocks noGrp="1" noChangeArrowheads="1"/>
          </p:cNvSpPr>
          <p:nvPr>
            <p:ph type="title"/>
          </p:nvPr>
        </p:nvSpPr>
        <p:spPr bwMode="gray"/>
        <p:txBody>
          <a:bodyPr/>
          <a:lstStyle/>
          <a:p>
            <a:r>
              <a:rPr lang="de-DE" dirty="0" smtClean="0">
                <a:solidFill>
                  <a:srgbClr val="FF0000"/>
                </a:solidFill>
              </a:rPr>
              <a:t>Incidencia de Edema</a:t>
            </a:r>
          </a:p>
        </p:txBody>
      </p:sp>
      <p:graphicFrame>
        <p:nvGraphicFramePr>
          <p:cNvPr id="5122" name="Object 2"/>
          <p:cNvGraphicFramePr>
            <a:graphicFrameLocks noChangeAspect="1"/>
          </p:cNvGraphicFramePr>
          <p:nvPr>
            <p:ph idx="4294967295"/>
          </p:nvPr>
        </p:nvGraphicFramePr>
        <p:xfrm>
          <a:off x="1143000" y="1384300"/>
          <a:ext cx="7097713" cy="4233863"/>
        </p:xfrm>
        <a:graphic>
          <a:graphicData uri="http://schemas.openxmlformats.org/presentationml/2006/ole">
            <p:oleObj spid="_x0000_s71682" name="Chart" r:id="rId3" imgW="8239125" imgH="4914900" progId="MSGraph.Chart.8">
              <p:embed followColorScheme="full"/>
            </p:oleObj>
          </a:graphicData>
        </a:graphic>
      </p:graphicFrame>
      <p:sp>
        <p:nvSpPr>
          <p:cNvPr id="5125" name="Text Box 3"/>
          <p:cNvSpPr txBox="1">
            <a:spLocks noChangeArrowheads="1"/>
          </p:cNvSpPr>
          <p:nvPr/>
        </p:nvSpPr>
        <p:spPr bwMode="gray">
          <a:xfrm>
            <a:off x="7108825" y="4506913"/>
            <a:ext cx="287338" cy="338137"/>
          </a:xfrm>
          <a:prstGeom prst="rect">
            <a:avLst/>
          </a:prstGeom>
          <a:noFill/>
          <a:ln w="9525">
            <a:noFill/>
            <a:miter lim="800000"/>
            <a:headEnd/>
            <a:tailEnd/>
          </a:ln>
        </p:spPr>
        <p:txBody>
          <a:bodyPr>
            <a:spAutoFit/>
          </a:bodyPr>
          <a:lstStyle/>
          <a:p>
            <a:pPr algn="ctr" eaLnBrk="1" hangingPunct="1">
              <a:spcBef>
                <a:spcPct val="50000"/>
              </a:spcBef>
            </a:pPr>
            <a:r>
              <a:rPr lang="en-GB" sz="1600">
                <a:cs typeface="Arial" charset="0"/>
              </a:rPr>
              <a:t>*</a:t>
            </a:r>
            <a:endParaRPr lang="en-US" sz="1600">
              <a:cs typeface="Arial" charset="0"/>
            </a:endParaRPr>
          </a:p>
        </p:txBody>
      </p:sp>
      <p:sp>
        <p:nvSpPr>
          <p:cNvPr id="5126" name="Text Box 4"/>
          <p:cNvSpPr txBox="1">
            <a:spLocks noChangeArrowheads="1"/>
          </p:cNvSpPr>
          <p:nvPr/>
        </p:nvSpPr>
        <p:spPr bwMode="gray">
          <a:xfrm>
            <a:off x="2106613" y="5383213"/>
            <a:ext cx="576262"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A5</a:t>
            </a:r>
            <a:endParaRPr lang="en-US" sz="1400" b="1">
              <a:cs typeface="Arial" charset="0"/>
            </a:endParaRPr>
          </a:p>
        </p:txBody>
      </p:sp>
      <p:sp>
        <p:nvSpPr>
          <p:cNvPr id="5127" name="Text Box 5"/>
          <p:cNvSpPr txBox="1">
            <a:spLocks noChangeArrowheads="1"/>
          </p:cNvSpPr>
          <p:nvPr/>
        </p:nvSpPr>
        <p:spPr bwMode="gray">
          <a:xfrm>
            <a:off x="2913063" y="5383213"/>
            <a:ext cx="64770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A10</a:t>
            </a:r>
            <a:endParaRPr lang="en-US" sz="1400" b="1">
              <a:cs typeface="Arial" charset="0"/>
            </a:endParaRPr>
          </a:p>
        </p:txBody>
      </p:sp>
      <p:sp>
        <p:nvSpPr>
          <p:cNvPr id="5128" name="Text Box 6"/>
          <p:cNvSpPr txBox="1">
            <a:spLocks noChangeArrowheads="1"/>
          </p:cNvSpPr>
          <p:nvPr/>
        </p:nvSpPr>
        <p:spPr bwMode="gray">
          <a:xfrm>
            <a:off x="6664325" y="5384800"/>
            <a:ext cx="1349375"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T/A pooled</a:t>
            </a:r>
            <a:endParaRPr lang="en-US" sz="1400" b="1">
              <a:cs typeface="Arial" charset="0"/>
            </a:endParaRPr>
          </a:p>
        </p:txBody>
      </p:sp>
      <p:sp>
        <p:nvSpPr>
          <p:cNvPr id="5129" name="Text Box 7"/>
          <p:cNvSpPr txBox="1">
            <a:spLocks noChangeArrowheads="1"/>
          </p:cNvSpPr>
          <p:nvPr/>
        </p:nvSpPr>
        <p:spPr bwMode="gray">
          <a:xfrm>
            <a:off x="5129213" y="5384800"/>
            <a:ext cx="935037"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T40/A5</a:t>
            </a:r>
            <a:endParaRPr lang="en-US" sz="1400" b="1">
              <a:cs typeface="Arial" charset="0"/>
            </a:endParaRPr>
          </a:p>
        </p:txBody>
      </p:sp>
      <p:sp>
        <p:nvSpPr>
          <p:cNvPr id="5130" name="Text Box 8"/>
          <p:cNvSpPr txBox="1">
            <a:spLocks noChangeArrowheads="1"/>
          </p:cNvSpPr>
          <p:nvPr/>
        </p:nvSpPr>
        <p:spPr bwMode="gray">
          <a:xfrm>
            <a:off x="5881688" y="5384800"/>
            <a:ext cx="1079500" cy="304800"/>
          </a:xfrm>
          <a:prstGeom prst="rect">
            <a:avLst/>
          </a:prstGeom>
          <a:noFill/>
          <a:ln w="9525">
            <a:noFill/>
            <a:miter lim="800000"/>
            <a:headEnd/>
            <a:tailEnd/>
          </a:ln>
        </p:spPr>
        <p:txBody>
          <a:bodyPr>
            <a:spAutoFit/>
          </a:bodyPr>
          <a:lstStyle/>
          <a:p>
            <a:pPr algn="ctr" eaLnBrk="1" hangingPunct="1">
              <a:spcBef>
                <a:spcPct val="50000"/>
              </a:spcBef>
            </a:pPr>
            <a:r>
              <a:rPr lang="en-GB" sz="1400" b="1">
                <a:cs typeface="Arial" charset="0"/>
              </a:rPr>
              <a:t>T80/A5</a:t>
            </a:r>
            <a:endParaRPr lang="en-US" sz="1400" b="1">
              <a:cs typeface="Arial" charset="0"/>
            </a:endParaRPr>
          </a:p>
        </p:txBody>
      </p:sp>
      <p:sp>
        <p:nvSpPr>
          <p:cNvPr id="5131" name="Text Box 9"/>
          <p:cNvSpPr txBox="1">
            <a:spLocks noChangeArrowheads="1"/>
          </p:cNvSpPr>
          <p:nvPr/>
        </p:nvSpPr>
        <p:spPr bwMode="gray">
          <a:xfrm>
            <a:off x="2047875" y="5635625"/>
            <a:ext cx="719138"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267</a:t>
            </a:r>
            <a:endParaRPr lang="en-US" sz="1200">
              <a:cs typeface="Arial" charset="0"/>
            </a:endParaRPr>
          </a:p>
        </p:txBody>
      </p:sp>
      <p:sp>
        <p:nvSpPr>
          <p:cNvPr id="5132" name="Text Box 10"/>
          <p:cNvSpPr txBox="1">
            <a:spLocks noChangeArrowheads="1"/>
          </p:cNvSpPr>
          <p:nvPr/>
        </p:nvSpPr>
        <p:spPr bwMode="gray">
          <a:xfrm>
            <a:off x="2865438" y="5635625"/>
            <a:ext cx="719137" cy="274638"/>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276</a:t>
            </a:r>
            <a:endParaRPr lang="en-US" sz="1200">
              <a:cs typeface="Arial" charset="0"/>
            </a:endParaRPr>
          </a:p>
        </p:txBody>
      </p:sp>
      <p:sp>
        <p:nvSpPr>
          <p:cNvPr id="5133" name="Text Box 11"/>
          <p:cNvSpPr txBox="1">
            <a:spLocks noChangeArrowheads="1"/>
          </p:cNvSpPr>
          <p:nvPr/>
        </p:nvSpPr>
        <p:spPr bwMode="gray">
          <a:xfrm>
            <a:off x="5216525" y="5637213"/>
            <a:ext cx="719138"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277</a:t>
            </a:r>
            <a:endParaRPr lang="en-US" sz="1200">
              <a:cs typeface="Arial" charset="0"/>
            </a:endParaRPr>
          </a:p>
        </p:txBody>
      </p:sp>
      <p:sp>
        <p:nvSpPr>
          <p:cNvPr id="5134" name="Text Box 12"/>
          <p:cNvSpPr txBox="1">
            <a:spLocks noChangeArrowheads="1"/>
          </p:cNvSpPr>
          <p:nvPr/>
        </p:nvSpPr>
        <p:spPr bwMode="gray">
          <a:xfrm>
            <a:off x="6049963" y="5637213"/>
            <a:ext cx="719137"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277</a:t>
            </a:r>
            <a:endParaRPr lang="en-US" sz="1200">
              <a:cs typeface="Arial" charset="0"/>
            </a:endParaRPr>
          </a:p>
        </p:txBody>
      </p:sp>
      <p:sp>
        <p:nvSpPr>
          <p:cNvPr id="5135" name="Text Box 13"/>
          <p:cNvSpPr txBox="1">
            <a:spLocks noChangeArrowheads="1"/>
          </p:cNvSpPr>
          <p:nvPr/>
        </p:nvSpPr>
        <p:spPr bwMode="gray">
          <a:xfrm>
            <a:off x="6937375" y="5637213"/>
            <a:ext cx="719138" cy="274637"/>
          </a:xfrm>
          <a:prstGeom prst="rect">
            <a:avLst/>
          </a:prstGeom>
          <a:noFill/>
          <a:ln w="9525">
            <a:noFill/>
            <a:miter lim="800000"/>
            <a:headEnd/>
            <a:tailEnd/>
          </a:ln>
        </p:spPr>
        <p:txBody>
          <a:bodyPr>
            <a:spAutoFit/>
          </a:bodyPr>
          <a:lstStyle/>
          <a:p>
            <a:pPr algn="ctr" eaLnBrk="1" hangingPunct="1">
              <a:spcBef>
                <a:spcPct val="50000"/>
              </a:spcBef>
            </a:pPr>
            <a:r>
              <a:rPr lang="en-GB" sz="1200">
                <a:cs typeface="Arial" charset="0"/>
              </a:rPr>
              <a:t>554</a:t>
            </a:r>
            <a:endParaRPr lang="en-US" sz="1200">
              <a:cs typeface="Arial" charset="0"/>
            </a:endParaRPr>
          </a:p>
        </p:txBody>
      </p:sp>
      <p:sp>
        <p:nvSpPr>
          <p:cNvPr id="5136" name="Text Box 14"/>
          <p:cNvSpPr txBox="1">
            <a:spLocks noChangeArrowheads="1"/>
          </p:cNvSpPr>
          <p:nvPr/>
        </p:nvSpPr>
        <p:spPr bwMode="gray">
          <a:xfrm rot="-5400000">
            <a:off x="-1300956" y="3623469"/>
            <a:ext cx="4330700" cy="366712"/>
          </a:xfrm>
          <a:prstGeom prst="rect">
            <a:avLst/>
          </a:prstGeom>
          <a:noFill/>
          <a:ln w="9525">
            <a:noFill/>
            <a:miter lim="800000"/>
            <a:headEnd/>
            <a:tailEnd/>
          </a:ln>
        </p:spPr>
        <p:txBody>
          <a:bodyPr>
            <a:spAutoFit/>
          </a:bodyPr>
          <a:lstStyle/>
          <a:p>
            <a:pPr algn="ctr" eaLnBrk="1" hangingPunct="1">
              <a:spcBef>
                <a:spcPct val="50000"/>
              </a:spcBef>
            </a:pPr>
            <a:r>
              <a:rPr lang="en-US" altLang="zh-CN" sz="1800" b="1" dirty="0" err="1" smtClean="0">
                <a:ea typeface="SimSun" pitchFamily="2" charset="-122"/>
                <a:cs typeface="Arial" charset="0"/>
              </a:rPr>
              <a:t>Incidencia</a:t>
            </a:r>
            <a:r>
              <a:rPr lang="en-US" altLang="zh-CN" sz="1800" b="1" dirty="0" smtClean="0">
                <a:ea typeface="SimSun" pitchFamily="2" charset="-122"/>
                <a:cs typeface="Arial" charset="0"/>
              </a:rPr>
              <a:t> de Edema </a:t>
            </a:r>
            <a:r>
              <a:rPr lang="en-US" altLang="zh-CN" sz="1800" b="1" dirty="0">
                <a:ea typeface="SimSun" pitchFamily="2" charset="-122"/>
                <a:cs typeface="Arial" charset="0"/>
              </a:rPr>
              <a:t>(%) </a:t>
            </a:r>
            <a:endParaRPr lang="en-US" sz="1800" b="1" dirty="0">
              <a:ea typeface="SimSun" pitchFamily="2" charset="-122"/>
              <a:cs typeface="Arial" charset="0"/>
            </a:endParaRPr>
          </a:p>
        </p:txBody>
      </p:sp>
      <p:sp>
        <p:nvSpPr>
          <p:cNvPr id="5137" name="Text Box 16"/>
          <p:cNvSpPr txBox="1">
            <a:spLocks noChangeArrowheads="1"/>
          </p:cNvSpPr>
          <p:nvPr/>
        </p:nvSpPr>
        <p:spPr bwMode="gray">
          <a:xfrm>
            <a:off x="376238" y="6278563"/>
            <a:ext cx="7283450" cy="477837"/>
          </a:xfrm>
          <a:prstGeom prst="rect">
            <a:avLst/>
          </a:prstGeom>
          <a:noFill/>
          <a:ln w="9525">
            <a:noFill/>
            <a:miter lim="800000"/>
            <a:headEnd/>
            <a:tailEnd/>
          </a:ln>
        </p:spPr>
        <p:txBody>
          <a:bodyPr>
            <a:spAutoFit/>
          </a:bodyPr>
          <a:lstStyle/>
          <a:p>
            <a:pPr eaLnBrk="1" hangingPunct="1">
              <a:spcBef>
                <a:spcPct val="50000"/>
              </a:spcBef>
            </a:pPr>
            <a:r>
              <a:rPr lang="en-GB" sz="1000" dirty="0">
                <a:cs typeface="Arial" charset="0"/>
              </a:rPr>
              <a:t>* p &lt; </a:t>
            </a:r>
            <a:r>
              <a:rPr lang="en-GB" sz="1000" dirty="0" smtClean="0">
                <a:cs typeface="Arial" charset="0"/>
              </a:rPr>
              <a:t>0.0001</a:t>
            </a:r>
            <a:endParaRPr lang="en-US" sz="1000" dirty="0">
              <a:cs typeface="Arial" charset="0"/>
            </a:endParaRPr>
          </a:p>
          <a:p>
            <a:pPr eaLnBrk="1" hangingPunct="1">
              <a:spcBef>
                <a:spcPct val="50000"/>
              </a:spcBef>
            </a:pPr>
            <a:endParaRPr lang="en-US" sz="1000" dirty="0">
              <a:cs typeface="Arial" charset="0"/>
            </a:endParaRPr>
          </a:p>
        </p:txBody>
      </p:sp>
      <p:sp>
        <p:nvSpPr>
          <p:cNvPr id="5138" name="Rectangle 18"/>
          <p:cNvSpPr>
            <a:spLocks noChangeArrowheads="1"/>
          </p:cNvSpPr>
          <p:nvPr/>
        </p:nvSpPr>
        <p:spPr bwMode="gray">
          <a:xfrm>
            <a:off x="7335838" y="865188"/>
            <a:ext cx="1416050" cy="334962"/>
          </a:xfrm>
          <a:prstGeom prst="rect">
            <a:avLst/>
          </a:prstGeom>
          <a:solidFill>
            <a:schemeClr val="bg1"/>
          </a:solidFill>
          <a:ln w="9525" algn="ctr">
            <a:solidFill>
              <a:srgbClr val="0081C6"/>
            </a:solidFill>
            <a:miter lim="800000"/>
            <a:headEnd/>
            <a:tailEnd/>
          </a:ln>
        </p:spPr>
        <p:txBody>
          <a:bodyPr wrap="none" lIns="91414" tIns="45708" rIns="91414" bIns="45708" anchor="ctr"/>
          <a:lstStyle/>
          <a:p>
            <a:pPr algn="ctr">
              <a:lnSpc>
                <a:spcPct val="98000"/>
              </a:lnSpc>
            </a:pPr>
            <a:r>
              <a:rPr lang="de-DE" sz="1800" dirty="0" smtClean="0">
                <a:solidFill>
                  <a:srgbClr val="0081C6"/>
                </a:solidFill>
              </a:rPr>
              <a:t>Resultados</a:t>
            </a:r>
            <a:endParaRPr lang="de-DE" sz="1800" dirty="0">
              <a:solidFill>
                <a:srgbClr val="0081C6"/>
              </a:solidFill>
            </a:endParaRPr>
          </a:p>
        </p:txBody>
      </p:sp>
      <p:sp>
        <p:nvSpPr>
          <p:cNvPr id="5139" name="Text Box 19"/>
          <p:cNvSpPr txBox="1">
            <a:spLocks noChangeArrowheads="1"/>
          </p:cNvSpPr>
          <p:nvPr/>
        </p:nvSpPr>
        <p:spPr bwMode="gray">
          <a:xfrm>
            <a:off x="1492250" y="5635625"/>
            <a:ext cx="373063" cy="274638"/>
          </a:xfrm>
          <a:prstGeom prst="rect">
            <a:avLst/>
          </a:prstGeom>
          <a:noFill/>
          <a:ln w="9525">
            <a:noFill/>
            <a:miter lim="800000"/>
            <a:headEnd/>
            <a:tailEnd/>
          </a:ln>
        </p:spPr>
        <p:txBody>
          <a:bodyPr>
            <a:spAutoFit/>
          </a:bodyPr>
          <a:lstStyle/>
          <a:p>
            <a:pPr eaLnBrk="1" hangingPunct="1">
              <a:spcBef>
                <a:spcPct val="50000"/>
              </a:spcBef>
            </a:pPr>
            <a:r>
              <a:rPr lang="en-GB" sz="1200">
                <a:cs typeface="Arial" charset="0"/>
              </a:rPr>
              <a:t>n=</a:t>
            </a:r>
            <a:endParaRPr lang="en-US" sz="1200">
              <a:cs typeface="Arial" charset="0"/>
            </a:endParaRPr>
          </a:p>
        </p:txBody>
      </p:sp>
      <p:sp>
        <p:nvSpPr>
          <p:cNvPr id="5140" name="AutoShape 21"/>
          <p:cNvSpPr>
            <a:spLocks noChangeArrowheads="1"/>
          </p:cNvSpPr>
          <p:nvPr/>
        </p:nvSpPr>
        <p:spPr bwMode="auto">
          <a:xfrm>
            <a:off x="7019925" y="2066925"/>
            <a:ext cx="447675" cy="2466975"/>
          </a:xfrm>
          <a:prstGeom prst="downArrow">
            <a:avLst>
              <a:gd name="adj1" fmla="val 50000"/>
              <a:gd name="adj2" fmla="val 137766"/>
            </a:avLst>
          </a:prstGeom>
          <a:noFill/>
          <a:ln w="15875">
            <a:solidFill>
              <a:schemeClr val="tx1"/>
            </a:solidFill>
            <a:prstDash val="sysDot"/>
            <a:miter lim="800000"/>
            <a:headEnd/>
            <a:tailEnd/>
          </a:ln>
        </p:spPr>
        <p:txBody>
          <a:bodyPr wrap="none" anchor="ctr"/>
          <a:lstStyle/>
          <a:p>
            <a:pPr algn="ctr"/>
            <a:r>
              <a:rPr lang="de-DE" sz="2000">
                <a:solidFill>
                  <a:srgbClr val="AD180D"/>
                </a:solidFill>
              </a:rPr>
              <a:t>- 84%**</a:t>
            </a:r>
          </a:p>
        </p:txBody>
      </p:sp>
      <p:sp>
        <p:nvSpPr>
          <p:cNvPr id="5141" name="AutoShape 21"/>
          <p:cNvSpPr>
            <a:spLocks noChangeArrowheads="1"/>
          </p:cNvSpPr>
          <p:nvPr/>
        </p:nvSpPr>
        <p:spPr bwMode="auto">
          <a:xfrm>
            <a:off x="5413375" y="2063750"/>
            <a:ext cx="447675" cy="2490788"/>
          </a:xfrm>
          <a:prstGeom prst="downArrow">
            <a:avLst>
              <a:gd name="adj1" fmla="val 50000"/>
              <a:gd name="adj2" fmla="val 137782"/>
            </a:avLst>
          </a:prstGeom>
          <a:noFill/>
          <a:ln w="15875">
            <a:solidFill>
              <a:schemeClr val="tx1"/>
            </a:solidFill>
            <a:prstDash val="sysDot"/>
            <a:miter lim="800000"/>
            <a:headEnd/>
            <a:tailEnd/>
          </a:ln>
        </p:spPr>
        <p:txBody>
          <a:bodyPr wrap="none" anchor="ctr"/>
          <a:lstStyle/>
          <a:p>
            <a:pPr algn="ctr"/>
            <a:r>
              <a:rPr lang="de-DE" sz="2000">
                <a:solidFill>
                  <a:srgbClr val="AD180D"/>
                </a:solidFill>
              </a:rPr>
              <a:t>- 81%**</a:t>
            </a:r>
            <a:endParaRPr lang="de-DE" sz="2000" baseline="30000">
              <a:solidFill>
                <a:srgbClr val="AD180D"/>
              </a:solidFill>
            </a:endParaRPr>
          </a:p>
        </p:txBody>
      </p:sp>
      <p:sp>
        <p:nvSpPr>
          <p:cNvPr id="5142" name="AutoShape 21"/>
          <p:cNvSpPr>
            <a:spLocks noChangeArrowheads="1"/>
          </p:cNvSpPr>
          <p:nvPr/>
        </p:nvSpPr>
        <p:spPr bwMode="auto">
          <a:xfrm>
            <a:off x="6265863" y="2062163"/>
            <a:ext cx="447675" cy="2754312"/>
          </a:xfrm>
          <a:prstGeom prst="downArrow">
            <a:avLst>
              <a:gd name="adj1" fmla="val 50000"/>
              <a:gd name="adj2" fmla="val 137776"/>
            </a:avLst>
          </a:prstGeom>
          <a:noFill/>
          <a:ln w="15875">
            <a:solidFill>
              <a:schemeClr val="tx1"/>
            </a:solidFill>
            <a:prstDash val="sysDot"/>
            <a:miter lim="800000"/>
            <a:headEnd/>
            <a:tailEnd/>
          </a:ln>
        </p:spPr>
        <p:txBody>
          <a:bodyPr wrap="none" anchor="ctr"/>
          <a:lstStyle/>
          <a:p>
            <a:pPr algn="ctr"/>
            <a:endParaRPr lang="de-DE" sz="2800">
              <a:solidFill>
                <a:srgbClr val="AD180D"/>
              </a:solidFill>
            </a:endParaRPr>
          </a:p>
          <a:p>
            <a:pPr algn="ctr"/>
            <a:r>
              <a:rPr lang="de-DE" sz="2000">
                <a:solidFill>
                  <a:srgbClr val="AD180D"/>
                </a:solidFill>
              </a:rPr>
              <a:t>- 87%**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SINTOMAS DE UNA NUEVA ENFERMEDAD LLAMADA  SEFUELA</a:t>
            </a:r>
            <a:endParaRPr lang="en-US" dirty="0"/>
          </a:p>
        </p:txBody>
      </p:sp>
      <p:sp>
        <p:nvSpPr>
          <p:cNvPr id="3" name="2 Marcador de número de diapositiva"/>
          <p:cNvSpPr>
            <a:spLocks noGrp="1"/>
          </p:cNvSpPr>
          <p:nvPr>
            <p:ph type="sldNum" sz="quarter" idx="10"/>
          </p:nvPr>
        </p:nvSpPr>
        <p:spPr/>
        <p:txBody>
          <a:bodyPr/>
          <a:lstStyle/>
          <a:p>
            <a:pPr>
              <a:defRPr/>
            </a:pPr>
            <a:fld id="{1BA56688-3EF3-4D72-8C7D-2DA767CC9FF5}" type="slidenum">
              <a:rPr lang="en-GB" smtClean="0"/>
              <a:pPr>
                <a:defRPr/>
              </a:pPr>
              <a:t>55</a:t>
            </a:fld>
            <a:endParaRPr lang="en-GB"/>
          </a:p>
        </p:txBody>
      </p:sp>
      <p:sp>
        <p:nvSpPr>
          <p:cNvPr id="4" name="3 Rectángulo"/>
          <p:cNvSpPr/>
          <p:nvPr/>
        </p:nvSpPr>
        <p:spPr>
          <a:xfrm>
            <a:off x="374073" y="1343891"/>
            <a:ext cx="8478982" cy="4601260"/>
          </a:xfrm>
          <a:prstGeom prst="rect">
            <a:avLst/>
          </a:prstGeom>
        </p:spPr>
        <p:txBody>
          <a:bodyPr wrap="square">
            <a:spAutoFit/>
          </a:bodyPr>
          <a:lstStyle/>
          <a:p>
            <a:pPr fontAlgn="t"/>
            <a:r>
              <a:rPr lang="es-MX" sz="1400" b="1" dirty="0" smtClean="0"/>
              <a:t>SINTOMAS   </a:t>
            </a:r>
            <a:r>
              <a:rPr lang="es-MX" sz="1400" b="1" dirty="0" smtClean="0"/>
              <a:t>DE  LA  N U E V A  E N F E R M E D A D    “ S E F U E L A “</a:t>
            </a:r>
            <a:endParaRPr lang="en-US" sz="1400" b="1" dirty="0" smtClean="0"/>
          </a:p>
          <a:p>
            <a:pPr fontAlgn="t"/>
            <a:r>
              <a:rPr lang="es-MX" sz="1400" dirty="0" smtClean="0"/>
              <a:t>SI UN CAFÉ EXPRESS  TE DA INSOMNIO</a:t>
            </a:r>
            <a:endParaRPr lang="en-US" sz="1400" dirty="0" smtClean="0"/>
          </a:p>
          <a:p>
            <a:pPr fontAlgn="t"/>
            <a:r>
              <a:rPr lang="es-MX" sz="1400" dirty="0" smtClean="0"/>
              <a:t>SI UNA CERVEZA TE LLEVA DIRECTO AL BAÑO</a:t>
            </a:r>
            <a:endParaRPr lang="en-US" sz="1400" dirty="0" smtClean="0"/>
          </a:p>
          <a:p>
            <a:pPr fontAlgn="t"/>
            <a:r>
              <a:rPr lang="es-MX" sz="1400" dirty="0" smtClean="0"/>
              <a:t>SI TODO TE PARECE MUY CARO</a:t>
            </a:r>
            <a:endParaRPr lang="en-US" sz="1400" dirty="0" smtClean="0"/>
          </a:p>
          <a:p>
            <a:pPr fontAlgn="t"/>
            <a:r>
              <a:rPr lang="es-MX" sz="1400" dirty="0" smtClean="0"/>
              <a:t>SI CUALQUIER TONTERIA TE HACE ENFADAR</a:t>
            </a:r>
            <a:endParaRPr lang="en-US" sz="1400" dirty="0" smtClean="0"/>
          </a:p>
          <a:p>
            <a:pPr fontAlgn="t"/>
            <a:r>
              <a:rPr lang="es-MX" sz="1400" dirty="0" smtClean="0"/>
              <a:t>SI CUALQUIER PEQUEÑO EXCESO  TE PROVOCA AUMENTO DE PESO</a:t>
            </a:r>
            <a:endParaRPr lang="en-US" sz="1400" dirty="0" smtClean="0"/>
          </a:p>
          <a:p>
            <a:pPr fontAlgn="t"/>
            <a:r>
              <a:rPr lang="es-MX" sz="1400" dirty="0" smtClean="0"/>
              <a:t>SI TE LLEGA LA EDAD DE LOS METALES (CABELLO DE PLATA, DIENTES DE ORO, MARCAPAS0S O PROTESIS DE TITANIO)</a:t>
            </a:r>
            <a:endParaRPr lang="en-US" sz="1400" dirty="0" smtClean="0"/>
          </a:p>
          <a:p>
            <a:pPr fontAlgn="t"/>
            <a:r>
              <a:rPr lang="es-MX" sz="1400" dirty="0" smtClean="0"/>
              <a:t>SI HACES EL AMOR “CASI” TRES VECES POR SEMANA (CASI EL LUNES, CASI EL MIERCOLES Y CASI EL SABADO, ES DECIR NUNCA)</a:t>
            </a:r>
            <a:endParaRPr lang="en-US" sz="1400" dirty="0" smtClean="0"/>
          </a:p>
          <a:p>
            <a:pPr fontAlgn="t"/>
            <a:r>
              <a:rPr lang="es-MX" sz="1400" dirty="0" smtClean="0"/>
              <a:t>SI LA CARNE TE DA GASTRITIS, EL PIMIENTO TE IRRITA Y EL AJO SE REPITE</a:t>
            </a:r>
            <a:endParaRPr lang="en-US" sz="1400" dirty="0" smtClean="0"/>
          </a:p>
          <a:p>
            <a:pPr fontAlgn="t"/>
            <a:r>
              <a:rPr lang="es-MX" sz="1400" dirty="0" smtClean="0"/>
              <a:t>SI LA SAL TE SUBE LA TENSION</a:t>
            </a:r>
            <a:endParaRPr lang="en-US" sz="1400" dirty="0" smtClean="0"/>
          </a:p>
          <a:p>
            <a:pPr fontAlgn="t"/>
            <a:r>
              <a:rPr lang="es-MX" sz="1400" dirty="0" smtClean="0"/>
              <a:t>SI AL CAMARERO LE PIDES UNA MESA LO MAS LEJOS DE LA MUSICA Y DE LA GENTE</a:t>
            </a:r>
            <a:endParaRPr lang="en-US" sz="1400" dirty="0" smtClean="0"/>
          </a:p>
          <a:p>
            <a:pPr fontAlgn="t"/>
            <a:r>
              <a:rPr lang="es-MX" sz="1400" dirty="0" smtClean="0"/>
              <a:t>SI AL ATARTE LOS CORDONES TE DA DOLOR DE ESPALDA</a:t>
            </a:r>
            <a:endParaRPr lang="en-US" sz="1400" dirty="0" smtClean="0"/>
          </a:p>
          <a:p>
            <a:pPr fontAlgn="t"/>
            <a:r>
              <a:rPr lang="es-MX" sz="1400" dirty="0" smtClean="0"/>
              <a:t>SI LA TV TE ADORMECE</a:t>
            </a:r>
            <a:endParaRPr lang="en-US" sz="1400" dirty="0" smtClean="0"/>
          </a:p>
          <a:p>
            <a:pPr fontAlgn="t"/>
            <a:r>
              <a:rPr lang="es-MX" sz="1400" dirty="0" smtClean="0"/>
              <a:t>SI TIENES QUE USAR VARIOS PARES DE GAFAS (DE LEJOS, DE CERCA DE SOL)</a:t>
            </a:r>
            <a:endParaRPr lang="en-US" sz="1400" dirty="0" smtClean="0"/>
          </a:p>
          <a:p>
            <a:pPr fontAlgn="t"/>
            <a:r>
              <a:rPr lang="es-MX" sz="1400" dirty="0" smtClean="0"/>
              <a:t>SI TE LLAMAN SEÑOR O SEÑORA EN TODOS LADOS</a:t>
            </a:r>
            <a:endParaRPr lang="en-US" sz="1400" dirty="0" smtClean="0"/>
          </a:p>
          <a:p>
            <a:pPr fontAlgn="t"/>
            <a:r>
              <a:rPr lang="es-MX" sz="1400" dirty="0" smtClean="0"/>
              <a:t>SI TIENES DOLORES CUYA CAUSA ES DESCONOCIDA</a:t>
            </a:r>
            <a:endParaRPr lang="en-US" sz="1400" dirty="0" smtClean="0"/>
          </a:p>
          <a:p>
            <a:pPr fontAlgn="t"/>
            <a:r>
              <a:rPr lang="es-MX" sz="1400" dirty="0" smtClean="0"/>
              <a:t>SI LLORAS POR CUALQUIER COSA</a:t>
            </a:r>
            <a:endParaRPr lang="en-US" sz="1400" dirty="0" smtClean="0"/>
          </a:p>
          <a:p>
            <a:pPr fontAlgn="t"/>
            <a:endParaRPr lang="es-MX" sz="900" b="1" i="1" u="sng" dirty="0" smtClean="0"/>
          </a:p>
          <a:p>
            <a:pPr fontAlgn="t"/>
            <a:endParaRPr lang="en-US" sz="900" b="1" i="1" u="sng" dirty="0" smtClean="0"/>
          </a:p>
          <a:p>
            <a:pPr algn="ctr" fontAlgn="t"/>
            <a:r>
              <a:rPr lang="es-MX" sz="900" b="1" i="1" u="sng" dirty="0" smtClean="0"/>
              <a:t>SI TIENES ESTOS SINTOMAS (CUIDADO) ES UNA PRUEBA IRREFUTABLE  QUE TIENES SEFUELA  ES DECIR    SE  -  FUE  -  LA  JUVENTUD</a:t>
            </a:r>
            <a:endParaRPr lang="en-US" sz="900" b="1" i="1" u="sng" baseline="-250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3" y="2590800"/>
            <a:ext cx="7688262" cy="762000"/>
          </a:xfrm>
        </p:spPr>
        <p:txBody>
          <a:bodyPr/>
          <a:lstStyle/>
          <a:p>
            <a:pPr algn="ctr"/>
            <a:r>
              <a:rPr lang="es-MX" sz="6000" dirty="0" smtClean="0">
                <a:solidFill>
                  <a:srgbClr val="0081C6"/>
                </a:solidFill>
              </a:rPr>
              <a:t>¡GRACIAS!</a:t>
            </a:r>
            <a:endParaRPr lang="en-US" sz="6000" dirty="0">
              <a:solidFill>
                <a:srgbClr val="0081C6"/>
              </a:solidFill>
            </a:endParaRPr>
          </a:p>
        </p:txBody>
      </p:sp>
      <p:sp>
        <p:nvSpPr>
          <p:cNvPr id="3" name="Slide Number Placeholder 2"/>
          <p:cNvSpPr>
            <a:spLocks noGrp="1"/>
          </p:cNvSpPr>
          <p:nvPr>
            <p:ph type="sldNum" sz="quarter" idx="10"/>
          </p:nvPr>
        </p:nvSpPr>
        <p:spPr/>
        <p:txBody>
          <a:bodyPr/>
          <a:lstStyle/>
          <a:p>
            <a:pPr>
              <a:defRPr/>
            </a:pPr>
            <a:fld id="{2523D5B0-F33C-4924-911C-39BD838C6D9A}" type="slidenum">
              <a:rPr lang="en-GB" smtClean="0"/>
              <a:pPr>
                <a:defRPr/>
              </a:pPr>
              <a:t>56</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0"/>
          </p:nvPr>
        </p:nvSpPr>
        <p:spPr>
          <a:noFill/>
        </p:spPr>
        <p:txBody>
          <a:bodyPr/>
          <a:lstStyle/>
          <a:p>
            <a:pPr>
              <a:buSzPct val="100000"/>
            </a:pPr>
            <a:fld id="{5E13248A-BD8A-4B6B-9903-6332F8B0DF81}" type="slidenum">
              <a:rPr lang="es-ES" smtClean="0">
                <a:solidFill>
                  <a:srgbClr val="000000"/>
                </a:solidFill>
                <a:ea typeface="MS PGothic" pitchFamily="34" charset="-128"/>
              </a:rPr>
              <a:pPr>
                <a:buSzPct val="100000"/>
              </a:pPr>
              <a:t>6</a:t>
            </a:fld>
            <a:endParaRPr lang="es-ES" smtClean="0">
              <a:solidFill>
                <a:srgbClr val="000000"/>
              </a:solidFill>
              <a:ea typeface="MS PGothic" pitchFamily="34" charset="-128"/>
            </a:endParaRPr>
          </a:p>
        </p:txBody>
      </p:sp>
      <p:sp>
        <p:nvSpPr>
          <p:cNvPr id="46083" name="Rectangle 2"/>
          <p:cNvSpPr>
            <a:spLocks noGrp="1" noChangeArrowheads="1"/>
          </p:cNvSpPr>
          <p:nvPr>
            <p:ph type="title"/>
          </p:nvPr>
        </p:nvSpPr>
        <p:spPr bwMode="auto">
          <a:xfrm>
            <a:off x="334963" y="152400"/>
            <a:ext cx="8416925" cy="762000"/>
          </a:xfrm>
        </p:spPr>
        <p:txBody>
          <a:bodyPr/>
          <a:lstStyle/>
          <a:p>
            <a:r>
              <a:rPr lang="es-ES" sz="2800" dirty="0" smtClean="0">
                <a:solidFill>
                  <a:srgbClr val="FF0000"/>
                </a:solidFill>
                <a:ea typeface="MS PGothic" pitchFamily="34" charset="-128"/>
              </a:rPr>
              <a:t>El conocimiento, el tratamiento y el control de la hipertensión son más bien bajos a nivel mundial</a:t>
            </a:r>
          </a:p>
        </p:txBody>
      </p:sp>
      <p:sp>
        <p:nvSpPr>
          <p:cNvPr id="46084" name="Text Box 3"/>
          <p:cNvSpPr txBox="1">
            <a:spLocks noChangeArrowheads="1"/>
          </p:cNvSpPr>
          <p:nvPr/>
        </p:nvSpPr>
        <p:spPr bwMode="gray">
          <a:xfrm>
            <a:off x="184150" y="5899150"/>
            <a:ext cx="1855788" cy="304800"/>
          </a:xfrm>
          <a:prstGeom prst="rect">
            <a:avLst/>
          </a:prstGeom>
          <a:noFill/>
          <a:ln w="12700">
            <a:noFill/>
            <a:miter lim="800000"/>
            <a:headEnd/>
            <a:tailEnd/>
          </a:ln>
        </p:spPr>
        <p:txBody>
          <a:bodyPr wrap="none">
            <a:spAutoFit/>
          </a:bodyPr>
          <a:lstStyle/>
          <a:p>
            <a:pPr>
              <a:buSzPct val="100000"/>
            </a:pPr>
            <a:r>
              <a:rPr lang="es-ES" sz="1400">
                <a:solidFill>
                  <a:srgbClr val="000000"/>
                </a:solidFill>
              </a:rPr>
              <a:t>* PA &lt; 140/90 mmHg</a:t>
            </a:r>
          </a:p>
        </p:txBody>
      </p:sp>
      <p:sp>
        <p:nvSpPr>
          <p:cNvPr id="46085" name="Rectangle 4"/>
          <p:cNvSpPr>
            <a:spLocks noChangeArrowheads="1"/>
          </p:cNvSpPr>
          <p:nvPr/>
        </p:nvSpPr>
        <p:spPr bwMode="gray">
          <a:xfrm>
            <a:off x="454025" y="6369050"/>
            <a:ext cx="3413125" cy="412750"/>
          </a:xfrm>
          <a:prstGeom prst="rect">
            <a:avLst/>
          </a:prstGeom>
          <a:noFill/>
          <a:ln w="12700" algn="ctr">
            <a:noFill/>
            <a:miter lim="800000"/>
            <a:headEnd/>
            <a:tailEnd/>
          </a:ln>
        </p:spPr>
        <p:txBody>
          <a:bodyPr wrap="none" lIns="0" tIns="0" rIns="108000" bIns="108000" anchor="b">
            <a:spAutoFit/>
          </a:bodyPr>
          <a:lstStyle/>
          <a:p>
            <a:pPr>
              <a:buSzPct val="100000"/>
            </a:pPr>
            <a:r>
              <a:rPr lang="es-ES" sz="1000">
                <a:solidFill>
                  <a:srgbClr val="000000"/>
                </a:solidFill>
                <a:cs typeface="Arial" charset="0"/>
              </a:rPr>
              <a:t>Wolf-Maier et al. </a:t>
            </a:r>
            <a:r>
              <a:rPr lang="es-ES" sz="1000" i="1">
                <a:solidFill>
                  <a:srgbClr val="000000"/>
                </a:solidFill>
                <a:cs typeface="Arial" charset="0"/>
              </a:rPr>
              <a:t>Hypertension.</a:t>
            </a:r>
            <a:r>
              <a:rPr lang="es-ES" sz="1000">
                <a:solidFill>
                  <a:srgbClr val="000000"/>
                </a:solidFill>
                <a:cs typeface="Arial" charset="0"/>
              </a:rPr>
              <a:t> 2004;43:10–17;</a:t>
            </a:r>
            <a:br>
              <a:rPr lang="es-ES" sz="1000">
                <a:solidFill>
                  <a:srgbClr val="000000"/>
                </a:solidFill>
                <a:cs typeface="Arial" charset="0"/>
              </a:rPr>
            </a:br>
            <a:r>
              <a:rPr lang="es-ES" sz="1000">
                <a:solidFill>
                  <a:srgbClr val="000000"/>
                </a:solidFill>
              </a:rPr>
              <a:t>Sekikawa, Hayakawa. </a:t>
            </a:r>
            <a:r>
              <a:rPr lang="es-ES" sz="1000" i="1">
                <a:solidFill>
                  <a:srgbClr val="000000"/>
                </a:solidFill>
              </a:rPr>
              <a:t>J Hum Hypertens.</a:t>
            </a:r>
            <a:r>
              <a:rPr lang="es-ES" sz="1000">
                <a:solidFill>
                  <a:srgbClr val="000000"/>
                </a:solidFill>
              </a:rPr>
              <a:t> 2004;18:911-912.</a:t>
            </a:r>
          </a:p>
        </p:txBody>
      </p:sp>
      <p:graphicFrame>
        <p:nvGraphicFramePr>
          <p:cNvPr id="151601" name="Group 49"/>
          <p:cNvGraphicFramePr>
            <a:graphicFrameLocks noGrp="1"/>
          </p:cNvGraphicFramePr>
          <p:nvPr>
            <p:ph idx="4294967295"/>
          </p:nvPr>
        </p:nvGraphicFramePr>
        <p:xfrm>
          <a:off x="139700" y="1104900"/>
          <a:ext cx="8837613" cy="4543426"/>
        </p:xfrm>
        <a:graphic>
          <a:graphicData uri="http://schemas.openxmlformats.org/drawingml/2006/table">
            <a:tbl>
              <a:tblPr/>
              <a:tblGrid>
                <a:gridCol w="2209800"/>
                <a:gridCol w="2209800"/>
                <a:gridCol w="2208213"/>
                <a:gridCol w="2209800"/>
              </a:tblGrid>
              <a:tr h="546100">
                <a:tc>
                  <a:txBody>
                    <a:bodyPr/>
                    <a:lstStyle/>
                    <a:p>
                      <a:pPr marL="0" marR="0" lvl="0" indent="0" algn="l" defTabSz="914400" rtl="0" eaLnBrk="0" fontAlgn="base" latinLnBrk="0" hangingPunct="0">
                        <a:lnSpc>
                          <a:spcPct val="115000"/>
                        </a:lnSpc>
                        <a:spcBef>
                          <a:spcPts val="900"/>
                        </a:spcBef>
                        <a:spcAft>
                          <a:spcPct val="0"/>
                        </a:spcAft>
                        <a:buClr>
                          <a:srgbClr val="FF0000"/>
                        </a:buClr>
                        <a:buSzTx/>
                        <a:buFont typeface="Times" charset="0"/>
                        <a:buNone/>
                        <a:tabLst/>
                      </a:pPr>
                      <a:endParaRPr kumimoji="0" lang="en-US" sz="2000" b="0" i="0" u="none" strike="noStrike" cap="none" normalizeH="0" baseline="0" smtClean="0">
                        <a:ln>
                          <a:noFill/>
                        </a:ln>
                        <a:solidFill>
                          <a:schemeClr val="bg1"/>
                        </a:solidFill>
                        <a:effectLst/>
                        <a:latin typeface="Arial" pitchFamily="34" charset="0"/>
                        <a:ea typeface="MS PGothic" pitchFamily="34"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B25A"/>
                    </a:solidFill>
                  </a:tcPr>
                </a:tc>
                <a:tc gridSpan="3">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1" i="0" u="none" strike="noStrike" cap="none" normalizeH="0" baseline="0" smtClean="0">
                          <a:ln>
                            <a:noFill/>
                          </a:ln>
                          <a:solidFill>
                            <a:srgbClr val="FFFFFF"/>
                          </a:solidFill>
                          <a:effectLst/>
                          <a:latin typeface="Arial" pitchFamily="34" charset="0"/>
                          <a:ea typeface="MS PGothic" pitchFamily="34" charset="-128"/>
                        </a:rPr>
                        <a:t>  Proporción de pacientes en la población (%)</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B25A"/>
                    </a:solidFill>
                  </a:tcPr>
                </a:tc>
                <a:tc hMerge="1">
                  <a:txBody>
                    <a:bodyPr/>
                    <a:lstStyle/>
                    <a:p>
                      <a:endParaRPr lang="es-ES_tradnl"/>
                    </a:p>
                  </a:txBody>
                  <a:tcPr/>
                </a:tc>
                <a:tc hMerge="1">
                  <a:txBody>
                    <a:bodyPr/>
                    <a:lstStyle/>
                    <a:p>
                      <a:endParaRPr lang="es-ES_tradnl"/>
                    </a:p>
                  </a:txBody>
                  <a:tcPr/>
                </a:tc>
              </a:tr>
              <a:tr h="501650">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1" i="0" u="none" strike="noStrike" cap="none" normalizeH="0" baseline="0" smtClean="0">
                          <a:ln>
                            <a:noFill/>
                          </a:ln>
                          <a:solidFill>
                            <a:srgbClr val="999999"/>
                          </a:solidFill>
                          <a:effectLst/>
                          <a:latin typeface="Arial" pitchFamily="34" charset="0"/>
                          <a:ea typeface="MS PGothic" pitchFamily="34" charset="-128"/>
                        </a:rPr>
                        <a:t>País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1" i="0" u="none" strike="noStrike" cap="none" normalizeH="0" baseline="0" smtClean="0">
                          <a:ln>
                            <a:noFill/>
                          </a:ln>
                          <a:solidFill>
                            <a:srgbClr val="999999"/>
                          </a:solidFill>
                          <a:effectLst/>
                          <a:latin typeface="Arial" pitchFamily="34" charset="0"/>
                          <a:ea typeface="MS PGothic" pitchFamily="34" charset="-128"/>
                        </a:rPr>
                        <a:t>Conoce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1" i="0" u="none" strike="noStrike" cap="none" normalizeH="0" baseline="0" smtClean="0">
                          <a:ln>
                            <a:noFill/>
                          </a:ln>
                          <a:solidFill>
                            <a:srgbClr val="999999"/>
                          </a:solidFill>
                          <a:effectLst/>
                          <a:latin typeface="Arial" pitchFamily="34" charset="0"/>
                          <a:ea typeface="MS PGothic" pitchFamily="34" charset="-128"/>
                        </a:rPr>
                        <a:t>Tratado</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1" i="0" u="none" strike="noStrike" cap="none" normalizeH="0" baseline="0" smtClean="0">
                          <a:ln>
                            <a:noFill/>
                          </a:ln>
                          <a:solidFill>
                            <a:srgbClr val="EF4135"/>
                          </a:solidFill>
                          <a:effectLst/>
                          <a:latin typeface="Arial" pitchFamily="34" charset="0"/>
                          <a:ea typeface="MS PGothic" pitchFamily="34" charset="-128"/>
                        </a:rPr>
                        <a:t>Controlado*</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Japón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16,0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cs typeface="Arial" pitchFamily="34"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4,1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Inglaterra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35,8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24,8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Alemania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36,5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26,1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7,8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España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38,9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26,8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Suecia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48,0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26,2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5,5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Italia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51,8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32,0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9,0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Estados Unidos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69,3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999999"/>
                          </a:solidFill>
                          <a:effectLst/>
                          <a:latin typeface="Arial" pitchFamily="34" charset="0"/>
                          <a:ea typeface="MS PGothic" pitchFamily="34" charset="-128"/>
                        </a:rPr>
                        <a:t>52,5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4000"/>
                        </a:lnSpc>
                        <a:spcBef>
                          <a:spcPts val="900"/>
                        </a:spcBef>
                        <a:spcAft>
                          <a:spcPct val="0"/>
                        </a:spcAft>
                        <a:buClrTx/>
                        <a:buSzTx/>
                        <a:buFont typeface="Arial" pitchFamily="34" charset="0"/>
                        <a:buNone/>
                        <a:tabLst/>
                      </a:pPr>
                      <a:r>
                        <a:rPr kumimoji="0" lang="en-GB" sz="2000" b="0" i="0" u="none" strike="noStrike" cap="none" normalizeH="0" baseline="0" smtClean="0">
                          <a:ln>
                            <a:noFill/>
                          </a:ln>
                          <a:solidFill>
                            <a:srgbClr val="EF4135"/>
                          </a:solidFill>
                          <a:effectLst/>
                          <a:latin typeface="Arial" pitchFamily="34" charset="0"/>
                          <a:ea typeface="MS PGothic" pitchFamily="34" charset="-128"/>
                        </a:rPr>
                        <a:t>28,6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ldNum" sz="quarter" idx="10"/>
          </p:nvPr>
        </p:nvSpPr>
        <p:spPr>
          <a:noFill/>
        </p:spPr>
        <p:txBody>
          <a:bodyPr/>
          <a:lstStyle/>
          <a:p>
            <a:pPr>
              <a:buSzPct val="100000"/>
            </a:pPr>
            <a:fld id="{5E16DE1B-8A38-413B-B218-3B175B159B2F}" type="slidenum">
              <a:rPr lang="es-ES" smtClean="0">
                <a:solidFill>
                  <a:srgbClr val="000000"/>
                </a:solidFill>
                <a:ea typeface="MS PGothic" pitchFamily="34" charset="-128"/>
              </a:rPr>
              <a:pPr>
                <a:buSzPct val="100000"/>
              </a:pPr>
              <a:t>7</a:t>
            </a:fld>
            <a:endParaRPr lang="es-ES" smtClean="0">
              <a:solidFill>
                <a:srgbClr val="000000"/>
              </a:solidFill>
              <a:ea typeface="MS PGothic" pitchFamily="34" charset="-128"/>
            </a:endParaRPr>
          </a:p>
        </p:txBody>
      </p:sp>
      <p:sp>
        <p:nvSpPr>
          <p:cNvPr id="7172" name="Rectangle 22"/>
          <p:cNvSpPr>
            <a:spLocks noGrp="1" noChangeArrowheads="1"/>
          </p:cNvSpPr>
          <p:nvPr>
            <p:ph type="title"/>
          </p:nvPr>
        </p:nvSpPr>
        <p:spPr>
          <a:xfrm>
            <a:off x="334963" y="152400"/>
            <a:ext cx="8809037" cy="762000"/>
          </a:xfrm>
        </p:spPr>
        <p:txBody>
          <a:bodyPr/>
          <a:lstStyle/>
          <a:p>
            <a:r>
              <a:rPr lang="es-ES" sz="2400" dirty="0" smtClean="0">
                <a:solidFill>
                  <a:srgbClr val="FF0000"/>
                </a:solidFill>
                <a:ea typeface="MS PGothic" pitchFamily="34" charset="-128"/>
              </a:rPr>
              <a:t>Muchos pacientes hipertensos no reciben tratamiento o no logran el control de la PA (NHANES)</a:t>
            </a:r>
          </a:p>
        </p:txBody>
      </p:sp>
      <p:graphicFrame>
        <p:nvGraphicFramePr>
          <p:cNvPr id="7170" name="Object 3"/>
          <p:cNvGraphicFramePr>
            <a:graphicFrameLocks noChangeAspect="1"/>
          </p:cNvGraphicFramePr>
          <p:nvPr>
            <p:ph idx="4294967295"/>
          </p:nvPr>
        </p:nvGraphicFramePr>
        <p:xfrm>
          <a:off x="314325" y="1339850"/>
          <a:ext cx="8691563" cy="3871913"/>
        </p:xfrm>
        <a:graphic>
          <a:graphicData uri="http://schemas.openxmlformats.org/presentationml/2006/ole">
            <p:oleObj spid="_x0000_s7170" name="Diagramm" r:id="rId4" imgW="8124749" imgH="3619500" progId="MSGraph.Chart.8">
              <p:embed followColorScheme="full"/>
            </p:oleObj>
          </a:graphicData>
        </a:graphic>
      </p:graphicFrame>
      <p:sp>
        <p:nvSpPr>
          <p:cNvPr id="7173" name="Text Box 4"/>
          <p:cNvSpPr txBox="1">
            <a:spLocks noChangeArrowheads="1"/>
          </p:cNvSpPr>
          <p:nvPr/>
        </p:nvSpPr>
        <p:spPr bwMode="gray">
          <a:xfrm>
            <a:off x="1144588" y="4940300"/>
            <a:ext cx="1116012"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1976-1980</a:t>
            </a:r>
          </a:p>
        </p:txBody>
      </p:sp>
      <p:sp>
        <p:nvSpPr>
          <p:cNvPr id="7174" name="Text Box 5"/>
          <p:cNvSpPr txBox="1">
            <a:spLocks noChangeArrowheads="1"/>
          </p:cNvSpPr>
          <p:nvPr/>
        </p:nvSpPr>
        <p:spPr bwMode="gray">
          <a:xfrm>
            <a:off x="2093913" y="4940300"/>
            <a:ext cx="1116012"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1988-1991</a:t>
            </a:r>
          </a:p>
        </p:txBody>
      </p:sp>
      <p:sp>
        <p:nvSpPr>
          <p:cNvPr id="7175" name="Text Box 6"/>
          <p:cNvSpPr txBox="1">
            <a:spLocks noChangeArrowheads="1"/>
          </p:cNvSpPr>
          <p:nvPr/>
        </p:nvSpPr>
        <p:spPr bwMode="gray">
          <a:xfrm>
            <a:off x="3038475" y="4940300"/>
            <a:ext cx="1116013"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1991-1994</a:t>
            </a:r>
          </a:p>
        </p:txBody>
      </p:sp>
      <p:sp>
        <p:nvSpPr>
          <p:cNvPr id="7176" name="Text Box 7"/>
          <p:cNvSpPr txBox="1">
            <a:spLocks noChangeArrowheads="1"/>
          </p:cNvSpPr>
          <p:nvPr/>
        </p:nvSpPr>
        <p:spPr bwMode="gray">
          <a:xfrm>
            <a:off x="3983038" y="4940300"/>
            <a:ext cx="1117600"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1999-2000</a:t>
            </a:r>
          </a:p>
        </p:txBody>
      </p:sp>
      <p:sp>
        <p:nvSpPr>
          <p:cNvPr id="7177" name="Text Box 8"/>
          <p:cNvSpPr txBox="1">
            <a:spLocks noChangeArrowheads="1"/>
          </p:cNvSpPr>
          <p:nvPr/>
        </p:nvSpPr>
        <p:spPr bwMode="gray">
          <a:xfrm>
            <a:off x="4914900" y="4940300"/>
            <a:ext cx="1116013"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2001-2002</a:t>
            </a:r>
          </a:p>
        </p:txBody>
      </p:sp>
      <p:sp>
        <p:nvSpPr>
          <p:cNvPr id="7178" name="Text Box 9"/>
          <p:cNvSpPr txBox="1">
            <a:spLocks noChangeArrowheads="1"/>
          </p:cNvSpPr>
          <p:nvPr/>
        </p:nvSpPr>
        <p:spPr bwMode="gray">
          <a:xfrm>
            <a:off x="5884863" y="4940300"/>
            <a:ext cx="1116012"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2003-2004</a:t>
            </a:r>
          </a:p>
        </p:txBody>
      </p:sp>
      <p:sp>
        <p:nvSpPr>
          <p:cNvPr id="7179" name="Text Box 10"/>
          <p:cNvSpPr txBox="1">
            <a:spLocks noChangeArrowheads="1"/>
          </p:cNvSpPr>
          <p:nvPr/>
        </p:nvSpPr>
        <p:spPr bwMode="gray">
          <a:xfrm rot="-5400000">
            <a:off x="-819943" y="3075781"/>
            <a:ext cx="2952750" cy="490537"/>
          </a:xfrm>
          <a:prstGeom prst="rect">
            <a:avLst/>
          </a:prstGeom>
          <a:noFill/>
          <a:ln w="12700" algn="ctr">
            <a:noFill/>
            <a:miter lim="800000"/>
            <a:headEnd/>
            <a:tailEnd/>
          </a:ln>
        </p:spPr>
        <p:txBody>
          <a:bodyPr lIns="0" tIns="0" rIns="0" bIns="216000" anchor="b">
            <a:spAutoFit/>
          </a:bodyPr>
          <a:lstStyle/>
          <a:p>
            <a:pPr algn="ctr">
              <a:buSzPct val="100000"/>
            </a:pPr>
            <a:r>
              <a:rPr lang="es-ES" sz="1800" b="1">
                <a:solidFill>
                  <a:srgbClr val="000000"/>
                </a:solidFill>
                <a:cs typeface="Arial" charset="0"/>
              </a:rPr>
              <a:t>Porcentaje de la población</a:t>
            </a:r>
          </a:p>
        </p:txBody>
      </p:sp>
      <p:sp>
        <p:nvSpPr>
          <p:cNvPr id="7180" name="Rectangle 11"/>
          <p:cNvSpPr>
            <a:spLocks noChangeArrowheads="1"/>
          </p:cNvSpPr>
          <p:nvPr/>
        </p:nvSpPr>
        <p:spPr bwMode="gray">
          <a:xfrm>
            <a:off x="465138" y="6380163"/>
            <a:ext cx="7056437" cy="412750"/>
          </a:xfrm>
          <a:prstGeom prst="rect">
            <a:avLst/>
          </a:prstGeom>
          <a:noFill/>
          <a:ln w="12700" algn="ctr">
            <a:noFill/>
            <a:miter lim="800000"/>
            <a:headEnd/>
            <a:tailEnd/>
          </a:ln>
        </p:spPr>
        <p:txBody>
          <a:bodyPr lIns="0" tIns="0" rIns="108000" bIns="108000" anchor="b">
            <a:spAutoFit/>
          </a:bodyPr>
          <a:lstStyle/>
          <a:p>
            <a:pPr>
              <a:buSzPct val="100000"/>
            </a:pPr>
            <a:r>
              <a:rPr lang="es-ES" sz="1000">
                <a:solidFill>
                  <a:srgbClr val="000000"/>
                </a:solidFill>
              </a:rPr>
              <a:t>Chobanian et al. </a:t>
            </a:r>
            <a:r>
              <a:rPr lang="es-ES" sz="1000" i="1">
                <a:solidFill>
                  <a:srgbClr val="000000"/>
                </a:solidFill>
              </a:rPr>
              <a:t>Hypertension.</a:t>
            </a:r>
            <a:r>
              <a:rPr lang="es-ES" sz="1000">
                <a:solidFill>
                  <a:srgbClr val="000000"/>
                </a:solidFill>
              </a:rPr>
              <a:t> 2003;42:1206</a:t>
            </a:r>
            <a:r>
              <a:rPr lang="es-ES" sz="1000">
                <a:solidFill>
                  <a:srgbClr val="000000"/>
                </a:solidFill>
                <a:cs typeface="Arial" charset="0"/>
              </a:rPr>
              <a:t>–</a:t>
            </a:r>
            <a:r>
              <a:rPr lang="es-ES" sz="1000">
                <a:solidFill>
                  <a:srgbClr val="000000"/>
                </a:solidFill>
              </a:rPr>
              <a:t>1252; Ong et al. </a:t>
            </a:r>
            <a:r>
              <a:rPr lang="es-ES" sz="1000" i="1">
                <a:solidFill>
                  <a:srgbClr val="000000"/>
                </a:solidFill>
              </a:rPr>
              <a:t>Hypertension. </a:t>
            </a:r>
            <a:r>
              <a:rPr lang="es-ES" sz="1000">
                <a:solidFill>
                  <a:srgbClr val="000000"/>
                </a:solidFill>
              </a:rPr>
              <a:t>2007;49:69</a:t>
            </a:r>
            <a:r>
              <a:rPr lang="es-ES" sz="1000">
                <a:solidFill>
                  <a:srgbClr val="000000"/>
                </a:solidFill>
                <a:cs typeface="Arial" charset="0"/>
              </a:rPr>
              <a:t>–</a:t>
            </a:r>
            <a:r>
              <a:rPr lang="es-ES" sz="1000">
                <a:solidFill>
                  <a:srgbClr val="000000"/>
                </a:solidFill>
              </a:rPr>
              <a:t>75;</a:t>
            </a:r>
          </a:p>
          <a:p>
            <a:pPr>
              <a:buSzPct val="100000"/>
            </a:pPr>
            <a:r>
              <a:rPr lang="es-ES" sz="1000">
                <a:solidFill>
                  <a:srgbClr val="000000"/>
                </a:solidFill>
              </a:rPr>
              <a:t>Ostchega et al. </a:t>
            </a:r>
            <a:r>
              <a:rPr lang="es-ES" sz="1000" i="1">
                <a:solidFill>
                  <a:srgbClr val="000000"/>
                </a:solidFill>
              </a:rPr>
              <a:t>NCHS Data Brief.</a:t>
            </a:r>
            <a:r>
              <a:rPr lang="es-ES" sz="1000">
                <a:solidFill>
                  <a:srgbClr val="000000"/>
                </a:solidFill>
              </a:rPr>
              <a:t> 2008;3:1</a:t>
            </a:r>
            <a:r>
              <a:rPr lang="es-ES" sz="1000">
                <a:solidFill>
                  <a:srgbClr val="000000"/>
                </a:solidFill>
                <a:cs typeface="Arial" charset="0"/>
              </a:rPr>
              <a:t>–3</a:t>
            </a:r>
            <a:r>
              <a:rPr lang="es-ES" sz="1000">
                <a:solidFill>
                  <a:srgbClr val="000000"/>
                </a:solidFill>
              </a:rPr>
              <a:t>8; Egan et al. </a:t>
            </a:r>
            <a:r>
              <a:rPr lang="es-ES" sz="1000" i="1">
                <a:solidFill>
                  <a:srgbClr val="000000"/>
                </a:solidFill>
              </a:rPr>
              <a:t>JAMA.</a:t>
            </a:r>
            <a:r>
              <a:rPr lang="es-ES" sz="1000">
                <a:solidFill>
                  <a:srgbClr val="000000"/>
                </a:solidFill>
              </a:rPr>
              <a:t> 2010;303:2043-2050.</a:t>
            </a:r>
          </a:p>
        </p:txBody>
      </p:sp>
      <p:sp>
        <p:nvSpPr>
          <p:cNvPr id="7181" name="Rectangle 12"/>
          <p:cNvSpPr>
            <a:spLocks noChangeArrowheads="1"/>
          </p:cNvSpPr>
          <p:nvPr/>
        </p:nvSpPr>
        <p:spPr bwMode="gray">
          <a:xfrm>
            <a:off x="136525" y="5734050"/>
            <a:ext cx="8910638" cy="533400"/>
          </a:xfrm>
          <a:prstGeom prst="rect">
            <a:avLst/>
          </a:prstGeom>
          <a:noFill/>
          <a:ln w="12700" algn="ctr">
            <a:noFill/>
            <a:miter lim="800000"/>
            <a:headEnd/>
            <a:tailEnd/>
          </a:ln>
        </p:spPr>
        <p:txBody>
          <a:bodyPr lIns="108000" tIns="0" rIns="0" bIns="108000" anchor="b">
            <a:spAutoFit/>
          </a:bodyPr>
          <a:lstStyle/>
          <a:p>
            <a:pPr>
              <a:buSzPct val="100000"/>
            </a:pPr>
            <a:r>
              <a:rPr lang="es-ES" sz="1400">
                <a:solidFill>
                  <a:srgbClr val="000000"/>
                </a:solidFill>
              </a:rPr>
              <a:t>* El control de la PA se define como PA &lt;140/90 mmHg, PA &lt;130/80 mmHg en pacientes con diabetes o nefropatía crónica, incluye pacientes tratados y no tratados, excepto** (solamente los pacientes tratados)</a:t>
            </a:r>
          </a:p>
        </p:txBody>
      </p:sp>
      <p:sp>
        <p:nvSpPr>
          <p:cNvPr id="7182" name="Rectangle 13"/>
          <p:cNvSpPr>
            <a:spLocks noChangeArrowheads="1"/>
          </p:cNvSpPr>
          <p:nvPr/>
        </p:nvSpPr>
        <p:spPr bwMode="gray">
          <a:xfrm>
            <a:off x="4387850" y="1739900"/>
            <a:ext cx="157163" cy="171450"/>
          </a:xfrm>
          <a:prstGeom prst="rect">
            <a:avLst/>
          </a:prstGeom>
          <a:solidFill>
            <a:srgbClr val="0081C6"/>
          </a:solidFill>
          <a:ln w="9525">
            <a:solidFill>
              <a:schemeClr val="bg1"/>
            </a:solidFill>
            <a:miter lim="800000"/>
            <a:headEnd/>
            <a:tailEnd/>
          </a:ln>
        </p:spPr>
        <p:txBody>
          <a:bodyPr wrap="none" anchor="ctr"/>
          <a:lstStyle/>
          <a:p>
            <a:pPr algn="ctr" eaLnBrk="1" hangingPunct="1"/>
            <a:endParaRPr lang="es-ES"/>
          </a:p>
        </p:txBody>
      </p:sp>
      <p:sp>
        <p:nvSpPr>
          <p:cNvPr id="7183" name="Rectangle 14"/>
          <p:cNvSpPr>
            <a:spLocks noChangeArrowheads="1"/>
          </p:cNvSpPr>
          <p:nvPr/>
        </p:nvSpPr>
        <p:spPr bwMode="gray">
          <a:xfrm>
            <a:off x="2771775" y="1739900"/>
            <a:ext cx="157163" cy="171450"/>
          </a:xfrm>
          <a:prstGeom prst="rect">
            <a:avLst/>
          </a:prstGeom>
          <a:solidFill>
            <a:srgbClr val="7C7C7C"/>
          </a:solidFill>
          <a:ln w="9525">
            <a:solidFill>
              <a:schemeClr val="bg1"/>
            </a:solidFill>
            <a:miter lim="800000"/>
            <a:headEnd/>
            <a:tailEnd/>
          </a:ln>
        </p:spPr>
        <p:txBody>
          <a:bodyPr wrap="none" anchor="ctr"/>
          <a:lstStyle/>
          <a:p>
            <a:endParaRPr lang="es-ES" sz="2800"/>
          </a:p>
        </p:txBody>
      </p:sp>
      <p:sp>
        <p:nvSpPr>
          <p:cNvPr id="7184" name="Text Box 15"/>
          <p:cNvSpPr txBox="1">
            <a:spLocks noChangeArrowheads="1"/>
          </p:cNvSpPr>
          <p:nvPr/>
        </p:nvSpPr>
        <p:spPr bwMode="gray">
          <a:xfrm>
            <a:off x="4646613" y="1646238"/>
            <a:ext cx="3838575" cy="315912"/>
          </a:xfrm>
          <a:prstGeom prst="rect">
            <a:avLst/>
          </a:prstGeom>
          <a:noFill/>
          <a:ln w="9525" algn="ctr">
            <a:noFill/>
            <a:miter lim="800000"/>
            <a:headEnd/>
            <a:tailEnd/>
          </a:ln>
        </p:spPr>
        <p:txBody>
          <a:bodyPr wrap="none" lIns="0" tIns="72000" rIns="0" bIns="0" anchor="b">
            <a:spAutoFit/>
          </a:bodyPr>
          <a:lstStyle/>
          <a:p>
            <a:pPr>
              <a:buSzPct val="100000"/>
            </a:pPr>
            <a:r>
              <a:rPr lang="es-ES" sz="1600">
                <a:solidFill>
                  <a:srgbClr val="000000"/>
                </a:solidFill>
                <a:cs typeface="Arial" charset="0"/>
              </a:rPr>
              <a:t>No se ha podido lograr el control de la PA*</a:t>
            </a:r>
          </a:p>
        </p:txBody>
      </p:sp>
      <p:sp>
        <p:nvSpPr>
          <p:cNvPr id="7185" name="Text Box 16"/>
          <p:cNvSpPr txBox="1">
            <a:spLocks noChangeArrowheads="1"/>
          </p:cNvSpPr>
          <p:nvPr/>
        </p:nvSpPr>
        <p:spPr bwMode="gray">
          <a:xfrm>
            <a:off x="3030538" y="1646238"/>
            <a:ext cx="1366837" cy="315912"/>
          </a:xfrm>
          <a:prstGeom prst="rect">
            <a:avLst/>
          </a:prstGeom>
          <a:noFill/>
          <a:ln w="9525" algn="ctr">
            <a:noFill/>
            <a:miter lim="800000"/>
            <a:headEnd/>
            <a:tailEnd/>
          </a:ln>
        </p:spPr>
        <p:txBody>
          <a:bodyPr wrap="none" lIns="0" tIns="72000" rIns="0" bIns="0" anchor="b">
            <a:spAutoFit/>
          </a:bodyPr>
          <a:lstStyle/>
          <a:p>
            <a:pPr>
              <a:buSzPct val="100000"/>
            </a:pPr>
            <a:r>
              <a:rPr lang="es-ES" sz="1600">
                <a:solidFill>
                  <a:srgbClr val="000000"/>
                </a:solidFill>
                <a:cs typeface="Arial" charset="0"/>
              </a:rPr>
              <a:t>Sin tratamiento</a:t>
            </a:r>
          </a:p>
        </p:txBody>
      </p:sp>
      <p:sp>
        <p:nvSpPr>
          <p:cNvPr id="7186" name="Text Box 17"/>
          <p:cNvSpPr txBox="1">
            <a:spLocks noChangeArrowheads="1"/>
          </p:cNvSpPr>
          <p:nvPr/>
        </p:nvSpPr>
        <p:spPr bwMode="gray">
          <a:xfrm>
            <a:off x="4606925" y="5170488"/>
            <a:ext cx="44450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b="1">
                <a:solidFill>
                  <a:srgbClr val="000000"/>
                </a:solidFill>
                <a:cs typeface="Arial" charset="0"/>
              </a:rPr>
              <a:t>Año</a:t>
            </a:r>
          </a:p>
        </p:txBody>
      </p:sp>
      <p:sp>
        <p:nvSpPr>
          <p:cNvPr id="7187" name="Text Box 18"/>
          <p:cNvSpPr txBox="1">
            <a:spLocks noChangeArrowheads="1"/>
          </p:cNvSpPr>
          <p:nvPr/>
        </p:nvSpPr>
        <p:spPr bwMode="gray">
          <a:xfrm>
            <a:off x="6807200" y="4940300"/>
            <a:ext cx="1116013"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2005-2006</a:t>
            </a:r>
          </a:p>
        </p:txBody>
      </p:sp>
      <p:sp>
        <p:nvSpPr>
          <p:cNvPr id="7188" name="Text Box 19"/>
          <p:cNvSpPr txBox="1">
            <a:spLocks noChangeArrowheads="1"/>
          </p:cNvSpPr>
          <p:nvPr/>
        </p:nvSpPr>
        <p:spPr bwMode="gray">
          <a:xfrm>
            <a:off x="7486650" y="3268663"/>
            <a:ext cx="295275" cy="284162"/>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a:t>
            </a:r>
          </a:p>
        </p:txBody>
      </p:sp>
      <p:sp>
        <p:nvSpPr>
          <p:cNvPr id="7189" name="Text Box 20"/>
          <p:cNvSpPr txBox="1">
            <a:spLocks noChangeArrowheads="1"/>
          </p:cNvSpPr>
          <p:nvPr/>
        </p:nvSpPr>
        <p:spPr bwMode="gray">
          <a:xfrm>
            <a:off x="8413750" y="2862263"/>
            <a:ext cx="295275" cy="284162"/>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a:t>
            </a:r>
          </a:p>
        </p:txBody>
      </p:sp>
      <p:sp>
        <p:nvSpPr>
          <p:cNvPr id="7190" name="Text Box 21"/>
          <p:cNvSpPr txBox="1">
            <a:spLocks noChangeArrowheads="1"/>
          </p:cNvSpPr>
          <p:nvPr/>
        </p:nvSpPr>
        <p:spPr bwMode="gray">
          <a:xfrm>
            <a:off x="7747000" y="4940300"/>
            <a:ext cx="1116013" cy="284163"/>
          </a:xfrm>
          <a:prstGeom prst="rect">
            <a:avLst/>
          </a:prstGeom>
          <a:noFill/>
          <a:ln w="9525" algn="ctr">
            <a:noFill/>
            <a:miter lim="800000"/>
            <a:headEnd/>
            <a:tailEnd/>
          </a:ln>
        </p:spPr>
        <p:txBody>
          <a:bodyPr lIns="0" tIns="72000" rIns="0" bIns="0">
            <a:spAutoFit/>
          </a:bodyPr>
          <a:lstStyle/>
          <a:p>
            <a:pPr algn="ctr">
              <a:buSzPct val="100000"/>
            </a:pPr>
            <a:r>
              <a:rPr lang="es-ES" sz="1400">
                <a:solidFill>
                  <a:srgbClr val="000000"/>
                </a:solidFill>
                <a:cs typeface="Arial" charset="0"/>
              </a:rPr>
              <a:t>2007-2008</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sldNum" sz="quarter" idx="10"/>
          </p:nvPr>
        </p:nvSpPr>
        <p:spPr>
          <a:noFill/>
        </p:spPr>
        <p:txBody>
          <a:bodyPr/>
          <a:lstStyle/>
          <a:p>
            <a:pPr>
              <a:buSzPct val="100000"/>
            </a:pPr>
            <a:fld id="{B58585EC-4655-4B93-8128-9356FCD73A38}" type="slidenum">
              <a:rPr lang="es-ES" smtClean="0">
                <a:solidFill>
                  <a:srgbClr val="000000"/>
                </a:solidFill>
                <a:ea typeface="MS PGothic" pitchFamily="34" charset="-128"/>
              </a:rPr>
              <a:pPr>
                <a:buSzPct val="100000"/>
              </a:pPr>
              <a:t>8</a:t>
            </a:fld>
            <a:endParaRPr lang="es-ES" smtClean="0">
              <a:solidFill>
                <a:srgbClr val="000000"/>
              </a:solidFill>
              <a:ea typeface="MS PGothic" pitchFamily="34" charset="-128"/>
            </a:endParaRPr>
          </a:p>
        </p:txBody>
      </p:sp>
      <p:sp>
        <p:nvSpPr>
          <p:cNvPr id="8196" name="Rectangle 2"/>
          <p:cNvSpPr>
            <a:spLocks noGrp="1" noChangeArrowheads="1"/>
          </p:cNvSpPr>
          <p:nvPr>
            <p:ph type="title" idx="4294967295"/>
          </p:nvPr>
        </p:nvSpPr>
        <p:spPr bwMode="auto"/>
        <p:txBody>
          <a:bodyPr/>
          <a:lstStyle/>
          <a:p>
            <a:r>
              <a:rPr lang="es-ES" sz="2800" dirty="0" smtClean="0">
                <a:solidFill>
                  <a:srgbClr val="FF0000"/>
                </a:solidFill>
                <a:ea typeface="MS PGothic" pitchFamily="34" charset="-128"/>
              </a:rPr>
              <a:t>Una minoría de los pacientes logran controlar la PA con </a:t>
            </a:r>
            <a:r>
              <a:rPr lang="es-ES" sz="2800" dirty="0" err="1" smtClean="0">
                <a:solidFill>
                  <a:srgbClr val="FF0000"/>
                </a:solidFill>
                <a:ea typeface="MS PGothic" pitchFamily="34" charset="-128"/>
              </a:rPr>
              <a:t>monoterapia</a:t>
            </a:r>
            <a:endParaRPr lang="es-ES" sz="2800" dirty="0" smtClean="0">
              <a:solidFill>
                <a:srgbClr val="FF0000"/>
              </a:solidFill>
              <a:ea typeface="MS PGothic" pitchFamily="34" charset="-128"/>
            </a:endParaRPr>
          </a:p>
        </p:txBody>
      </p:sp>
      <p:graphicFrame>
        <p:nvGraphicFramePr>
          <p:cNvPr id="8194" name="Object 3"/>
          <p:cNvGraphicFramePr>
            <a:graphicFrameLocks noChangeAspect="1"/>
          </p:cNvGraphicFramePr>
          <p:nvPr>
            <p:ph idx="4294967295"/>
          </p:nvPr>
        </p:nvGraphicFramePr>
        <p:xfrm>
          <a:off x="376238" y="1628775"/>
          <a:ext cx="8324850" cy="3587750"/>
        </p:xfrm>
        <a:graphic>
          <a:graphicData uri="http://schemas.openxmlformats.org/presentationml/2006/ole">
            <p:oleObj spid="_x0000_s8194" name="Diagramm" r:id="rId4" imgW="8343900" imgH="3619500" progId="MSGraph.Chart.8">
              <p:embed followColorScheme="full"/>
            </p:oleObj>
          </a:graphicData>
        </a:graphic>
      </p:graphicFrame>
      <p:sp>
        <p:nvSpPr>
          <p:cNvPr id="8197" name="Text Box 4"/>
          <p:cNvSpPr txBox="1">
            <a:spLocks noChangeArrowheads="1"/>
          </p:cNvSpPr>
          <p:nvPr/>
        </p:nvSpPr>
        <p:spPr bwMode="gray">
          <a:xfrm rot="-5400000">
            <a:off x="-1301750" y="3471863"/>
            <a:ext cx="3890963" cy="490537"/>
          </a:xfrm>
          <a:prstGeom prst="rect">
            <a:avLst/>
          </a:prstGeom>
          <a:noFill/>
          <a:ln w="12700" algn="ctr">
            <a:noFill/>
            <a:miter lim="800000"/>
            <a:headEnd/>
            <a:tailEnd/>
          </a:ln>
        </p:spPr>
        <p:txBody>
          <a:bodyPr lIns="0" tIns="0" rIns="0" bIns="216000" anchor="b">
            <a:spAutoFit/>
          </a:bodyPr>
          <a:lstStyle/>
          <a:p>
            <a:pPr algn="ctr">
              <a:buSzPct val="100000"/>
            </a:pPr>
            <a:r>
              <a:rPr lang="es-ES" sz="1800" b="1">
                <a:solidFill>
                  <a:srgbClr val="000000"/>
                </a:solidFill>
                <a:cs typeface="Arial" charset="0"/>
              </a:rPr>
              <a:t>Pacientes con control de la PA (%)</a:t>
            </a:r>
          </a:p>
        </p:txBody>
      </p:sp>
      <p:sp>
        <p:nvSpPr>
          <p:cNvPr id="8198" name="Rectangle 5"/>
          <p:cNvSpPr>
            <a:spLocks noChangeArrowheads="1"/>
          </p:cNvSpPr>
          <p:nvPr/>
        </p:nvSpPr>
        <p:spPr bwMode="gray">
          <a:xfrm>
            <a:off x="2098675" y="5084763"/>
            <a:ext cx="200025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cs typeface="Arial" charset="0"/>
              </a:rPr>
              <a:t>PA &lt; 140/90 mmHg</a:t>
            </a:r>
          </a:p>
        </p:txBody>
      </p:sp>
      <p:sp>
        <p:nvSpPr>
          <p:cNvPr id="8199" name="Rectangle 6"/>
          <p:cNvSpPr>
            <a:spLocks noChangeArrowheads="1"/>
          </p:cNvSpPr>
          <p:nvPr/>
        </p:nvSpPr>
        <p:spPr bwMode="gray">
          <a:xfrm>
            <a:off x="5556250" y="5084763"/>
            <a:ext cx="2000250" cy="346075"/>
          </a:xfrm>
          <a:prstGeom prst="rect">
            <a:avLst/>
          </a:prstGeom>
          <a:noFill/>
          <a:ln w="9525" algn="ctr">
            <a:noFill/>
            <a:miter lim="800000"/>
            <a:headEnd/>
            <a:tailEnd/>
          </a:ln>
        </p:spPr>
        <p:txBody>
          <a:bodyPr wrap="none" lIns="0" tIns="72000" rIns="0" bIns="0" anchor="b">
            <a:spAutoFit/>
          </a:bodyPr>
          <a:lstStyle/>
          <a:p>
            <a:pPr algn="ctr">
              <a:buSzPct val="100000"/>
            </a:pPr>
            <a:r>
              <a:rPr lang="es-ES" sz="1800">
                <a:solidFill>
                  <a:srgbClr val="000000"/>
                </a:solidFill>
              </a:rPr>
              <a:t>PA &lt; 135/85 mmHg</a:t>
            </a:r>
          </a:p>
        </p:txBody>
      </p:sp>
      <p:sp>
        <p:nvSpPr>
          <p:cNvPr id="8200" name="Rectangle 7"/>
          <p:cNvSpPr>
            <a:spLocks noChangeArrowheads="1"/>
          </p:cNvSpPr>
          <p:nvPr/>
        </p:nvSpPr>
        <p:spPr bwMode="gray">
          <a:xfrm>
            <a:off x="442913" y="6516688"/>
            <a:ext cx="2684462" cy="260350"/>
          </a:xfrm>
          <a:prstGeom prst="rect">
            <a:avLst/>
          </a:prstGeom>
          <a:noFill/>
          <a:ln w="12700" algn="ctr">
            <a:noFill/>
            <a:miter lim="800000"/>
            <a:headEnd/>
            <a:tailEnd/>
          </a:ln>
        </p:spPr>
        <p:txBody>
          <a:bodyPr wrap="none" lIns="0" tIns="0" rIns="108000" bIns="108000" anchor="b">
            <a:spAutoFit/>
          </a:bodyPr>
          <a:lstStyle/>
          <a:p>
            <a:pPr>
              <a:buSzPct val="100000"/>
            </a:pPr>
            <a:r>
              <a:rPr lang="es-ES" sz="1000">
                <a:solidFill>
                  <a:srgbClr val="000000"/>
                </a:solidFill>
              </a:rPr>
              <a:t>Dickerson et al. </a:t>
            </a:r>
            <a:r>
              <a:rPr lang="es-ES" sz="1000" i="1">
                <a:solidFill>
                  <a:srgbClr val="000000"/>
                </a:solidFill>
              </a:rPr>
              <a:t>Lancet.</a:t>
            </a:r>
            <a:r>
              <a:rPr lang="es-ES" sz="1000">
                <a:solidFill>
                  <a:srgbClr val="000000"/>
                </a:solidFill>
              </a:rPr>
              <a:t> 1999:353:2008</a:t>
            </a:r>
            <a:r>
              <a:rPr lang="es-ES" sz="1000">
                <a:solidFill>
                  <a:srgbClr val="000000"/>
                </a:solidFill>
                <a:cs typeface="Arial" charset="0"/>
              </a:rPr>
              <a:t>–2013</a:t>
            </a:r>
            <a:r>
              <a:rPr lang="es-ES" sz="1000">
                <a:solidFill>
                  <a:srgbClr val="000000"/>
                </a:solidFill>
                <a:sym typeface="Symbol" pitchFamily="18" charset="2"/>
              </a:rPr>
              <a:t>.</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0"/>
          </p:nvPr>
        </p:nvSpPr>
        <p:spPr>
          <a:noFill/>
        </p:spPr>
        <p:txBody>
          <a:bodyPr/>
          <a:lstStyle/>
          <a:p>
            <a:pPr>
              <a:buSzPct val="100000"/>
            </a:pPr>
            <a:fld id="{C201327F-83A3-45DB-A70A-CA7C8D6747BB}" type="slidenum">
              <a:rPr lang="es-ES" smtClean="0">
                <a:solidFill>
                  <a:srgbClr val="000000"/>
                </a:solidFill>
                <a:ea typeface="MS PGothic" pitchFamily="34" charset="-128"/>
              </a:rPr>
              <a:pPr>
                <a:buSzPct val="100000"/>
              </a:pPr>
              <a:t>9</a:t>
            </a:fld>
            <a:endParaRPr lang="es-ES" smtClean="0">
              <a:solidFill>
                <a:srgbClr val="000000"/>
              </a:solidFill>
              <a:ea typeface="MS PGothic" pitchFamily="34" charset="-128"/>
            </a:endParaRPr>
          </a:p>
        </p:txBody>
      </p:sp>
      <p:sp>
        <p:nvSpPr>
          <p:cNvPr id="51203" name="Line 2"/>
          <p:cNvSpPr>
            <a:spLocks noChangeShapeType="1"/>
          </p:cNvSpPr>
          <p:nvPr/>
        </p:nvSpPr>
        <p:spPr bwMode="gray">
          <a:xfrm flipV="1">
            <a:off x="3511550" y="1622425"/>
            <a:ext cx="0" cy="3727450"/>
          </a:xfrm>
          <a:prstGeom prst="line">
            <a:avLst/>
          </a:prstGeom>
          <a:noFill/>
          <a:ln w="19050">
            <a:solidFill>
              <a:srgbClr val="7C7C7C"/>
            </a:solidFill>
            <a:round/>
            <a:headEnd/>
            <a:tailEnd/>
          </a:ln>
        </p:spPr>
        <p:txBody>
          <a:bodyPr wrap="none" anchor="ctr"/>
          <a:lstStyle/>
          <a:p>
            <a:endParaRPr lang="en-US"/>
          </a:p>
        </p:txBody>
      </p:sp>
      <p:sp>
        <p:nvSpPr>
          <p:cNvPr id="51204" name="Line 3"/>
          <p:cNvSpPr>
            <a:spLocks noChangeShapeType="1"/>
          </p:cNvSpPr>
          <p:nvPr/>
        </p:nvSpPr>
        <p:spPr bwMode="gray">
          <a:xfrm flipV="1">
            <a:off x="5080000" y="1622425"/>
            <a:ext cx="0" cy="3727450"/>
          </a:xfrm>
          <a:prstGeom prst="line">
            <a:avLst/>
          </a:prstGeom>
          <a:noFill/>
          <a:ln w="19050">
            <a:solidFill>
              <a:srgbClr val="7C7C7C"/>
            </a:solidFill>
            <a:round/>
            <a:headEnd/>
            <a:tailEnd/>
          </a:ln>
        </p:spPr>
        <p:txBody>
          <a:bodyPr wrap="none" anchor="ctr"/>
          <a:lstStyle/>
          <a:p>
            <a:endParaRPr lang="en-US"/>
          </a:p>
        </p:txBody>
      </p:sp>
      <p:sp>
        <p:nvSpPr>
          <p:cNvPr id="51205" name="Line 4"/>
          <p:cNvSpPr>
            <a:spLocks noChangeShapeType="1"/>
          </p:cNvSpPr>
          <p:nvPr/>
        </p:nvSpPr>
        <p:spPr bwMode="gray">
          <a:xfrm flipV="1">
            <a:off x="6651625" y="1622425"/>
            <a:ext cx="0" cy="3727450"/>
          </a:xfrm>
          <a:prstGeom prst="line">
            <a:avLst/>
          </a:prstGeom>
          <a:noFill/>
          <a:ln w="19050">
            <a:solidFill>
              <a:srgbClr val="7C7C7C"/>
            </a:solidFill>
            <a:round/>
            <a:headEnd/>
            <a:tailEnd/>
          </a:ln>
        </p:spPr>
        <p:txBody>
          <a:bodyPr wrap="none" anchor="ctr"/>
          <a:lstStyle/>
          <a:p>
            <a:endParaRPr lang="en-US"/>
          </a:p>
        </p:txBody>
      </p:sp>
      <p:sp>
        <p:nvSpPr>
          <p:cNvPr id="51206" name="Line 5"/>
          <p:cNvSpPr>
            <a:spLocks noChangeShapeType="1"/>
          </p:cNvSpPr>
          <p:nvPr/>
        </p:nvSpPr>
        <p:spPr bwMode="gray">
          <a:xfrm flipV="1">
            <a:off x="8221663" y="1622425"/>
            <a:ext cx="0" cy="3727450"/>
          </a:xfrm>
          <a:prstGeom prst="line">
            <a:avLst/>
          </a:prstGeom>
          <a:noFill/>
          <a:ln w="19050">
            <a:solidFill>
              <a:srgbClr val="7C7C7C"/>
            </a:solidFill>
            <a:round/>
            <a:headEnd/>
            <a:tailEnd/>
          </a:ln>
        </p:spPr>
        <p:txBody>
          <a:bodyPr wrap="none" anchor="ctr"/>
          <a:lstStyle/>
          <a:p>
            <a:endParaRPr lang="en-US"/>
          </a:p>
        </p:txBody>
      </p:sp>
      <p:sp>
        <p:nvSpPr>
          <p:cNvPr id="51207" name="Text Box 6"/>
          <p:cNvSpPr txBox="1">
            <a:spLocks noChangeArrowheads="1"/>
          </p:cNvSpPr>
          <p:nvPr/>
        </p:nvSpPr>
        <p:spPr bwMode="gray">
          <a:xfrm>
            <a:off x="3306763" y="5729288"/>
            <a:ext cx="5143500" cy="274637"/>
          </a:xfrm>
          <a:prstGeom prst="rect">
            <a:avLst/>
          </a:prstGeom>
          <a:noFill/>
          <a:ln w="12700" algn="ctr">
            <a:noFill/>
            <a:miter lim="800000"/>
            <a:headEnd type="none" w="sm" len="sm"/>
            <a:tailEnd type="none" w="sm" len="sm"/>
          </a:ln>
        </p:spPr>
        <p:txBody>
          <a:bodyPr wrap="none" lIns="0" tIns="0" rIns="0" bIns="0">
            <a:spAutoFit/>
          </a:bodyPr>
          <a:lstStyle/>
          <a:p>
            <a:pPr algn="ctr">
              <a:buSzPct val="100000"/>
            </a:pPr>
            <a:r>
              <a:rPr lang="es-ES" sz="1800">
                <a:solidFill>
                  <a:srgbClr val="000000"/>
                </a:solidFill>
                <a:cs typeface="Arial" charset="0"/>
              </a:rPr>
              <a:t>Número medio de medicamentos antihipertensivos</a:t>
            </a:r>
          </a:p>
        </p:txBody>
      </p:sp>
      <p:sp>
        <p:nvSpPr>
          <p:cNvPr id="51208" name="Rectangle 7"/>
          <p:cNvSpPr>
            <a:spLocks noChangeArrowheads="1"/>
          </p:cNvSpPr>
          <p:nvPr/>
        </p:nvSpPr>
        <p:spPr bwMode="gray">
          <a:xfrm>
            <a:off x="3457575" y="5349875"/>
            <a:ext cx="127000" cy="346075"/>
          </a:xfrm>
          <a:prstGeom prst="rect">
            <a:avLst/>
          </a:prstGeom>
          <a:noFill/>
          <a:ln w="12700"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1</a:t>
            </a:r>
          </a:p>
        </p:txBody>
      </p:sp>
      <p:sp>
        <p:nvSpPr>
          <p:cNvPr id="51209" name="Rectangle 8"/>
          <p:cNvSpPr>
            <a:spLocks noChangeArrowheads="1"/>
          </p:cNvSpPr>
          <p:nvPr/>
        </p:nvSpPr>
        <p:spPr bwMode="gray">
          <a:xfrm>
            <a:off x="5032375" y="5349875"/>
            <a:ext cx="127000" cy="346075"/>
          </a:xfrm>
          <a:prstGeom prst="rect">
            <a:avLst/>
          </a:prstGeom>
          <a:noFill/>
          <a:ln w="12700"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2</a:t>
            </a:r>
          </a:p>
        </p:txBody>
      </p:sp>
      <p:sp>
        <p:nvSpPr>
          <p:cNvPr id="51210" name="Rectangle 9"/>
          <p:cNvSpPr>
            <a:spLocks noChangeArrowheads="1"/>
          </p:cNvSpPr>
          <p:nvPr/>
        </p:nvSpPr>
        <p:spPr bwMode="gray">
          <a:xfrm>
            <a:off x="6605588" y="5349875"/>
            <a:ext cx="127000" cy="346075"/>
          </a:xfrm>
          <a:prstGeom prst="rect">
            <a:avLst/>
          </a:prstGeom>
          <a:noFill/>
          <a:ln w="12700"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3</a:t>
            </a:r>
          </a:p>
        </p:txBody>
      </p:sp>
      <p:sp>
        <p:nvSpPr>
          <p:cNvPr id="51211" name="Rectangle 10"/>
          <p:cNvSpPr>
            <a:spLocks noChangeArrowheads="1"/>
          </p:cNvSpPr>
          <p:nvPr/>
        </p:nvSpPr>
        <p:spPr bwMode="gray">
          <a:xfrm>
            <a:off x="8180388" y="5349875"/>
            <a:ext cx="127000" cy="346075"/>
          </a:xfrm>
          <a:prstGeom prst="rect">
            <a:avLst/>
          </a:prstGeom>
          <a:noFill/>
          <a:ln w="12700" algn="ctr">
            <a:noFill/>
            <a:miter lim="800000"/>
            <a:headEnd/>
            <a:tailEnd/>
          </a:ln>
        </p:spPr>
        <p:txBody>
          <a:bodyPr wrap="none" lIns="0" tIns="72000" rIns="0" bIns="0">
            <a:spAutoFit/>
          </a:bodyPr>
          <a:lstStyle/>
          <a:p>
            <a:pPr algn="ctr">
              <a:buSzPct val="100000"/>
            </a:pPr>
            <a:r>
              <a:rPr lang="es-ES" sz="1800">
                <a:solidFill>
                  <a:srgbClr val="000000"/>
                </a:solidFill>
                <a:cs typeface="Arial" charset="0"/>
              </a:rPr>
              <a:t>4</a:t>
            </a:r>
          </a:p>
        </p:txBody>
      </p:sp>
      <p:sp>
        <p:nvSpPr>
          <p:cNvPr id="51212" name="Text Box 11"/>
          <p:cNvSpPr txBox="1">
            <a:spLocks noChangeArrowheads="1"/>
          </p:cNvSpPr>
          <p:nvPr/>
        </p:nvSpPr>
        <p:spPr bwMode="gray">
          <a:xfrm>
            <a:off x="733425" y="1252538"/>
            <a:ext cx="2654300" cy="274637"/>
          </a:xfrm>
          <a:prstGeom prst="rect">
            <a:avLst/>
          </a:prstGeom>
          <a:noFill/>
          <a:ln w="12700" algn="ctr">
            <a:noFill/>
            <a:miter lim="800000"/>
            <a:headEnd/>
            <a:tailEnd/>
          </a:ln>
        </p:spPr>
        <p:txBody>
          <a:bodyPr wrap="none" lIns="0" tIns="0" rIns="0" bIns="0" anchor="ctr">
            <a:spAutoFit/>
          </a:bodyPr>
          <a:lstStyle/>
          <a:p>
            <a:pPr algn="r">
              <a:spcAft>
                <a:spcPct val="42000"/>
              </a:spcAft>
              <a:buSzPct val="100000"/>
            </a:pPr>
            <a:r>
              <a:rPr lang="es-ES" sz="1800" b="1">
                <a:solidFill>
                  <a:srgbClr val="EF4135"/>
                </a:solidFill>
                <a:cs typeface="Arial" charset="0"/>
              </a:rPr>
              <a:t>Ensayo (PAS alcanzada)</a:t>
            </a:r>
          </a:p>
        </p:txBody>
      </p:sp>
      <p:sp>
        <p:nvSpPr>
          <p:cNvPr id="51213" name="Freeform 12"/>
          <p:cNvSpPr>
            <a:spLocks/>
          </p:cNvSpPr>
          <p:nvPr/>
        </p:nvSpPr>
        <p:spPr bwMode="gray">
          <a:xfrm>
            <a:off x="3511550" y="2120900"/>
            <a:ext cx="1735138" cy="257175"/>
          </a:xfrm>
          <a:custGeom>
            <a:avLst/>
            <a:gdLst>
              <a:gd name="T0" fmla="*/ 0 w 1184"/>
              <a:gd name="T1" fmla="*/ 2147483647 h 124"/>
              <a:gd name="T2" fmla="*/ 2147483647 w 1184"/>
              <a:gd name="T3" fmla="*/ 0 h 124"/>
              <a:gd name="T4" fmla="*/ 2147483647 w 1184"/>
              <a:gd name="T5" fmla="*/ 0 h 124"/>
              <a:gd name="T6" fmla="*/ 2147483647 w 1184"/>
              <a:gd name="T7" fmla="*/ 2147483647 h 124"/>
              <a:gd name="T8" fmla="*/ 0 w 1184"/>
              <a:gd name="T9" fmla="*/ 2147483647 h 124"/>
              <a:gd name="T10" fmla="*/ 0 60000 65536"/>
              <a:gd name="T11" fmla="*/ 0 60000 65536"/>
              <a:gd name="T12" fmla="*/ 0 60000 65536"/>
              <a:gd name="T13" fmla="*/ 0 60000 65536"/>
              <a:gd name="T14" fmla="*/ 0 60000 65536"/>
              <a:gd name="T15" fmla="*/ 0 w 1184"/>
              <a:gd name="T16" fmla="*/ 0 h 124"/>
              <a:gd name="T17" fmla="*/ 1184 w 1184"/>
              <a:gd name="T18" fmla="*/ 124 h 124"/>
            </a:gdLst>
            <a:ahLst/>
            <a:cxnLst>
              <a:cxn ang="T10">
                <a:pos x="T0" y="T1"/>
              </a:cxn>
              <a:cxn ang="T11">
                <a:pos x="T2" y="T3"/>
              </a:cxn>
              <a:cxn ang="T12">
                <a:pos x="T4" y="T5"/>
              </a:cxn>
              <a:cxn ang="T13">
                <a:pos x="T6" y="T7"/>
              </a:cxn>
              <a:cxn ang="T14">
                <a:pos x="T8" y="T9"/>
              </a:cxn>
            </a:cxnLst>
            <a:rect l="T15" t="T16" r="T17" b="T18"/>
            <a:pathLst>
              <a:path w="1184" h="124">
                <a:moveTo>
                  <a:pt x="0" y="124"/>
                </a:moveTo>
                <a:lnTo>
                  <a:pt x="2" y="0"/>
                </a:lnTo>
                <a:lnTo>
                  <a:pt x="1184" y="0"/>
                </a:lnTo>
                <a:lnTo>
                  <a:pt x="1184" y="124"/>
                </a:lnTo>
                <a:lnTo>
                  <a:pt x="0" y="124"/>
                </a:lnTo>
                <a:close/>
              </a:path>
            </a:pathLst>
          </a:custGeom>
          <a:solidFill>
            <a:srgbClr val="00B25A"/>
          </a:solidFill>
          <a:ln w="9525">
            <a:solidFill>
              <a:schemeClr val="bg1"/>
            </a:solidFill>
            <a:round/>
            <a:headEnd/>
            <a:tailEnd/>
          </a:ln>
        </p:spPr>
        <p:txBody>
          <a:bodyPr/>
          <a:lstStyle/>
          <a:p>
            <a:endParaRPr lang="en-US"/>
          </a:p>
        </p:txBody>
      </p:sp>
      <p:sp>
        <p:nvSpPr>
          <p:cNvPr id="51214" name="Freeform 13"/>
          <p:cNvSpPr>
            <a:spLocks/>
          </p:cNvSpPr>
          <p:nvPr/>
        </p:nvSpPr>
        <p:spPr bwMode="gray">
          <a:xfrm>
            <a:off x="3497263" y="1755775"/>
            <a:ext cx="1966912" cy="257175"/>
          </a:xfrm>
          <a:custGeom>
            <a:avLst/>
            <a:gdLst>
              <a:gd name="T0" fmla="*/ 0 w 1343"/>
              <a:gd name="T1" fmla="*/ 2147483647 h 125"/>
              <a:gd name="T2" fmla="*/ 2147483647 w 1343"/>
              <a:gd name="T3" fmla="*/ 0 h 125"/>
              <a:gd name="T4" fmla="*/ 2147483647 w 1343"/>
              <a:gd name="T5" fmla="*/ 0 h 125"/>
              <a:gd name="T6" fmla="*/ 2147483647 w 1343"/>
              <a:gd name="T7" fmla="*/ 2147483647 h 125"/>
              <a:gd name="T8" fmla="*/ 0 w 1343"/>
              <a:gd name="T9" fmla="*/ 2147483647 h 125"/>
              <a:gd name="T10" fmla="*/ 0 60000 65536"/>
              <a:gd name="T11" fmla="*/ 0 60000 65536"/>
              <a:gd name="T12" fmla="*/ 0 60000 65536"/>
              <a:gd name="T13" fmla="*/ 0 60000 65536"/>
              <a:gd name="T14" fmla="*/ 0 60000 65536"/>
              <a:gd name="T15" fmla="*/ 0 w 1343"/>
              <a:gd name="T16" fmla="*/ 0 h 125"/>
              <a:gd name="T17" fmla="*/ 1343 w 1343"/>
              <a:gd name="T18" fmla="*/ 125 h 125"/>
            </a:gdLst>
            <a:ahLst/>
            <a:cxnLst>
              <a:cxn ang="T10">
                <a:pos x="T0" y="T1"/>
              </a:cxn>
              <a:cxn ang="T11">
                <a:pos x="T2" y="T3"/>
              </a:cxn>
              <a:cxn ang="T12">
                <a:pos x="T4" y="T5"/>
              </a:cxn>
              <a:cxn ang="T13">
                <a:pos x="T6" y="T7"/>
              </a:cxn>
              <a:cxn ang="T14">
                <a:pos x="T8" y="T9"/>
              </a:cxn>
            </a:cxnLst>
            <a:rect l="T15" t="T16" r="T17" b="T18"/>
            <a:pathLst>
              <a:path w="1343" h="125">
                <a:moveTo>
                  <a:pt x="0" y="125"/>
                </a:moveTo>
                <a:lnTo>
                  <a:pt x="2" y="0"/>
                </a:lnTo>
                <a:lnTo>
                  <a:pt x="1343" y="0"/>
                </a:lnTo>
                <a:lnTo>
                  <a:pt x="1343" y="125"/>
                </a:lnTo>
                <a:lnTo>
                  <a:pt x="0" y="125"/>
                </a:lnTo>
                <a:close/>
              </a:path>
            </a:pathLst>
          </a:custGeom>
          <a:solidFill>
            <a:srgbClr val="0081C6"/>
          </a:solidFill>
          <a:ln w="9525">
            <a:solidFill>
              <a:schemeClr val="bg1"/>
            </a:solidFill>
            <a:round/>
            <a:headEnd/>
            <a:tailEnd/>
          </a:ln>
        </p:spPr>
        <p:txBody>
          <a:bodyPr/>
          <a:lstStyle/>
          <a:p>
            <a:endParaRPr lang="en-US"/>
          </a:p>
        </p:txBody>
      </p:sp>
      <p:sp>
        <p:nvSpPr>
          <p:cNvPr id="51215" name="Freeform 14"/>
          <p:cNvSpPr>
            <a:spLocks/>
          </p:cNvSpPr>
          <p:nvPr/>
        </p:nvSpPr>
        <p:spPr bwMode="gray">
          <a:xfrm>
            <a:off x="3511550" y="2509838"/>
            <a:ext cx="2679700" cy="257175"/>
          </a:xfrm>
          <a:custGeom>
            <a:avLst/>
            <a:gdLst>
              <a:gd name="T0" fmla="*/ 0 w 1829"/>
              <a:gd name="T1" fmla="*/ 2147483647 h 125"/>
              <a:gd name="T2" fmla="*/ 2147483647 w 1829"/>
              <a:gd name="T3" fmla="*/ 0 h 125"/>
              <a:gd name="T4" fmla="*/ 2147483647 w 1829"/>
              <a:gd name="T5" fmla="*/ 0 h 125"/>
              <a:gd name="T6" fmla="*/ 2147483647 w 1829"/>
              <a:gd name="T7" fmla="*/ 2147483647 h 125"/>
              <a:gd name="T8" fmla="*/ 0 w 1829"/>
              <a:gd name="T9" fmla="*/ 2147483647 h 125"/>
              <a:gd name="T10" fmla="*/ 0 60000 65536"/>
              <a:gd name="T11" fmla="*/ 0 60000 65536"/>
              <a:gd name="T12" fmla="*/ 0 60000 65536"/>
              <a:gd name="T13" fmla="*/ 0 60000 65536"/>
              <a:gd name="T14" fmla="*/ 0 60000 65536"/>
              <a:gd name="T15" fmla="*/ 0 w 1829"/>
              <a:gd name="T16" fmla="*/ 0 h 125"/>
              <a:gd name="T17" fmla="*/ 1829 w 1829"/>
              <a:gd name="T18" fmla="*/ 125 h 125"/>
            </a:gdLst>
            <a:ahLst/>
            <a:cxnLst>
              <a:cxn ang="T10">
                <a:pos x="T0" y="T1"/>
              </a:cxn>
              <a:cxn ang="T11">
                <a:pos x="T2" y="T3"/>
              </a:cxn>
              <a:cxn ang="T12">
                <a:pos x="T4" y="T5"/>
              </a:cxn>
              <a:cxn ang="T13">
                <a:pos x="T6" y="T7"/>
              </a:cxn>
              <a:cxn ang="T14">
                <a:pos x="T8" y="T9"/>
              </a:cxn>
            </a:cxnLst>
            <a:rect l="T15" t="T16" r="T17" b="T18"/>
            <a:pathLst>
              <a:path w="1829" h="125">
                <a:moveTo>
                  <a:pt x="0" y="125"/>
                </a:moveTo>
                <a:lnTo>
                  <a:pt x="2" y="0"/>
                </a:lnTo>
                <a:lnTo>
                  <a:pt x="1829" y="0"/>
                </a:lnTo>
                <a:lnTo>
                  <a:pt x="1829" y="125"/>
                </a:lnTo>
                <a:lnTo>
                  <a:pt x="0" y="125"/>
                </a:lnTo>
                <a:close/>
              </a:path>
            </a:pathLst>
          </a:custGeom>
          <a:solidFill>
            <a:srgbClr val="0081C6"/>
          </a:solidFill>
          <a:ln w="9525">
            <a:solidFill>
              <a:schemeClr val="bg1"/>
            </a:solidFill>
            <a:round/>
            <a:headEnd/>
            <a:tailEnd/>
          </a:ln>
        </p:spPr>
        <p:txBody>
          <a:bodyPr/>
          <a:lstStyle/>
          <a:p>
            <a:endParaRPr lang="en-US"/>
          </a:p>
        </p:txBody>
      </p:sp>
      <p:sp>
        <p:nvSpPr>
          <p:cNvPr id="51216" name="Freeform 15"/>
          <p:cNvSpPr>
            <a:spLocks/>
          </p:cNvSpPr>
          <p:nvPr/>
        </p:nvSpPr>
        <p:spPr bwMode="gray">
          <a:xfrm>
            <a:off x="3511550" y="2897188"/>
            <a:ext cx="2986088" cy="257175"/>
          </a:xfrm>
          <a:custGeom>
            <a:avLst/>
            <a:gdLst>
              <a:gd name="T0" fmla="*/ 0 w 2038"/>
              <a:gd name="T1" fmla="*/ 2147483647 h 125"/>
              <a:gd name="T2" fmla="*/ 2147483647 w 2038"/>
              <a:gd name="T3" fmla="*/ 0 h 125"/>
              <a:gd name="T4" fmla="*/ 2147483647 w 2038"/>
              <a:gd name="T5" fmla="*/ 0 h 125"/>
              <a:gd name="T6" fmla="*/ 2147483647 w 2038"/>
              <a:gd name="T7" fmla="*/ 2147483647 h 125"/>
              <a:gd name="T8" fmla="*/ 0 w 2038"/>
              <a:gd name="T9" fmla="*/ 2147483647 h 125"/>
              <a:gd name="T10" fmla="*/ 0 60000 65536"/>
              <a:gd name="T11" fmla="*/ 0 60000 65536"/>
              <a:gd name="T12" fmla="*/ 0 60000 65536"/>
              <a:gd name="T13" fmla="*/ 0 60000 65536"/>
              <a:gd name="T14" fmla="*/ 0 60000 65536"/>
              <a:gd name="T15" fmla="*/ 0 w 2038"/>
              <a:gd name="T16" fmla="*/ 0 h 125"/>
              <a:gd name="T17" fmla="*/ 2038 w 2038"/>
              <a:gd name="T18" fmla="*/ 125 h 125"/>
            </a:gdLst>
            <a:ahLst/>
            <a:cxnLst>
              <a:cxn ang="T10">
                <a:pos x="T0" y="T1"/>
              </a:cxn>
              <a:cxn ang="T11">
                <a:pos x="T2" y="T3"/>
              </a:cxn>
              <a:cxn ang="T12">
                <a:pos x="T4" y="T5"/>
              </a:cxn>
              <a:cxn ang="T13">
                <a:pos x="T6" y="T7"/>
              </a:cxn>
              <a:cxn ang="T14">
                <a:pos x="T8" y="T9"/>
              </a:cxn>
            </a:cxnLst>
            <a:rect l="T15" t="T16" r="T17" b="T18"/>
            <a:pathLst>
              <a:path w="2038" h="125">
                <a:moveTo>
                  <a:pt x="0" y="125"/>
                </a:moveTo>
                <a:lnTo>
                  <a:pt x="2" y="0"/>
                </a:lnTo>
                <a:lnTo>
                  <a:pt x="2038" y="0"/>
                </a:lnTo>
                <a:lnTo>
                  <a:pt x="2038" y="125"/>
                </a:lnTo>
                <a:lnTo>
                  <a:pt x="0" y="125"/>
                </a:lnTo>
                <a:close/>
              </a:path>
            </a:pathLst>
          </a:custGeom>
          <a:solidFill>
            <a:srgbClr val="00B25A"/>
          </a:solidFill>
          <a:ln w="9525">
            <a:solidFill>
              <a:schemeClr val="bg1"/>
            </a:solidFill>
            <a:round/>
            <a:headEnd/>
            <a:tailEnd/>
          </a:ln>
        </p:spPr>
        <p:txBody>
          <a:bodyPr/>
          <a:lstStyle/>
          <a:p>
            <a:endParaRPr lang="en-US"/>
          </a:p>
        </p:txBody>
      </p:sp>
      <p:sp>
        <p:nvSpPr>
          <p:cNvPr id="51217" name="Freeform 16"/>
          <p:cNvSpPr>
            <a:spLocks/>
          </p:cNvSpPr>
          <p:nvPr/>
        </p:nvSpPr>
        <p:spPr bwMode="gray">
          <a:xfrm>
            <a:off x="3511550" y="3287713"/>
            <a:ext cx="2636838" cy="257175"/>
          </a:xfrm>
          <a:custGeom>
            <a:avLst/>
            <a:gdLst>
              <a:gd name="T0" fmla="*/ 0 w 1800"/>
              <a:gd name="T1" fmla="*/ 2147483647 h 125"/>
              <a:gd name="T2" fmla="*/ 2147483647 w 1800"/>
              <a:gd name="T3" fmla="*/ 0 h 125"/>
              <a:gd name="T4" fmla="*/ 2147483647 w 1800"/>
              <a:gd name="T5" fmla="*/ 0 h 125"/>
              <a:gd name="T6" fmla="*/ 2147483647 w 1800"/>
              <a:gd name="T7" fmla="*/ 2147483647 h 125"/>
              <a:gd name="T8" fmla="*/ 0 w 1800"/>
              <a:gd name="T9" fmla="*/ 2147483647 h 125"/>
              <a:gd name="T10" fmla="*/ 0 60000 65536"/>
              <a:gd name="T11" fmla="*/ 0 60000 65536"/>
              <a:gd name="T12" fmla="*/ 0 60000 65536"/>
              <a:gd name="T13" fmla="*/ 0 60000 65536"/>
              <a:gd name="T14" fmla="*/ 0 60000 65536"/>
              <a:gd name="T15" fmla="*/ 0 w 1800"/>
              <a:gd name="T16" fmla="*/ 0 h 125"/>
              <a:gd name="T17" fmla="*/ 1800 w 1800"/>
              <a:gd name="T18" fmla="*/ 125 h 125"/>
            </a:gdLst>
            <a:ahLst/>
            <a:cxnLst>
              <a:cxn ang="T10">
                <a:pos x="T0" y="T1"/>
              </a:cxn>
              <a:cxn ang="T11">
                <a:pos x="T2" y="T3"/>
              </a:cxn>
              <a:cxn ang="T12">
                <a:pos x="T4" y="T5"/>
              </a:cxn>
              <a:cxn ang="T13">
                <a:pos x="T6" y="T7"/>
              </a:cxn>
              <a:cxn ang="T14">
                <a:pos x="T8" y="T9"/>
              </a:cxn>
            </a:cxnLst>
            <a:rect l="T15" t="T16" r="T17" b="T18"/>
            <a:pathLst>
              <a:path w="1800" h="125">
                <a:moveTo>
                  <a:pt x="0" y="125"/>
                </a:moveTo>
                <a:lnTo>
                  <a:pt x="2" y="0"/>
                </a:lnTo>
                <a:lnTo>
                  <a:pt x="1800" y="0"/>
                </a:lnTo>
                <a:lnTo>
                  <a:pt x="1800" y="125"/>
                </a:lnTo>
                <a:lnTo>
                  <a:pt x="0" y="125"/>
                </a:lnTo>
                <a:close/>
              </a:path>
            </a:pathLst>
          </a:custGeom>
          <a:solidFill>
            <a:srgbClr val="0081C6"/>
          </a:solidFill>
          <a:ln w="9525">
            <a:solidFill>
              <a:schemeClr val="bg1"/>
            </a:solidFill>
            <a:round/>
            <a:headEnd/>
            <a:tailEnd/>
          </a:ln>
        </p:spPr>
        <p:txBody>
          <a:bodyPr/>
          <a:lstStyle/>
          <a:p>
            <a:endParaRPr lang="en-US"/>
          </a:p>
        </p:txBody>
      </p:sp>
      <p:sp>
        <p:nvSpPr>
          <p:cNvPr id="51218" name="Freeform 17"/>
          <p:cNvSpPr>
            <a:spLocks/>
          </p:cNvSpPr>
          <p:nvPr/>
        </p:nvSpPr>
        <p:spPr bwMode="gray">
          <a:xfrm>
            <a:off x="3511550" y="3675063"/>
            <a:ext cx="2833688" cy="257175"/>
          </a:xfrm>
          <a:custGeom>
            <a:avLst/>
            <a:gdLst>
              <a:gd name="T0" fmla="*/ 0 w 1934"/>
              <a:gd name="T1" fmla="*/ 2147483647 h 125"/>
              <a:gd name="T2" fmla="*/ 2147483647 w 1934"/>
              <a:gd name="T3" fmla="*/ 0 h 125"/>
              <a:gd name="T4" fmla="*/ 2147483647 w 1934"/>
              <a:gd name="T5" fmla="*/ 0 h 125"/>
              <a:gd name="T6" fmla="*/ 2147483647 w 1934"/>
              <a:gd name="T7" fmla="*/ 2147483647 h 125"/>
              <a:gd name="T8" fmla="*/ 0 w 1934"/>
              <a:gd name="T9" fmla="*/ 2147483647 h 125"/>
              <a:gd name="T10" fmla="*/ 0 60000 65536"/>
              <a:gd name="T11" fmla="*/ 0 60000 65536"/>
              <a:gd name="T12" fmla="*/ 0 60000 65536"/>
              <a:gd name="T13" fmla="*/ 0 60000 65536"/>
              <a:gd name="T14" fmla="*/ 0 60000 65536"/>
              <a:gd name="T15" fmla="*/ 0 w 1934"/>
              <a:gd name="T16" fmla="*/ 0 h 125"/>
              <a:gd name="T17" fmla="*/ 1934 w 1934"/>
              <a:gd name="T18" fmla="*/ 125 h 125"/>
            </a:gdLst>
            <a:ahLst/>
            <a:cxnLst>
              <a:cxn ang="T10">
                <a:pos x="T0" y="T1"/>
              </a:cxn>
              <a:cxn ang="T11">
                <a:pos x="T2" y="T3"/>
              </a:cxn>
              <a:cxn ang="T12">
                <a:pos x="T4" y="T5"/>
              </a:cxn>
              <a:cxn ang="T13">
                <a:pos x="T6" y="T7"/>
              </a:cxn>
              <a:cxn ang="T14">
                <a:pos x="T8" y="T9"/>
              </a:cxn>
            </a:cxnLst>
            <a:rect l="T15" t="T16" r="T17" b="T18"/>
            <a:pathLst>
              <a:path w="1934" h="125">
                <a:moveTo>
                  <a:pt x="0" y="125"/>
                </a:moveTo>
                <a:lnTo>
                  <a:pt x="2" y="0"/>
                </a:lnTo>
                <a:lnTo>
                  <a:pt x="1934" y="0"/>
                </a:lnTo>
                <a:lnTo>
                  <a:pt x="1934" y="125"/>
                </a:lnTo>
                <a:lnTo>
                  <a:pt x="0" y="125"/>
                </a:lnTo>
                <a:close/>
              </a:path>
            </a:pathLst>
          </a:custGeom>
          <a:solidFill>
            <a:srgbClr val="00B25A"/>
          </a:solidFill>
          <a:ln w="9525">
            <a:solidFill>
              <a:schemeClr val="bg1"/>
            </a:solidFill>
            <a:round/>
            <a:headEnd/>
            <a:tailEnd/>
          </a:ln>
        </p:spPr>
        <p:txBody>
          <a:bodyPr/>
          <a:lstStyle/>
          <a:p>
            <a:endParaRPr lang="en-US"/>
          </a:p>
        </p:txBody>
      </p:sp>
      <p:sp>
        <p:nvSpPr>
          <p:cNvPr id="51219" name="Freeform 18"/>
          <p:cNvSpPr>
            <a:spLocks/>
          </p:cNvSpPr>
          <p:nvPr/>
        </p:nvSpPr>
        <p:spPr bwMode="gray">
          <a:xfrm>
            <a:off x="3511550" y="4062413"/>
            <a:ext cx="4097338" cy="257175"/>
          </a:xfrm>
          <a:custGeom>
            <a:avLst/>
            <a:gdLst>
              <a:gd name="T0" fmla="*/ 0 w 2796"/>
              <a:gd name="T1" fmla="*/ 2147483647 h 125"/>
              <a:gd name="T2" fmla="*/ 2147483647 w 2796"/>
              <a:gd name="T3" fmla="*/ 0 h 125"/>
              <a:gd name="T4" fmla="*/ 2147483647 w 2796"/>
              <a:gd name="T5" fmla="*/ 0 h 125"/>
              <a:gd name="T6" fmla="*/ 2147483647 w 2796"/>
              <a:gd name="T7" fmla="*/ 2147483647 h 125"/>
              <a:gd name="T8" fmla="*/ 0 w 2796"/>
              <a:gd name="T9" fmla="*/ 2147483647 h 125"/>
              <a:gd name="T10" fmla="*/ 0 60000 65536"/>
              <a:gd name="T11" fmla="*/ 0 60000 65536"/>
              <a:gd name="T12" fmla="*/ 0 60000 65536"/>
              <a:gd name="T13" fmla="*/ 0 60000 65536"/>
              <a:gd name="T14" fmla="*/ 0 60000 65536"/>
              <a:gd name="T15" fmla="*/ 0 w 2796"/>
              <a:gd name="T16" fmla="*/ 0 h 125"/>
              <a:gd name="T17" fmla="*/ 2796 w 2796"/>
              <a:gd name="T18" fmla="*/ 125 h 125"/>
            </a:gdLst>
            <a:ahLst/>
            <a:cxnLst>
              <a:cxn ang="T10">
                <a:pos x="T0" y="T1"/>
              </a:cxn>
              <a:cxn ang="T11">
                <a:pos x="T2" y="T3"/>
              </a:cxn>
              <a:cxn ang="T12">
                <a:pos x="T4" y="T5"/>
              </a:cxn>
              <a:cxn ang="T13">
                <a:pos x="T6" y="T7"/>
              </a:cxn>
              <a:cxn ang="T14">
                <a:pos x="T8" y="T9"/>
              </a:cxn>
            </a:cxnLst>
            <a:rect l="T15" t="T16" r="T17" b="T18"/>
            <a:pathLst>
              <a:path w="2796" h="125">
                <a:moveTo>
                  <a:pt x="0" y="125"/>
                </a:moveTo>
                <a:lnTo>
                  <a:pt x="2" y="0"/>
                </a:lnTo>
                <a:lnTo>
                  <a:pt x="2796" y="0"/>
                </a:lnTo>
                <a:lnTo>
                  <a:pt x="2796" y="125"/>
                </a:lnTo>
                <a:lnTo>
                  <a:pt x="0" y="125"/>
                </a:lnTo>
                <a:close/>
              </a:path>
            </a:pathLst>
          </a:custGeom>
          <a:solidFill>
            <a:srgbClr val="0081C6"/>
          </a:solidFill>
          <a:ln w="9525">
            <a:solidFill>
              <a:schemeClr val="bg1"/>
            </a:solidFill>
            <a:round/>
            <a:headEnd/>
            <a:tailEnd/>
          </a:ln>
        </p:spPr>
        <p:txBody>
          <a:bodyPr/>
          <a:lstStyle/>
          <a:p>
            <a:endParaRPr lang="en-US"/>
          </a:p>
        </p:txBody>
      </p:sp>
      <p:sp>
        <p:nvSpPr>
          <p:cNvPr id="51220" name="Freeform 19"/>
          <p:cNvSpPr>
            <a:spLocks/>
          </p:cNvSpPr>
          <p:nvPr/>
        </p:nvSpPr>
        <p:spPr bwMode="gray">
          <a:xfrm>
            <a:off x="3511550" y="4452938"/>
            <a:ext cx="3624263" cy="257175"/>
          </a:xfrm>
          <a:custGeom>
            <a:avLst/>
            <a:gdLst>
              <a:gd name="T0" fmla="*/ 0 w 2474"/>
              <a:gd name="T1" fmla="*/ 2147483647 h 124"/>
              <a:gd name="T2" fmla="*/ 2147483647 w 2474"/>
              <a:gd name="T3" fmla="*/ 0 h 124"/>
              <a:gd name="T4" fmla="*/ 2147483647 w 2474"/>
              <a:gd name="T5" fmla="*/ 0 h 124"/>
              <a:gd name="T6" fmla="*/ 2147483647 w 2474"/>
              <a:gd name="T7" fmla="*/ 2147483647 h 124"/>
              <a:gd name="T8" fmla="*/ 0 w 2474"/>
              <a:gd name="T9" fmla="*/ 2147483647 h 124"/>
              <a:gd name="T10" fmla="*/ 0 60000 65536"/>
              <a:gd name="T11" fmla="*/ 0 60000 65536"/>
              <a:gd name="T12" fmla="*/ 0 60000 65536"/>
              <a:gd name="T13" fmla="*/ 0 60000 65536"/>
              <a:gd name="T14" fmla="*/ 0 60000 65536"/>
              <a:gd name="T15" fmla="*/ 0 w 2474"/>
              <a:gd name="T16" fmla="*/ 0 h 124"/>
              <a:gd name="T17" fmla="*/ 2474 w 2474"/>
              <a:gd name="T18" fmla="*/ 124 h 124"/>
            </a:gdLst>
            <a:ahLst/>
            <a:cxnLst>
              <a:cxn ang="T10">
                <a:pos x="T0" y="T1"/>
              </a:cxn>
              <a:cxn ang="T11">
                <a:pos x="T2" y="T3"/>
              </a:cxn>
              <a:cxn ang="T12">
                <a:pos x="T4" y="T5"/>
              </a:cxn>
              <a:cxn ang="T13">
                <a:pos x="T6" y="T7"/>
              </a:cxn>
              <a:cxn ang="T14">
                <a:pos x="T8" y="T9"/>
              </a:cxn>
            </a:cxnLst>
            <a:rect l="T15" t="T16" r="T17" b="T18"/>
            <a:pathLst>
              <a:path w="2474" h="124">
                <a:moveTo>
                  <a:pt x="0" y="124"/>
                </a:moveTo>
                <a:lnTo>
                  <a:pt x="2" y="0"/>
                </a:lnTo>
                <a:lnTo>
                  <a:pt x="2474" y="0"/>
                </a:lnTo>
                <a:lnTo>
                  <a:pt x="2474" y="124"/>
                </a:lnTo>
                <a:lnTo>
                  <a:pt x="0" y="124"/>
                </a:lnTo>
                <a:close/>
              </a:path>
            </a:pathLst>
          </a:custGeom>
          <a:solidFill>
            <a:srgbClr val="00B25A"/>
          </a:solidFill>
          <a:ln w="9525">
            <a:solidFill>
              <a:schemeClr val="bg1"/>
            </a:solidFill>
            <a:round/>
            <a:headEnd/>
            <a:tailEnd/>
          </a:ln>
        </p:spPr>
        <p:txBody>
          <a:bodyPr/>
          <a:lstStyle/>
          <a:p>
            <a:endParaRPr lang="en-US"/>
          </a:p>
        </p:txBody>
      </p:sp>
      <p:sp>
        <p:nvSpPr>
          <p:cNvPr id="51221" name="Freeform 20"/>
          <p:cNvSpPr>
            <a:spLocks/>
          </p:cNvSpPr>
          <p:nvPr/>
        </p:nvSpPr>
        <p:spPr bwMode="gray">
          <a:xfrm>
            <a:off x="3511550" y="4838700"/>
            <a:ext cx="2986088" cy="257175"/>
          </a:xfrm>
          <a:custGeom>
            <a:avLst/>
            <a:gdLst>
              <a:gd name="T0" fmla="*/ 0 w 2038"/>
              <a:gd name="T1" fmla="*/ 2147483647 h 125"/>
              <a:gd name="T2" fmla="*/ 2147483647 w 2038"/>
              <a:gd name="T3" fmla="*/ 0 h 125"/>
              <a:gd name="T4" fmla="*/ 2147483647 w 2038"/>
              <a:gd name="T5" fmla="*/ 0 h 125"/>
              <a:gd name="T6" fmla="*/ 2147483647 w 2038"/>
              <a:gd name="T7" fmla="*/ 2147483647 h 125"/>
              <a:gd name="T8" fmla="*/ 0 w 2038"/>
              <a:gd name="T9" fmla="*/ 2147483647 h 125"/>
              <a:gd name="T10" fmla="*/ 0 60000 65536"/>
              <a:gd name="T11" fmla="*/ 0 60000 65536"/>
              <a:gd name="T12" fmla="*/ 0 60000 65536"/>
              <a:gd name="T13" fmla="*/ 0 60000 65536"/>
              <a:gd name="T14" fmla="*/ 0 60000 65536"/>
              <a:gd name="T15" fmla="*/ 0 w 2038"/>
              <a:gd name="T16" fmla="*/ 0 h 125"/>
              <a:gd name="T17" fmla="*/ 2038 w 2038"/>
              <a:gd name="T18" fmla="*/ 125 h 125"/>
            </a:gdLst>
            <a:ahLst/>
            <a:cxnLst>
              <a:cxn ang="T10">
                <a:pos x="T0" y="T1"/>
              </a:cxn>
              <a:cxn ang="T11">
                <a:pos x="T2" y="T3"/>
              </a:cxn>
              <a:cxn ang="T12">
                <a:pos x="T4" y="T5"/>
              </a:cxn>
              <a:cxn ang="T13">
                <a:pos x="T6" y="T7"/>
              </a:cxn>
              <a:cxn ang="T14">
                <a:pos x="T8" y="T9"/>
              </a:cxn>
            </a:cxnLst>
            <a:rect l="T15" t="T16" r="T17" b="T18"/>
            <a:pathLst>
              <a:path w="2038" h="125">
                <a:moveTo>
                  <a:pt x="0" y="125"/>
                </a:moveTo>
                <a:lnTo>
                  <a:pt x="2" y="0"/>
                </a:lnTo>
                <a:lnTo>
                  <a:pt x="2038" y="0"/>
                </a:lnTo>
                <a:lnTo>
                  <a:pt x="2038" y="125"/>
                </a:lnTo>
                <a:lnTo>
                  <a:pt x="0" y="125"/>
                </a:lnTo>
                <a:close/>
              </a:path>
            </a:pathLst>
          </a:custGeom>
          <a:solidFill>
            <a:srgbClr val="0081C6"/>
          </a:solidFill>
          <a:ln w="9525">
            <a:solidFill>
              <a:schemeClr val="bg1"/>
            </a:solidFill>
            <a:round/>
            <a:headEnd/>
            <a:tailEnd/>
          </a:ln>
        </p:spPr>
        <p:txBody>
          <a:bodyPr/>
          <a:lstStyle/>
          <a:p>
            <a:endParaRPr lang="en-US"/>
          </a:p>
        </p:txBody>
      </p:sp>
      <p:sp>
        <p:nvSpPr>
          <p:cNvPr id="51222" name="Rectangle 21"/>
          <p:cNvSpPr>
            <a:spLocks noChangeArrowheads="1"/>
          </p:cNvSpPr>
          <p:nvPr/>
        </p:nvSpPr>
        <p:spPr bwMode="gray">
          <a:xfrm>
            <a:off x="606425" y="1725613"/>
            <a:ext cx="2781300" cy="274637"/>
          </a:xfrm>
          <a:prstGeom prst="rect">
            <a:avLst/>
          </a:prstGeom>
          <a:noFill/>
          <a:ln w="12700" algn="ctr">
            <a:noFill/>
            <a:miter lim="800000"/>
            <a:headEnd/>
            <a:tailEnd/>
          </a:ln>
        </p:spPr>
        <p:txBody>
          <a:bodyPr wrap="none" lIns="0" tIns="0" rIns="0" bIns="0" anchor="ctr">
            <a:spAutoFit/>
          </a:bodyPr>
          <a:lstStyle/>
          <a:p>
            <a:pPr algn="r">
              <a:spcAft>
                <a:spcPct val="42000"/>
              </a:spcAft>
              <a:buSzPct val="100000"/>
            </a:pPr>
            <a:r>
              <a:rPr lang="es-ES" sz="1800">
                <a:solidFill>
                  <a:srgbClr val="000000"/>
                </a:solidFill>
                <a:cs typeface="Arial" charset="0"/>
              </a:rPr>
              <a:t>ASCOT-BPLA (137 mmHg)</a:t>
            </a:r>
          </a:p>
        </p:txBody>
      </p:sp>
      <p:sp>
        <p:nvSpPr>
          <p:cNvPr id="51223" name="Rectangle 22"/>
          <p:cNvSpPr>
            <a:spLocks noChangeArrowheads="1"/>
          </p:cNvSpPr>
          <p:nvPr/>
        </p:nvSpPr>
        <p:spPr bwMode="gray">
          <a:xfrm>
            <a:off x="1190625" y="2124075"/>
            <a:ext cx="2197100" cy="274638"/>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ALLHAT (138 mmHg)</a:t>
            </a:r>
          </a:p>
        </p:txBody>
      </p:sp>
      <p:sp>
        <p:nvSpPr>
          <p:cNvPr id="51224" name="Rectangle 23"/>
          <p:cNvSpPr>
            <a:spLocks noChangeArrowheads="1"/>
          </p:cNvSpPr>
          <p:nvPr/>
        </p:nvSpPr>
        <p:spPr bwMode="gray">
          <a:xfrm>
            <a:off x="1520825" y="2501900"/>
            <a:ext cx="1866900" cy="274638"/>
          </a:xfrm>
          <a:prstGeom prst="rect">
            <a:avLst/>
          </a:prstGeom>
          <a:noFill/>
          <a:ln w="12700" algn="ctr">
            <a:noFill/>
            <a:miter lim="800000"/>
            <a:headEnd/>
            <a:tailEnd/>
          </a:ln>
        </p:spPr>
        <p:txBody>
          <a:bodyPr wrap="none" lIns="0" tIns="0" rIns="0" bIns="0" anchor="ctr">
            <a:spAutoFit/>
          </a:bodyPr>
          <a:lstStyle/>
          <a:p>
            <a:pPr algn="r">
              <a:spcAft>
                <a:spcPct val="42000"/>
              </a:spcAft>
              <a:buSzPct val="100000"/>
            </a:pPr>
            <a:r>
              <a:rPr lang="es-ES" sz="1800">
                <a:solidFill>
                  <a:srgbClr val="000000"/>
                </a:solidFill>
                <a:cs typeface="Arial" charset="0"/>
              </a:rPr>
              <a:t>IDNT (138 mmHg)</a:t>
            </a:r>
          </a:p>
        </p:txBody>
      </p:sp>
      <p:sp>
        <p:nvSpPr>
          <p:cNvPr id="51225" name="Rectangle 24"/>
          <p:cNvSpPr>
            <a:spLocks noChangeArrowheads="1"/>
          </p:cNvSpPr>
          <p:nvPr/>
        </p:nvSpPr>
        <p:spPr bwMode="gray">
          <a:xfrm>
            <a:off x="1139825" y="2873375"/>
            <a:ext cx="2247900" cy="274638"/>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RENAAL (141 mmHg)</a:t>
            </a:r>
          </a:p>
        </p:txBody>
      </p:sp>
      <p:sp>
        <p:nvSpPr>
          <p:cNvPr id="51226" name="Rectangle 25"/>
          <p:cNvSpPr>
            <a:spLocks noChangeArrowheads="1"/>
          </p:cNvSpPr>
          <p:nvPr/>
        </p:nvSpPr>
        <p:spPr bwMode="gray">
          <a:xfrm>
            <a:off x="1266825" y="3255963"/>
            <a:ext cx="2120900" cy="274637"/>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UKPDS (144 mmHg)</a:t>
            </a:r>
          </a:p>
        </p:txBody>
      </p:sp>
      <p:sp>
        <p:nvSpPr>
          <p:cNvPr id="51227" name="Rectangle 26"/>
          <p:cNvSpPr>
            <a:spLocks noChangeArrowheads="1"/>
          </p:cNvSpPr>
          <p:nvPr/>
        </p:nvSpPr>
        <p:spPr bwMode="gray">
          <a:xfrm>
            <a:off x="1419225" y="3681413"/>
            <a:ext cx="1968500" cy="274637"/>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ABCD (132 mmHg)</a:t>
            </a:r>
          </a:p>
        </p:txBody>
      </p:sp>
      <p:sp>
        <p:nvSpPr>
          <p:cNvPr id="51228" name="Rectangle 27"/>
          <p:cNvSpPr>
            <a:spLocks noChangeArrowheads="1"/>
          </p:cNvSpPr>
          <p:nvPr/>
        </p:nvSpPr>
        <p:spPr bwMode="gray">
          <a:xfrm>
            <a:off x="1368425" y="4052888"/>
            <a:ext cx="2019300" cy="274637"/>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MDRD (132 mmHg)</a:t>
            </a:r>
          </a:p>
        </p:txBody>
      </p:sp>
      <p:sp>
        <p:nvSpPr>
          <p:cNvPr id="51229" name="Rectangle 28"/>
          <p:cNvSpPr>
            <a:spLocks noChangeArrowheads="1"/>
          </p:cNvSpPr>
          <p:nvPr/>
        </p:nvSpPr>
        <p:spPr bwMode="gray">
          <a:xfrm>
            <a:off x="1571625" y="4448175"/>
            <a:ext cx="1816100" cy="274638"/>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HOT (138 mmHg)</a:t>
            </a:r>
          </a:p>
        </p:txBody>
      </p:sp>
      <p:sp>
        <p:nvSpPr>
          <p:cNvPr id="51230" name="Rectangle 29"/>
          <p:cNvSpPr>
            <a:spLocks noChangeArrowheads="1"/>
          </p:cNvSpPr>
          <p:nvPr/>
        </p:nvSpPr>
        <p:spPr bwMode="gray">
          <a:xfrm>
            <a:off x="1444625" y="4826000"/>
            <a:ext cx="1943100" cy="274638"/>
          </a:xfrm>
          <a:prstGeom prst="rect">
            <a:avLst/>
          </a:prstGeom>
          <a:noFill/>
          <a:ln w="12700" algn="ctr">
            <a:noFill/>
            <a:miter lim="800000"/>
            <a:headEnd/>
            <a:tailEnd/>
          </a:ln>
        </p:spPr>
        <p:txBody>
          <a:bodyPr wrap="none" lIns="0" tIns="0" rIns="0" bIns="0" anchor="ctr">
            <a:spAutoFit/>
          </a:bodyPr>
          <a:lstStyle/>
          <a:p>
            <a:pPr algn="r">
              <a:buSzPct val="100000"/>
            </a:pPr>
            <a:r>
              <a:rPr lang="es-ES" sz="1800">
                <a:solidFill>
                  <a:srgbClr val="000000"/>
                </a:solidFill>
                <a:cs typeface="Arial" charset="0"/>
              </a:rPr>
              <a:t>AASK (128 mmHg)</a:t>
            </a:r>
          </a:p>
        </p:txBody>
      </p:sp>
      <p:sp>
        <p:nvSpPr>
          <p:cNvPr id="51231" name="Line 30"/>
          <p:cNvSpPr>
            <a:spLocks noChangeShapeType="1"/>
          </p:cNvSpPr>
          <p:nvPr/>
        </p:nvSpPr>
        <p:spPr bwMode="gray">
          <a:xfrm>
            <a:off x="446088" y="1601788"/>
            <a:ext cx="2936875" cy="0"/>
          </a:xfrm>
          <a:prstGeom prst="line">
            <a:avLst/>
          </a:prstGeom>
          <a:noFill/>
          <a:ln w="19050">
            <a:solidFill>
              <a:schemeClr val="tx1"/>
            </a:solidFill>
            <a:round/>
            <a:headEnd/>
            <a:tailEnd/>
          </a:ln>
        </p:spPr>
        <p:txBody>
          <a:bodyPr wrap="none" anchor="ctr"/>
          <a:lstStyle/>
          <a:p>
            <a:endParaRPr lang="en-US"/>
          </a:p>
        </p:txBody>
      </p:sp>
      <p:sp>
        <p:nvSpPr>
          <p:cNvPr id="51232" name="Rectangle 33"/>
          <p:cNvSpPr>
            <a:spLocks noGrp="1" noChangeArrowheads="1"/>
          </p:cNvSpPr>
          <p:nvPr>
            <p:ph type="title"/>
          </p:nvPr>
        </p:nvSpPr>
        <p:spPr>
          <a:xfrm>
            <a:off x="334963" y="152400"/>
            <a:ext cx="8515350" cy="762000"/>
          </a:xfrm>
        </p:spPr>
        <p:txBody>
          <a:bodyPr/>
          <a:lstStyle/>
          <a:p>
            <a:r>
              <a:rPr lang="es-ES" sz="2400" dirty="0" smtClean="0">
                <a:solidFill>
                  <a:srgbClr val="FF0000"/>
                </a:solidFill>
                <a:ea typeface="MS PGothic" pitchFamily="34" charset="-128"/>
              </a:rPr>
              <a:t>La mayoría de los pacientes hipertensos necesitan un tratamiento combinado para alcanzar los objetivos de PA</a:t>
            </a:r>
          </a:p>
        </p:txBody>
      </p:sp>
      <p:sp>
        <p:nvSpPr>
          <p:cNvPr id="51233" name="Rectangle 32"/>
          <p:cNvSpPr>
            <a:spLocks noChangeArrowheads="1"/>
          </p:cNvSpPr>
          <p:nvPr/>
        </p:nvSpPr>
        <p:spPr bwMode="gray">
          <a:xfrm>
            <a:off x="454025" y="6380163"/>
            <a:ext cx="2794000" cy="412750"/>
          </a:xfrm>
          <a:prstGeom prst="rect">
            <a:avLst/>
          </a:prstGeom>
          <a:noFill/>
          <a:ln w="12700" algn="ctr">
            <a:noFill/>
            <a:miter lim="800000"/>
            <a:headEnd/>
            <a:tailEnd/>
          </a:ln>
        </p:spPr>
        <p:txBody>
          <a:bodyPr wrap="none" lIns="0" tIns="0" rIns="108000" bIns="108000" anchor="b">
            <a:spAutoFit/>
          </a:bodyPr>
          <a:lstStyle/>
          <a:p>
            <a:pPr>
              <a:buSzPct val="100000"/>
            </a:pPr>
            <a:r>
              <a:rPr lang="es-ES" sz="1000">
                <a:solidFill>
                  <a:srgbClr val="000000"/>
                </a:solidFill>
              </a:rPr>
              <a:t>Bakris et al. </a:t>
            </a:r>
            <a:r>
              <a:rPr lang="es-ES" sz="1000" i="1">
                <a:solidFill>
                  <a:srgbClr val="000000"/>
                </a:solidFill>
              </a:rPr>
              <a:t>Am J Med.</a:t>
            </a:r>
            <a:r>
              <a:rPr lang="es-ES" sz="1000">
                <a:solidFill>
                  <a:srgbClr val="000000"/>
                </a:solidFill>
              </a:rPr>
              <a:t> 2004;116(5A):30S–38S;</a:t>
            </a:r>
            <a:br>
              <a:rPr lang="es-ES" sz="1000">
                <a:solidFill>
                  <a:srgbClr val="000000"/>
                </a:solidFill>
              </a:rPr>
            </a:br>
            <a:r>
              <a:rPr lang="es-ES" sz="1000">
                <a:solidFill>
                  <a:srgbClr val="000000"/>
                </a:solidFill>
              </a:rPr>
              <a:t>Dahlöf et al. </a:t>
            </a:r>
            <a:r>
              <a:rPr lang="es-ES" sz="1000" i="1">
                <a:solidFill>
                  <a:srgbClr val="000000"/>
                </a:solidFill>
              </a:rPr>
              <a:t>Lancet.</a:t>
            </a:r>
            <a:r>
              <a:rPr lang="es-ES" sz="1000">
                <a:solidFill>
                  <a:srgbClr val="000000"/>
                </a:solidFill>
              </a:rPr>
              <a:t> 2005;366:895-906.</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0a32acf-5be3-4e59-a943-f999f7576288"/>
  <p:tag name="ARTICULATE_TITLE_TAG" val="TWYNSTA 40/5 mg mean SBP (mmHg)&#10;"/>
  <p:tag name="ARTICULATE_SLIDE_PAUSE" val="1"/>
  <p:tag name="ARTICULATE_NAV_LEVEL" val="2"/>
  <p:tag name="ARTICULATE_PLAYLIST_ID" val="-1"/>
  <p:tag name="ARTICULATE_LOCK_SLIDE" val="0"/>
  <p:tag name="ARTICULATE_NEXT_BUTTON_ID" val="679"/>
  <p:tag name="ARTICULATE_PREV_BUTTON_ID" val="679"/>
  <p:tag name="ARTICULATE_SLIDE_NAV" val="54"/>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9a693326-18ff-49ff-ac6d-700aba77c8a4"/>
  <p:tag name="ARTICULATE_TITLE_TAG" val="TWYNSTA 40/5 mg mean DBP (mmHg)&#10;"/>
  <p:tag name="ARTICULATE_SLIDE_PAUSE" val="1"/>
  <p:tag name="ARTICULATE_NAV_LEVEL" val="2"/>
  <p:tag name="ARTICULATE_PLAYLIST_ID" val="-1"/>
  <p:tag name="ARTICULATE_LOCK_SLIDE" val="0"/>
  <p:tag name="ARTICULATE_NEXT_BUTTON_ID" val="679"/>
  <p:tag name="ARTICULATE_PREV_BUTTON_ID" val="679"/>
  <p:tag name="ARTICULATE_SLIDE_NAV" val="55"/>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9fFhjjy9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TITLE_TAG" val="TWYNSTA 40/10 mg mean SBP (mmHg)&#10;"/>
  <p:tag name="ARTICULATE_SLIDE_GUID" val="5648b29e-37df-4ad4-8638-b02f7c68980f"/>
  <p:tag name="ARTICULATE_SLIDE_PAUSE" val="1"/>
  <p:tag name="ARTICULATE_NAV_LEVEL" val="2"/>
  <p:tag name="ARTICULATE_PLAYLIST_ID" val="-1"/>
  <p:tag name="ARTICULATE_LOCK_SLIDE" val="0"/>
  <p:tag name="ARTICULATE_NEXT_BUTTON_ID" val="679"/>
  <p:tag name="ARTICULATE_PREV_BUTTON_ID" val="679"/>
  <p:tag name="ARTICULATE_SLIDE_NAV" val="56"/>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cOB8MdMC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43.xml><?xml version="1.0" encoding="utf-8"?>
<p:tagLst xmlns:a="http://schemas.openxmlformats.org/drawingml/2006/main" xmlns:r="http://schemas.openxmlformats.org/officeDocument/2006/relationships" xmlns:p="http://schemas.openxmlformats.org/presentationml/2006/main">
  <p:tag name="ARTICULATE_TITLE_TAG" val="TWYNSTA 40/10 mg mean DBP (mmHg)&#10;"/>
  <p:tag name="ARTICULATE_SLIDE_GUID" val="cc4a1618-fc6e-4470-b76b-b81e1f3a4565"/>
  <p:tag name="ARTICULATE_SLIDE_PAUSE" val="1"/>
  <p:tag name="ARTICULATE_NAV_LEVEL" val="2"/>
  <p:tag name="ARTICULATE_PLAYLIST_ID" val="-1"/>
  <p:tag name="ARTICULATE_LOCK_SLIDE" val="0"/>
  <p:tag name="ARTICULATE_NEXT_BUTTON_ID" val="679"/>
  <p:tag name="ARTICULATE_PREV_BUTTON_ID" val="679"/>
  <p:tag name="ARTICULATE_SLIDE_NAV" val="57"/>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zeZm9KHd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JCntv5J9_files\slide0001_image001.png"/>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hsoKjkTl_files\slide0001_image001.png"/>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LOCALS~1\Temp\articulate\presenter\imgtemp\a3EfQ3sy_files\slide0001_image001.png"/>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ARTICULATE_TITLE_TAG" val="TWYNSTA 80/5 mg mean SBP (mmHg)&#10;"/>
  <p:tag name="ARTICULATE_SLIDE_GUID" val="3219f408-648d-4b9a-a9b5-86404c639841"/>
  <p:tag name="ARTICULATE_SLIDE_PAUSE" val="1"/>
  <p:tag name="ARTICULATE_NAV_LEVEL" val="2"/>
  <p:tag name="ARTICULATE_PLAYLIST_ID" val="-1"/>
  <p:tag name="ARTICULATE_LOCK_SLIDE" val="0"/>
  <p:tag name="ARTICULATE_NEXT_BUTTON_ID" val="679"/>
  <p:tag name="ARTICULATE_PREV_BUTTON_ID" val="679"/>
  <p:tag name="ARTICULATE_SLIDE_NAV" val="58"/>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f1f4f795-d974-4eb9-b06d-aa87139fcd90"/>
  <p:tag name="ARTICULATE_TITLE_TAG" val="TWYNSTA 80/5 mg mean DBP (mmHg)&#10;"/>
  <p:tag name="ARTICULATE_SLIDE_PAUSE" val="1"/>
  <p:tag name="ARTICULATE_NAV_LEVEL" val="2"/>
  <p:tag name="ARTICULATE_PLAYLIST_ID" val="-1"/>
  <p:tag name="ARTICULATE_LOCK_SLIDE" val="0"/>
  <p:tag name="ARTICULATE_NEXT_BUTTON_ID" val="679"/>
  <p:tag name="ARTICULATE_PREV_BUTTON_ID" val="679"/>
  <p:tag name="ARTICULATE_SLIDE_NAV" val="59"/>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ABPM profiles show that the power of TWYNSTA lasts for a full 24 hours&#10;"/>
  <p:tag name="ARTICULATE_SLIDE_GUID" val="20319b29-cd30-4a53-9593-a979ee099a60"/>
  <p:tag name="ARTICULATE_SLIDE_PAUSE" val="1"/>
  <p:tag name="ARTICULATE_NAV_LEVEL" val="1"/>
  <p:tag name="ARTICULATE_PLAYLIST_ID" val="-1"/>
  <p:tag name="ARTICULATE_LOCK_SLIDE" val="0"/>
  <p:tag name="ARTICULATE_NEXT_BUTTON_ID" val="753"/>
  <p:tag name="ARTICULATE_PREV_BUTTON_ID" val="327"/>
  <p:tag name="ARTICULATE_SLIDE_NAV" val="53"/>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7ee38002-ef5c-4789-947c-f95503d57fbb"/>
  <p:tag name="ARTICULATE_TITLE_TAG" val="TWYNSTA 80/10 mg mean SBP (mmHg)"/>
  <p:tag name="ARTICULATE_SLIDE_PAUSE" val="1"/>
  <p:tag name="ARTICULATE_NAV_LEVEL" val="2"/>
  <p:tag name="ARTICULATE_PLAYLIST_ID" val="-1"/>
  <p:tag name="ARTICULATE_LOCK_SLIDE" val="0"/>
  <p:tag name="ARTICULATE_NEXT_BUTTON_ID" val="679"/>
  <p:tag name="ARTICULATE_PREV_BUTTON_ID" val="679"/>
  <p:tag name="ARTICULATE_SLIDE_NAV" val="60"/>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ags/tag89.xml><?xml version="1.0" encoding="utf-8"?>
<p:tagLst xmlns:a="http://schemas.openxmlformats.org/drawingml/2006/main" xmlns:r="http://schemas.openxmlformats.org/officeDocument/2006/relationships" xmlns:p="http://schemas.openxmlformats.org/presentationml/2006/main">
  <p:tag name="ARTICULATE_TITLE_TAG" val="TWYNSTA 80/10 mg mean DBP (mmHg)&#10;"/>
  <p:tag name="ARTICULATE_SLIDE_GUID" val="6924b24d-bd40-4a61-aad6-308d82cf1fc9"/>
  <p:tag name="ARTICULATE_SLIDE_PAUSE" val="1"/>
  <p:tag name="ARTICULATE_NAV_LEVEL" val="2"/>
  <p:tag name="ARTICULATE_PLAYLIST_ID" val="-1"/>
  <p:tag name="ARTICULATE_LOCK_SLIDE" val="0"/>
  <p:tag name="ARTICULATE_NEXT_BUTTON_ID" val="679"/>
  <p:tag name="ARTICULATE_PREV_BUTTON_ID" val="679"/>
  <p:tag name="ARTICULATE_SLIDE_NAV" val="61"/>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anstey\LOCALS~1\Temp\articulate\presenter\imgtemp\xdjViV29_files\slide0001_image001.png"/>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iss 2"/>
      <a:ea typeface=""/>
      <a:cs typeface=""/>
    </a:majorFont>
    <a:minorFont>
      <a:latin typeface="Bliss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1133</TotalTime>
  <Words>9747</Words>
  <Application>Microsoft Office PowerPoint</Application>
  <PresentationFormat>Presentación en pantalla (4:3)</PresentationFormat>
  <Paragraphs>1040</Paragraphs>
  <Slides>56</Slides>
  <Notes>33</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56</vt:i4>
      </vt:variant>
    </vt:vector>
  </HeadingPairs>
  <TitlesOfParts>
    <vt:vector size="60" baseType="lpstr">
      <vt:lpstr>Blank Presentation</vt:lpstr>
      <vt:lpstr>Diagramm</vt:lpstr>
      <vt:lpstr>Gráfico</vt:lpstr>
      <vt:lpstr>Chart</vt:lpstr>
      <vt:lpstr>Diapositiva 1</vt:lpstr>
      <vt:lpstr>HIPERTENSION ARTERIAL</vt:lpstr>
      <vt:lpstr>Agenda</vt:lpstr>
      <vt:lpstr>Alta prevalencia de la hipertensión en todo el mundo</vt:lpstr>
      <vt:lpstr>La prevalencia de la hipertensión aumenta con la edad y es &gt; 60% en pacientes de 60 años de edad y mayores</vt:lpstr>
      <vt:lpstr>El conocimiento, el tratamiento y el control de la hipertensión son más bien bajos a nivel mundial</vt:lpstr>
      <vt:lpstr>Muchos pacientes hipertensos no reciben tratamiento o no logran el control de la PA (NHANES)</vt:lpstr>
      <vt:lpstr>Una minoría de los pacientes logran controlar la PA con monoterapia</vt:lpstr>
      <vt:lpstr>La mayoría de los pacientes hipertensos necesitan un tratamiento combinado para alcanzar los objetivos de PA</vt:lpstr>
      <vt:lpstr>Ventajas y consideraciones del tratamiento combinado (SPC)</vt:lpstr>
      <vt:lpstr>Las combinaciones en un solo comprimido reducen el uso de recursos</vt:lpstr>
      <vt:lpstr>El SRA: acción farmacológica de los ARA</vt:lpstr>
      <vt:lpstr>Calcio Antagonistas + ARA:  Las sinergias de la contrarregulación (2)</vt:lpstr>
      <vt:lpstr>Telmisartán reduce la hiperfiltración renal inducida por amlodipino</vt:lpstr>
      <vt:lpstr>Telmisartán es el más estudiado entre los ARA en ensayos con morbimortalidad como criterio principal de valoración</vt:lpstr>
      <vt:lpstr>Resultados en MAPA </vt:lpstr>
      <vt:lpstr> 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Los perfiles de MAPA muestran que la potencia de MICARDIS DUO se mantiene durante 24 horas completas</vt:lpstr>
      <vt:lpstr>Estudio LittleJohn III</vt:lpstr>
      <vt:lpstr>Diapositiva 27</vt:lpstr>
      <vt:lpstr>Objetivo General</vt:lpstr>
      <vt:lpstr>Diseño del Estudio</vt:lpstr>
      <vt:lpstr>Criterios de Inclusión</vt:lpstr>
      <vt:lpstr>Criterios de Exclusión</vt:lpstr>
      <vt:lpstr>Brazos de Estudio</vt:lpstr>
      <vt:lpstr>Objetivo Primario y Secundario</vt:lpstr>
      <vt:lpstr>¿Cómo se aleatorizó a los pacientes?</vt:lpstr>
      <vt:lpstr>Características de los pacientes</vt:lpstr>
      <vt:lpstr>Resultados (1)</vt:lpstr>
      <vt:lpstr>Resultados (2)</vt:lpstr>
      <vt:lpstr>Resultados (3)</vt:lpstr>
      <vt:lpstr>Perfil de Seguridad - General</vt:lpstr>
      <vt:lpstr>Perfil de Seguridad – Edema Periférico</vt:lpstr>
      <vt:lpstr>Conclusiones </vt:lpstr>
      <vt:lpstr> Estudio TEAMSTA-5  Combinación de dosis fijas de Telmisartan/Amlodipino en pacientes sin respuesta con Amlodipino 5 mg  </vt:lpstr>
      <vt:lpstr>Introducción</vt:lpstr>
      <vt:lpstr>Objetivo</vt:lpstr>
      <vt:lpstr>Diseño del estudio</vt:lpstr>
      <vt:lpstr>Criterios de Inclusión / Exclusión</vt:lpstr>
      <vt:lpstr>Objetivos adicionales</vt:lpstr>
      <vt:lpstr>Distribución de pacientes</vt:lpstr>
      <vt:lpstr>Características basales</vt:lpstr>
      <vt:lpstr>Reducciones después de 8 semanas</vt:lpstr>
      <vt:lpstr>Cifras meta después de 8 semanas</vt:lpstr>
      <vt:lpstr>Respuesta al tratamiento</vt:lpstr>
      <vt:lpstr>Seguridad: Incidencia de Efectos Adversos</vt:lpstr>
      <vt:lpstr>Incidencia de Edema</vt:lpstr>
      <vt:lpstr>SINTOMAS DE UNA NUEVA ENFERMEDAD LLAMADA  SEFUELA</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Telmisartan plus Amlodipine</dc:title>
  <dc:subject>Slide Resource</dc:subject>
  <dc:creator/>
  <cp:lastModifiedBy>DANIEL PEREZ CALDERON</cp:lastModifiedBy>
  <cp:revision>436</cp:revision>
  <dcterms:created xsi:type="dcterms:W3CDTF">2009-12-31T09:17:06Z</dcterms:created>
  <dcterms:modified xsi:type="dcterms:W3CDTF">2012-10-16T02:16:06Z</dcterms:modified>
</cp:coreProperties>
</file>