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sldIdLst>
    <p:sldId id="256" r:id="rId2"/>
    <p:sldId id="271" r:id="rId3"/>
    <p:sldId id="257" r:id="rId4"/>
    <p:sldId id="258" r:id="rId5"/>
    <p:sldId id="272" r:id="rId6"/>
    <p:sldId id="259" r:id="rId7"/>
    <p:sldId id="273" r:id="rId8"/>
    <p:sldId id="260" r:id="rId9"/>
    <p:sldId id="274" r:id="rId10"/>
    <p:sldId id="261" r:id="rId11"/>
    <p:sldId id="275" r:id="rId12"/>
    <p:sldId id="262" r:id="rId13"/>
    <p:sldId id="263" r:id="rId14"/>
    <p:sldId id="276" r:id="rId15"/>
    <p:sldId id="265" r:id="rId16"/>
    <p:sldId id="264" r:id="rId17"/>
    <p:sldId id="266" r:id="rId18"/>
    <p:sldId id="267" r:id="rId19"/>
    <p:sldId id="268" r:id="rId20"/>
    <p:sldId id="269" r:id="rId21"/>
    <p:sldId id="270" r:id="rId22"/>
    <p:sldId id="277" r:id="rId23"/>
    <p:sldId id="278" r:id="rId24"/>
    <p:sldId id="279" r:id="rId25"/>
    <p:sldId id="280" r:id="rId26"/>
    <p:sldId id="281" r:id="rId27"/>
    <p:sldId id="286" r:id="rId28"/>
    <p:sldId id="282" r:id="rId29"/>
    <p:sldId id="287" r:id="rId30"/>
    <p:sldId id="311" r:id="rId31"/>
    <p:sldId id="312" r:id="rId32"/>
    <p:sldId id="313" r:id="rId33"/>
    <p:sldId id="285" r:id="rId34"/>
    <p:sldId id="288" r:id="rId35"/>
    <p:sldId id="315" r:id="rId36"/>
    <p:sldId id="316" r:id="rId37"/>
    <p:sldId id="317" r:id="rId38"/>
    <p:sldId id="289" r:id="rId39"/>
    <p:sldId id="318" r:id="rId40"/>
    <p:sldId id="290" r:id="rId41"/>
    <p:sldId id="291" r:id="rId42"/>
    <p:sldId id="296" r:id="rId43"/>
    <p:sldId id="319" r:id="rId44"/>
    <p:sldId id="293" r:id="rId45"/>
    <p:sldId id="320" r:id="rId46"/>
    <p:sldId id="300" r:id="rId47"/>
    <p:sldId id="294" r:id="rId48"/>
    <p:sldId id="321" r:id="rId49"/>
    <p:sldId id="322" r:id="rId50"/>
    <p:sldId id="295" r:id="rId51"/>
    <p:sldId id="297" r:id="rId52"/>
    <p:sldId id="298" r:id="rId53"/>
    <p:sldId id="323" r:id="rId54"/>
    <p:sldId id="299" r:id="rId55"/>
    <p:sldId id="301" r:id="rId56"/>
    <p:sldId id="302" r:id="rId57"/>
    <p:sldId id="303" r:id="rId58"/>
    <p:sldId id="304" r:id="rId59"/>
    <p:sldId id="305" r:id="rId60"/>
    <p:sldId id="306" r:id="rId61"/>
    <p:sldId id="308" r:id="rId62"/>
    <p:sldId id="309" r:id="rId63"/>
    <p:sldId id="310" r:id="rId64"/>
    <p:sldId id="314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29DB6-2AB9-49A2-B746-CFF488D9594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CEE7E-1125-404D-9EF3-DB434387FA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EE7E-1125-404D-9EF3-DB434387FA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EE7E-1125-404D-9EF3-DB434387FA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EE7E-1125-404D-9EF3-DB434387FA4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EE7E-1125-404D-9EF3-DB434387FA44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EE7E-1125-404D-9EF3-DB434387FA44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6C487B-FE1F-4F9B-8A27-255DC72C9C04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7BDF1D-D531-4EE5-A6EE-6006CAC37AD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160240"/>
          </a:xfrm>
        </p:spPr>
        <p:txBody>
          <a:bodyPr/>
          <a:lstStyle/>
          <a:p>
            <a:r>
              <a:rPr lang="es-MX" sz="2400" dirty="0" smtClean="0"/>
              <a:t>DR. DANIEL PEREZ CALDERON</a:t>
            </a:r>
          </a:p>
          <a:p>
            <a:r>
              <a:rPr lang="es-MX" sz="2400" dirty="0" smtClean="0"/>
              <a:t>MEDICINA INTERNA</a:t>
            </a:r>
          </a:p>
          <a:p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ETIOLOGIA Y PATOGENIA: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2000" dirty="0" smtClean="0"/>
              <a:t>LAS CITOCINAS ORIGINAN PROLIFERACION Y DIFERENCIACION DE LINFOCITOS B EN CELULAS FORMADORAS DE ANTICUERPOS, LO QUE GENERA </a:t>
            </a:r>
            <a:r>
              <a:rPr lang="es-MX" sz="2000" b="1" dirty="0" smtClean="0"/>
              <a:t>PRODUCCION DE INMUNOGLOBULINAS, FACTORES REUMATOIDES Y COMPLEJOS INMUNITARIOS, </a:t>
            </a:r>
            <a:r>
              <a:rPr lang="es-MX" sz="2000" dirty="0" smtClean="0"/>
              <a:t>ADEMAS DE ACTIVAR EL SISTEMA DEL COMPLEMENTO TODO ELLO PERPETUA E INCREMENTA EL FENOMENO </a:t>
            </a:r>
            <a:r>
              <a:rPr lang="es-MX" sz="2000" b="1" dirty="0" smtClean="0"/>
              <a:t>INFLAMATORIO.</a:t>
            </a:r>
          </a:p>
          <a:p>
            <a:endParaRPr lang="es-MX" sz="2000" dirty="0" smtClean="0"/>
          </a:p>
          <a:p>
            <a:r>
              <a:rPr lang="es-MX" sz="2000" dirty="0" smtClean="0"/>
              <a:t>LAS CELULAS TCD4+ PARTICIPAN EN LA INDUCCION DE LA RESPUESTA INMUNITARIA,  LO  CUAL TRAE COMO CONSECUENCIA RECLUTAMIENTO DE MONOCITOS, MACROFAGOS Y FIBROBLASTOS QUE VAN A PRODUCIR VARIAS CITOCINAS ENTRE LAS QUE DESTACAN EL FACTOR DE NECROSIS TUMORAL ALFA Y LA INTERLEUCINA 1.</a:t>
            </a:r>
          </a:p>
          <a:p>
            <a:endParaRPr lang="es-MX" sz="1600" dirty="0" smtClean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ETIOLOGIA Y PATOGENIA:</a:t>
            </a:r>
          </a:p>
          <a:p>
            <a:endParaRPr lang="es-MX" sz="2800" dirty="0" smtClean="0"/>
          </a:p>
          <a:p>
            <a:r>
              <a:rPr lang="es-MX" sz="2800" dirty="0" smtClean="0"/>
              <a:t>EN LAS ARTICULACIONES DE PACIENTES CON ARTRITIS REUMATOIDE DE LARGA EVOLUCION PUEDE ENCONTRARSE TEJIDO DE GRANULACION COMPUESTO POR FIBROBLASTOS PROLIFERANTES, NUMEROSOS VASOS Y ABUNDANTES CELULAS INFLAMATORIAS; SE LE CONOCE COMO </a:t>
            </a:r>
            <a:r>
              <a:rPr lang="es-MX" sz="2800" b="1" dirty="0" smtClean="0"/>
              <a:t>PANNUS</a:t>
            </a:r>
            <a:r>
              <a:rPr lang="es-MX" sz="2800" dirty="0" smtClean="0"/>
              <a:t> REUMATOIDE.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FACTOR REUMATOIDE:</a:t>
            </a:r>
          </a:p>
          <a:p>
            <a:endParaRPr lang="es-MX" sz="3200" dirty="0" smtClean="0"/>
          </a:p>
          <a:p>
            <a:r>
              <a:rPr lang="es-MX" sz="2000" dirty="0" smtClean="0"/>
              <a:t>LOS FACTORES REUMATOIDES SON UN GRUPO DE ANTICUERPOS DIRIGIDOS  CONTRA DETERMINANTES ANTIGENICOS PRESENTES EN LA REGION CONSTANTE   (F c)    DE LA MOLECULA DE INMUNOGLOBULINA G;                                   EL ANTICUERPO MAS COMUN ES </a:t>
            </a:r>
            <a:r>
              <a:rPr lang="es-MX" sz="2000" b="1" dirty="0" smtClean="0"/>
              <a:t>LA INMUNOGLOBULINA M, PERO TAMBIEN PUEDE SER  ……       I    G    </a:t>
            </a:r>
            <a:r>
              <a:rPr lang="es-MX" sz="2000" b="1" dirty="0" err="1" smtClean="0"/>
              <a:t>G</a:t>
            </a:r>
            <a:r>
              <a:rPr lang="es-MX" sz="2000" b="1" dirty="0" smtClean="0"/>
              <a:t>     O   I G A.</a:t>
            </a:r>
          </a:p>
          <a:p>
            <a:endParaRPr lang="es-MX" sz="2000" dirty="0" smtClean="0"/>
          </a:p>
          <a:p>
            <a:r>
              <a:rPr lang="es-MX" sz="2000" dirty="0" smtClean="0"/>
              <a:t>EL FACTOR REUMATOIDE APARECE EN 80% DE LOS PACIENTES CON ARTRITIS REUMATOIDE; </a:t>
            </a:r>
            <a:r>
              <a:rPr lang="es-MX" sz="2000" b="1" dirty="0" smtClean="0"/>
              <a:t>SUS TITULOS TIENEN RELACION DIRECTA CON LA GRAVEDAD DEL PADECIMIENTO</a:t>
            </a:r>
            <a:r>
              <a:rPr lang="es-MX" sz="2000" dirty="0" smtClean="0"/>
              <a:t>, CON SUS MANIFESTACIONES EXTRAARTICULARES Y CON NODULOS SUBCUTANEOS</a:t>
            </a:r>
            <a:endParaRPr lang="en-US" sz="2000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MANIFESTACIONES CLINICAS.</a:t>
            </a:r>
          </a:p>
          <a:p>
            <a:endParaRPr lang="es-MX" dirty="0" smtClean="0"/>
          </a:p>
          <a:p>
            <a:r>
              <a:rPr lang="es-MX" sz="1600" dirty="0" smtClean="0"/>
              <a:t>LAS ARTICULACIONES QUE SE DAÑAN CON MAYOR FRECUENCIA SON :-</a:t>
            </a:r>
          </a:p>
          <a:p>
            <a:endParaRPr lang="es-MX" sz="1600" dirty="0" smtClean="0"/>
          </a:p>
          <a:p>
            <a:r>
              <a:rPr lang="es-MX" sz="1600" b="1" dirty="0" smtClean="0"/>
              <a:t>LAS METACARPOFALANGICAS</a:t>
            </a:r>
          </a:p>
          <a:p>
            <a:r>
              <a:rPr lang="es-MX" sz="1600" b="1" dirty="0" smtClean="0"/>
              <a:t>LAS DEL CARPO</a:t>
            </a:r>
          </a:p>
          <a:p>
            <a:r>
              <a:rPr lang="es-MX" sz="1600" b="1" dirty="0" smtClean="0"/>
              <a:t>LAS INTERFALANGICAS PROXIMALES</a:t>
            </a:r>
          </a:p>
          <a:p>
            <a:r>
              <a:rPr lang="es-MX" sz="1600" b="1" dirty="0" smtClean="0"/>
              <a:t>LAS LESIONES SON POR LO COMUN SIMETRICAS</a:t>
            </a:r>
          </a:p>
          <a:p>
            <a:r>
              <a:rPr lang="es-MX" sz="1600" b="1" dirty="0" smtClean="0"/>
              <a:t>HAY RIGIDEZ ARTICULAR MATUTINA</a:t>
            </a:r>
          </a:p>
          <a:p>
            <a:pPr>
              <a:buNone/>
            </a:pPr>
            <a:endParaRPr lang="es-MX" sz="1600" dirty="0" smtClean="0"/>
          </a:p>
          <a:p>
            <a:endParaRPr lang="es-MX" sz="1600" dirty="0"/>
          </a:p>
          <a:p>
            <a:r>
              <a:rPr lang="es-MX" sz="1600" dirty="0" smtClean="0"/>
              <a:t>ANTES DE CURSAR CON ARTRITIS ALGUNOS PACIENTES MANIFIESTAN SINTOMAS GENERALES COMO: FATIGA, PERDIDA DE PESO, ARTRALGIAS Y MIALGIAS.</a:t>
            </a:r>
          </a:p>
          <a:p>
            <a:endParaRPr lang="es-MX" sz="1600" dirty="0" smtClean="0"/>
          </a:p>
          <a:p>
            <a:r>
              <a:rPr lang="es-MX" sz="1600" dirty="0" smtClean="0"/>
              <a:t>EL CUADRO INICIAL PUEDE SER:</a:t>
            </a:r>
          </a:p>
          <a:p>
            <a:r>
              <a:rPr lang="es-MX" sz="1600" b="1" dirty="0" smtClean="0"/>
              <a:t>AGUDO</a:t>
            </a:r>
          </a:p>
          <a:p>
            <a:r>
              <a:rPr lang="es-MX" sz="1600" b="1" dirty="0" smtClean="0"/>
              <a:t>INSIDIOSO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CLINICA:</a:t>
            </a:r>
          </a:p>
          <a:p>
            <a:endParaRPr lang="es-MX" dirty="0" smtClean="0"/>
          </a:p>
          <a:p>
            <a:r>
              <a:rPr lang="es-MX" b="1" i="1" dirty="0" smtClean="0"/>
              <a:t>SITIO DE INICIO   (YA DESCRITOS)</a:t>
            </a:r>
          </a:p>
          <a:p>
            <a:endParaRPr lang="es-MX" dirty="0" smtClean="0"/>
          </a:p>
          <a:p>
            <a:r>
              <a:rPr lang="es-MX" b="1" i="1" dirty="0" smtClean="0"/>
              <a:t>SIMETRIA      (TÍPICA DE POLIARTRITIS REUMATOIDE)</a:t>
            </a:r>
          </a:p>
          <a:p>
            <a:endParaRPr lang="es-MX" dirty="0" smtClean="0"/>
          </a:p>
          <a:p>
            <a:r>
              <a:rPr lang="es-MX" b="1" i="1" dirty="0" smtClean="0"/>
              <a:t>RIGIDEZ ARTICULAR MATUTINA</a:t>
            </a:r>
          </a:p>
          <a:p>
            <a:endParaRPr lang="es-MX" b="1" i="1" dirty="0" smtClean="0"/>
          </a:p>
          <a:p>
            <a:r>
              <a:rPr lang="es-MX" dirty="0" smtClean="0"/>
              <a:t> DESDE INICIO DE LA MARCHA DURACION VARIABLE Y PROPORCIONAL AL GRADO DE ACTIVIDAD DE LA ENFERMEDAD.    ES MAYOR QUE OTRAS ARTROPATIAS         </a:t>
            </a:r>
            <a:r>
              <a:rPr lang="es-MX" b="1" dirty="0" smtClean="0"/>
              <a:t>(LA REMISION DE LA ENFERMEDAD SE ACOMPAÑA DE DISMINUCION DE RIGIDEZ)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MANIFESTACIONES POCO HABITUALES:</a:t>
            </a:r>
          </a:p>
          <a:p>
            <a:endParaRPr lang="es-MX" dirty="0" smtClean="0"/>
          </a:p>
          <a:p>
            <a:r>
              <a:rPr lang="es-MX" dirty="0" smtClean="0"/>
              <a:t>REUMATISMO PALINDROMICO</a:t>
            </a:r>
          </a:p>
          <a:p>
            <a:r>
              <a:rPr lang="es-MX" dirty="0" smtClean="0"/>
              <a:t>POLIMIALGIA REUMATICA</a:t>
            </a:r>
          </a:p>
          <a:p>
            <a:r>
              <a:rPr lang="es-MX" dirty="0" smtClean="0"/>
              <a:t>FIBROMIALGIA</a:t>
            </a:r>
          </a:p>
          <a:p>
            <a:r>
              <a:rPr lang="es-MX" dirty="0" smtClean="0"/>
              <a:t>SINDROME DEL TUNEL  DEL CARPO</a:t>
            </a:r>
          </a:p>
          <a:p>
            <a:r>
              <a:rPr lang="es-MX" dirty="0" smtClean="0"/>
              <a:t>MONOARTRITIS</a:t>
            </a:r>
          </a:p>
          <a:p>
            <a:r>
              <a:rPr lang="es-MX" dirty="0" smtClean="0"/>
              <a:t>NODULOS REUMATOIDES</a:t>
            </a:r>
          </a:p>
          <a:p>
            <a:r>
              <a:rPr lang="es-MX" dirty="0" smtClean="0"/>
              <a:t>TENOSINOVITIS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MANIFESTACIONES CLINICAS.</a:t>
            </a:r>
          </a:p>
          <a:p>
            <a:endParaRPr lang="es-MX" dirty="0" smtClean="0"/>
          </a:p>
          <a:p>
            <a:r>
              <a:rPr lang="es-MX" sz="1600" dirty="0" smtClean="0"/>
              <a:t>EL HALLAZGO MAS CONSTANTE EN LA EXPLORACION FISICA ES LA</a:t>
            </a:r>
            <a:r>
              <a:rPr lang="es-MX" sz="1600" b="1" dirty="0" smtClean="0"/>
              <a:t> SINOVITIS</a:t>
            </a:r>
          </a:p>
          <a:p>
            <a:r>
              <a:rPr lang="es-MX" sz="1600" dirty="0" smtClean="0"/>
              <a:t>SE PUEDEN ENCONTRAR DIVERSAS ALTERACIONES, SEGÚN EL TIEMPO DE EVOLUCION Y LA GRAVEDAD DEL PADECIMIENTO.</a:t>
            </a:r>
          </a:p>
          <a:p>
            <a:r>
              <a:rPr lang="es-MX" sz="1600" dirty="0" smtClean="0"/>
              <a:t>EN ETAPAS TEMPRANAS HAY AUMENTO DE VOLUMEN Y TEMPERATURA ASI COMO DOLOR EN ARTICULACIONES AFECTADAS</a:t>
            </a:r>
          </a:p>
          <a:p>
            <a:r>
              <a:rPr lang="es-MX" sz="1600" dirty="0" smtClean="0"/>
              <a:t> EDEMA DE LAS ARTICULACIONES INTERFALANGICAS LE CONFIERE </a:t>
            </a:r>
            <a:r>
              <a:rPr lang="es-MX" sz="1600" b="1" dirty="0" smtClean="0"/>
              <a:t>ASPECTO FUSIFORME</a:t>
            </a:r>
          </a:p>
          <a:p>
            <a:r>
              <a:rPr lang="es-MX" sz="1600" dirty="0" smtClean="0"/>
              <a:t>HAY LAXITUD DE TEJIDOS PERIARTICULARES  Y DEFORMIDADES TIPICAS  COMO DEDOS EN </a:t>
            </a:r>
            <a:r>
              <a:rPr lang="es-MX" sz="1600" b="1" dirty="0" smtClean="0"/>
              <a:t>“CUELLO DE CISNE” Y DEDOS “BUTONIERE”,  EN PULGAR PERDIDA DE LA PINZA. EN PIES HALLUS – VALGUS Y DEDOS EN “GARRA” </a:t>
            </a:r>
            <a:r>
              <a:rPr lang="es-MX" sz="1600" dirty="0" smtClean="0"/>
              <a:t>EN RODILLAS LA </a:t>
            </a:r>
            <a:r>
              <a:rPr lang="es-MX" sz="1600" b="1" dirty="0" smtClean="0"/>
              <a:t>SINOVITIS Y DERRAME </a:t>
            </a:r>
            <a:r>
              <a:rPr lang="es-MX" sz="1600" dirty="0" smtClean="0"/>
              <a:t>ARTICULAR, CONTRACTURAS,</a:t>
            </a:r>
            <a:r>
              <a:rPr lang="es-MX" sz="1600" b="1" dirty="0" smtClean="0"/>
              <a:t> DESVIACION </a:t>
            </a:r>
            <a:r>
              <a:rPr lang="es-MX" sz="1600" dirty="0" smtClean="0"/>
              <a:t>EN VALGO E INESTABILIDAD LIGAMENTARIA EN CUELLO RIGIDEZ Y LUXACION ATLANTO-AXIAL</a:t>
            </a:r>
          </a:p>
          <a:p>
            <a:endParaRPr lang="es-MX" sz="1600" dirty="0"/>
          </a:p>
          <a:p>
            <a:endParaRPr lang="es-MX" sz="1600" dirty="0" smtClean="0"/>
          </a:p>
          <a:p>
            <a:endParaRPr lang="es-MX" sz="1600" dirty="0"/>
          </a:p>
          <a:p>
            <a:endParaRPr lang="es-MX" sz="1600" dirty="0" smtClean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MANIFESTACIONES CLINICAS.</a:t>
            </a:r>
          </a:p>
          <a:p>
            <a:endParaRPr lang="es-MX" dirty="0" smtClean="0"/>
          </a:p>
          <a:p>
            <a:r>
              <a:rPr lang="es-MX" dirty="0" smtClean="0"/>
              <a:t>EXTRARTICULARES.-</a:t>
            </a:r>
            <a:endParaRPr lang="es-MX" sz="2800" dirty="0" smtClean="0"/>
          </a:p>
          <a:p>
            <a:r>
              <a:rPr lang="es-MX" sz="2800" b="1" dirty="0" smtClean="0"/>
              <a:t>LOS NODULOS REUMATOIDES</a:t>
            </a:r>
            <a:r>
              <a:rPr lang="es-MX" sz="2800" dirty="0" smtClean="0"/>
              <a:t> SE ENCUENTRAN POR LO GENERAL, EN PACIENTES CON ENFERMEDAD DE LARGA DURACION, </a:t>
            </a:r>
            <a:r>
              <a:rPr lang="es-MX" sz="2800" b="1" dirty="0" smtClean="0"/>
              <a:t>Y TIENDEN A RELACIONARSE CON MAL PRONOSTICO            </a:t>
            </a:r>
            <a:r>
              <a:rPr lang="es-MX" sz="2800" dirty="0" smtClean="0"/>
              <a:t>EN PARTES EXTENSORAS Y SUJETAS A PRESION COMO LOS CODOS.</a:t>
            </a:r>
          </a:p>
          <a:p>
            <a:r>
              <a:rPr lang="es-MX" sz="2800" b="1" dirty="0" smtClean="0"/>
              <a:t>HAY VASCULITIS Y NEUROPATIA </a:t>
            </a:r>
            <a:r>
              <a:rPr lang="es-MX" sz="2800" dirty="0" smtClean="0"/>
              <a:t>(MONONEURITIS MULTIPLE NEUROPATIA POR ATRAPAMIENTO SENSITIVO MOTORA Y AUTONOMICA.</a:t>
            </a:r>
          </a:p>
          <a:p>
            <a:r>
              <a:rPr lang="es-MX" sz="2800" dirty="0" smtClean="0"/>
              <a:t>CARDIOPULMONARES </a:t>
            </a:r>
            <a:r>
              <a:rPr lang="es-MX" sz="2800" b="1" dirty="0" smtClean="0"/>
              <a:t>PERICARDITIS Y DERRAME PLEURAL, </a:t>
            </a:r>
            <a:r>
              <a:rPr lang="es-MX" sz="2800" dirty="0" smtClean="0"/>
              <a:t>NODULOS PULMONARES, NEUMOCONIOSIS REUMATOIDE (SX DE CAPLAN), </a:t>
            </a:r>
            <a:r>
              <a:rPr lang="es-MX" sz="2800" b="1" dirty="0" smtClean="0"/>
              <a:t>FIBROSIS INTERSTICIAL DIFUSA NEUMONITIS E HIPERTENSION ARTERIAL PULMONAR</a:t>
            </a:r>
          </a:p>
          <a:p>
            <a:r>
              <a:rPr lang="es-MX" sz="2800" dirty="0" smtClean="0"/>
              <a:t>EN OJOS </a:t>
            </a:r>
            <a:r>
              <a:rPr lang="es-MX" sz="2800" b="1" dirty="0" smtClean="0"/>
              <a:t>QUERATOCONJUNTIVITIS SECA, </a:t>
            </a:r>
            <a:r>
              <a:rPr lang="es-MX" sz="2800" dirty="0" smtClean="0"/>
              <a:t>ESCLERITIS, EPISCLERITIS Y ESCLEROMALACIA PERFORANTE.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EXTRARTICULARES.-                                                     ABDOMEN AGUDO POR VASCULITIS ENTERICA.</a:t>
            </a:r>
          </a:p>
          <a:p>
            <a:pPr>
              <a:buNone/>
            </a:pPr>
            <a:endParaRPr lang="es-MX" sz="2800" dirty="0" smtClean="0"/>
          </a:p>
          <a:p>
            <a:r>
              <a:rPr lang="es-MX" sz="2800" dirty="0" smtClean="0"/>
              <a:t>SINDROME DE FELTY.-</a:t>
            </a:r>
          </a:p>
          <a:p>
            <a:endParaRPr lang="es-MX" sz="2800" dirty="0" smtClean="0"/>
          </a:p>
          <a:p>
            <a:r>
              <a:rPr lang="es-MX" sz="2800" dirty="0" smtClean="0"/>
              <a:t>ES LA VARIEDAD CLINICA DE ARTRITIS REUMATOIDE                                                                (POR LO COMUN DE LARGA EVOLUCION) QUE CURSA CON TITULOS ALTOS DE FACTOR REUMATOIDE, NEUTROPENIA Y ESPLENOMEGALIA.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CURSO CLINICO:</a:t>
            </a:r>
          </a:p>
          <a:p>
            <a:endParaRPr lang="es-MX" dirty="0" smtClean="0"/>
          </a:p>
          <a:p>
            <a:r>
              <a:rPr lang="es-MX" dirty="0" smtClean="0"/>
              <a:t>A)    MONOCICLICA</a:t>
            </a:r>
          </a:p>
          <a:p>
            <a:endParaRPr lang="es-MX" dirty="0" smtClean="0"/>
          </a:p>
          <a:p>
            <a:r>
              <a:rPr lang="es-MX" dirty="0" smtClean="0"/>
              <a:t>B)    POLICICLICA</a:t>
            </a:r>
          </a:p>
          <a:p>
            <a:endParaRPr lang="es-MX" dirty="0" smtClean="0"/>
          </a:p>
          <a:p>
            <a:r>
              <a:rPr lang="es-MX" dirty="0" smtClean="0"/>
              <a:t>C)     PROGRESIVA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b="1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dirty="0" smtClean="0"/>
              <a:t>REACTIVA</a:t>
            </a:r>
            <a:endParaRPr lang="es-MX" u="sng" dirty="0" smtClean="0"/>
          </a:p>
          <a:p>
            <a:r>
              <a:rPr lang="es-MX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b="1" i="1" u="sng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DIAGNOSTICO:</a:t>
            </a:r>
          </a:p>
          <a:p>
            <a:endParaRPr lang="es-MX" dirty="0" smtClean="0"/>
          </a:p>
          <a:p>
            <a:r>
              <a:rPr lang="es-MX" b="1" dirty="0" smtClean="0"/>
              <a:t>ANEMIA NORMOCITICA NORMOCROMICA                     ( COMO EN ENFERMEDADES  CRONICAS  )</a:t>
            </a:r>
          </a:p>
          <a:p>
            <a:r>
              <a:rPr lang="es-MX" b="1" dirty="0" smtClean="0"/>
              <a:t>AUMENTO DE V.S.G.</a:t>
            </a:r>
          </a:p>
          <a:p>
            <a:r>
              <a:rPr lang="es-MX" b="1" dirty="0" smtClean="0"/>
              <a:t>AUMENTO DE GLOBULINA ALFA 2                                   Y GAMMAGLOBULINAS</a:t>
            </a:r>
          </a:p>
          <a:p>
            <a:r>
              <a:rPr lang="es-MX" b="1" dirty="0" smtClean="0"/>
              <a:t>PRUEBA VDRL FALSA POSITIVA</a:t>
            </a:r>
          </a:p>
          <a:p>
            <a:r>
              <a:rPr lang="es-MX" b="1" dirty="0" smtClean="0"/>
              <a:t>ANTICUERPOS ANTINUCLEARES POSITIVOS PATRON HOMOGENEO</a:t>
            </a:r>
          </a:p>
          <a:p>
            <a:r>
              <a:rPr lang="es-MX" b="1" dirty="0" smtClean="0"/>
              <a:t>FACTOR REUMATOIDE POSITIVO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LIQUIDO SINOVIAL.-                                                CON VISCOCIDAD DISMINUIDA FALLA EN LA FORMACION DE COAGULO DE MUCINA</a:t>
            </a:r>
          </a:p>
          <a:p>
            <a:r>
              <a:rPr lang="es-MX" dirty="0" smtClean="0"/>
              <a:t>CIFRAS DE PROTEINAS &gt; A 3.5GR/L</a:t>
            </a:r>
          </a:p>
          <a:p>
            <a:r>
              <a:rPr lang="es-MX" dirty="0" smtClean="0"/>
              <a:t>FIBRINA Y HIPERCELULARIDAD A EXPENSAS DE PMN (5000 A 20,000/MM3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EL HALLAZGO RADIOLOGICO MAS FRECUENTE.-</a:t>
            </a:r>
          </a:p>
          <a:p>
            <a:endParaRPr lang="es-MX" b="1" dirty="0" smtClean="0"/>
          </a:p>
          <a:p>
            <a:r>
              <a:rPr lang="es-MX" b="1" dirty="0" smtClean="0"/>
              <a:t> ES EL EDEMA DE TEJIDOS BLANDOS</a:t>
            </a:r>
          </a:p>
          <a:p>
            <a:r>
              <a:rPr lang="es-MX" b="1" dirty="0" smtClean="0"/>
              <a:t>AUMENTO DE LA SINOVIAL</a:t>
            </a:r>
          </a:p>
          <a:p>
            <a:r>
              <a:rPr lang="es-MX" b="1" dirty="0" smtClean="0"/>
              <a:t>EROSIONES OSEAS EN SITIOS DE INSERCION  DE LA CAPSULA ARTICULAR</a:t>
            </a:r>
          </a:p>
          <a:p>
            <a:r>
              <a:rPr lang="es-MX" b="1" dirty="0" smtClean="0"/>
              <a:t>DISMINUCION DEL ESPACIO ARTICULAR</a:t>
            </a:r>
          </a:p>
          <a:p>
            <a:r>
              <a:rPr lang="es-MX" b="1" dirty="0" smtClean="0"/>
              <a:t>PERDIDA DE ALINEACION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CRITERIOS DIAGNOSTICOS DE A. C. OF R.: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536" y="2060848"/>
          <a:ext cx="8280920" cy="395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766373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TENER CUATRO DE ESTOS CRITERIOS  (AMERICAN</a:t>
                      </a:r>
                      <a:r>
                        <a:rPr lang="es-MX" sz="1100" baseline="0" dirty="0" smtClean="0"/>
                        <a:t> COLLEGE OF RHEUMATOLOGY)</a:t>
                      </a:r>
                      <a:endParaRPr lang="en-US" sz="1100" dirty="0"/>
                    </a:p>
                  </a:txBody>
                  <a:tcPr/>
                </a:tc>
              </a:tr>
              <a:tr h="431883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RIGIDEZ ARTICULAR MATUTINA DE POR LO MENOS 1 HORA(+ DE 6 SEMANAS)</a:t>
                      </a:r>
                      <a:endParaRPr lang="en-US" sz="1100" dirty="0"/>
                    </a:p>
                  </a:txBody>
                  <a:tcPr/>
                </a:tc>
              </a:tr>
              <a:tr h="455406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EDEMA  DE  3</a:t>
                      </a:r>
                      <a:r>
                        <a:rPr lang="es-MX" sz="1100" baseline="0" dirty="0" smtClean="0"/>
                        <a:t> O MAS ARTICULACIONES CON DURACION DE + DE 6 SEMANAS (OBSERVADO POR EL MEDICO). 14 REGIONES POSIBLES: INTERFALANGICA PROXIMAL , METACARPOFALANGICAS, MUÑECAS , CODOS, RODILLAS, TOBILLOS, METATARSOFALANGICAS</a:t>
                      </a:r>
                      <a:endParaRPr lang="en-US" sz="1100" dirty="0"/>
                    </a:p>
                  </a:txBody>
                  <a:tcPr/>
                </a:tc>
              </a:tr>
              <a:tr h="431883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ARTRITIS DE LAS ARTICULACIONES DE LAS MANOS</a:t>
                      </a:r>
                      <a:endParaRPr lang="en-US" sz="1100" dirty="0"/>
                    </a:p>
                  </a:txBody>
                  <a:tcPr/>
                </a:tc>
              </a:tr>
              <a:tr h="431883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ARTRITIS SIMETRICA</a:t>
                      </a:r>
                      <a:endParaRPr lang="en-US" sz="1100" dirty="0"/>
                    </a:p>
                  </a:txBody>
                  <a:tcPr/>
                </a:tc>
              </a:tr>
              <a:tr h="431883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NODULOS REUMATOIDES</a:t>
                      </a:r>
                    </a:p>
                  </a:txBody>
                  <a:tcPr/>
                </a:tc>
              </a:tr>
              <a:tr h="431883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FACTOR REUMATOIDE POSITIVO</a:t>
                      </a:r>
                      <a:endParaRPr lang="en-US" sz="1100" dirty="0"/>
                    </a:p>
                  </a:txBody>
                  <a:tcPr/>
                </a:tc>
              </a:tr>
              <a:tr h="431883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CAMBIOS RADIOGRAFICOS:</a:t>
                      </a:r>
                      <a:r>
                        <a:rPr lang="es-MX" sz="1100" baseline="0" dirty="0" smtClean="0"/>
                        <a:t> OSTEOPOROSIS  YUXTARTICULAR  EN PLACA PA DE MANOS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LOS OBJETIVOS DEL TRATAMIENTO SON.-</a:t>
            </a:r>
          </a:p>
          <a:p>
            <a:endParaRPr lang="es-MX" dirty="0" smtClean="0"/>
          </a:p>
          <a:p>
            <a:r>
              <a:rPr lang="es-MX" b="1" dirty="0" smtClean="0"/>
              <a:t>ALIVIAR EL DOLOR</a:t>
            </a:r>
          </a:p>
          <a:p>
            <a:r>
              <a:rPr lang="es-MX" b="1" dirty="0" smtClean="0"/>
              <a:t>SUPRIMIR LA INFLAMACION</a:t>
            </a:r>
          </a:p>
          <a:p>
            <a:r>
              <a:rPr lang="es-MX" b="1" dirty="0" smtClean="0"/>
              <a:t>PRESERVAR LA FUNCION Y LA ESTRUCTURA ARTICULAR</a:t>
            </a:r>
          </a:p>
          <a:p>
            <a:r>
              <a:rPr lang="es-MX" b="1" dirty="0" smtClean="0"/>
              <a:t>INTEGRAR AL PACIENTE A UNA VIDA PRODUCTIVA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AL INICIO DEBERA PRESCRIBIRSE AINE                                         </a:t>
            </a:r>
            <a:r>
              <a:rPr lang="es-MX" b="1" dirty="0" smtClean="0"/>
              <a:t>SI NO NO HAY CONTRAINDICACION</a:t>
            </a:r>
          </a:p>
          <a:p>
            <a:r>
              <a:rPr lang="es-MX" dirty="0" smtClean="0"/>
              <a:t>BENEFICIO Y PROTECCION ARTICULAR</a:t>
            </a:r>
          </a:p>
          <a:p>
            <a:r>
              <a:rPr lang="es-MX" dirty="0" smtClean="0"/>
              <a:t>1  DERIVADOS INDOLES   INDOMETACINA 75 A 150 MG/DIA  SULINDAC  400MG/DIA  TOLECTIN 1200MG/DIA</a:t>
            </a:r>
          </a:p>
          <a:p>
            <a:r>
              <a:rPr lang="es-MX" dirty="0" smtClean="0"/>
              <a:t>2   ACIDOS FENILACETICOS   DICLOFENACO 100 MG/DIA   </a:t>
            </a:r>
          </a:p>
          <a:p>
            <a:r>
              <a:rPr lang="es-MX" dirty="0" smtClean="0"/>
              <a:t>3    ACIDOS PROPIONICOS   IBUPROFENO 1200MG/DIA   NAPROXENO  1000MG/DIA KETOPROFENO  200 A 400 MG/DIA</a:t>
            </a:r>
          </a:p>
          <a:p>
            <a:r>
              <a:rPr lang="es-MX" dirty="0" smtClean="0"/>
              <a:t>4    FENAMATOS  ACIDO MEFENAMICO  500 A 1500 MG/DIA</a:t>
            </a:r>
          </a:p>
          <a:p>
            <a:r>
              <a:rPr lang="es-MX" dirty="0" smtClean="0"/>
              <a:t>5    OXICANES    PIROXICAM  20 A 20 MG/DIA</a:t>
            </a:r>
          </a:p>
          <a:p>
            <a:r>
              <a:rPr lang="es-MX" dirty="0" smtClean="0"/>
              <a:t>6    INHIBIDORES CELECTIVOS  COX2   CELECOXIB,   ERITROCOXIB,  LUMIRACOXIB,   VALDECOXIB  MELOXICAM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INDUCTORES DE REMISION:</a:t>
            </a:r>
          </a:p>
          <a:p>
            <a:endParaRPr lang="es-MX" dirty="0" smtClean="0"/>
          </a:p>
          <a:p>
            <a:r>
              <a:rPr lang="es-MX" b="1" dirty="0" smtClean="0"/>
              <a:t>HIDROXICLOROQUINA</a:t>
            </a:r>
          </a:p>
          <a:p>
            <a:r>
              <a:rPr lang="es-MX" b="1" dirty="0" smtClean="0"/>
              <a:t>SALES DE ORO (AUREOTIOGLUCOSA)</a:t>
            </a:r>
          </a:p>
          <a:p>
            <a:r>
              <a:rPr lang="es-MX" b="1" dirty="0" smtClean="0"/>
              <a:t>D-PENICILAMINA</a:t>
            </a:r>
          </a:p>
          <a:p>
            <a:r>
              <a:rPr lang="es-MX" b="1" dirty="0" smtClean="0"/>
              <a:t>CICLOFOSFAMIDA</a:t>
            </a:r>
          </a:p>
          <a:p>
            <a:r>
              <a:rPr lang="es-MX" b="1" dirty="0" smtClean="0"/>
              <a:t>METOTREXATO</a:t>
            </a:r>
          </a:p>
          <a:p>
            <a:r>
              <a:rPr lang="es-MX" b="1" dirty="0" smtClean="0"/>
              <a:t>LEFLUNOMIDA</a:t>
            </a:r>
          </a:p>
          <a:p>
            <a:r>
              <a:rPr lang="es-MX" b="1" dirty="0" smtClean="0"/>
              <a:t>SULFASALAZINA</a:t>
            </a:r>
          </a:p>
          <a:p>
            <a:r>
              <a:rPr lang="es-MX" b="1" dirty="0" smtClean="0"/>
              <a:t>AZATHIOPRINA</a:t>
            </a:r>
          </a:p>
          <a:p>
            <a:r>
              <a:rPr lang="es-MX" b="1" dirty="0" smtClean="0"/>
              <a:t>GLUCOCORTICOIDES</a:t>
            </a:r>
          </a:p>
          <a:p>
            <a:r>
              <a:rPr lang="es-MX" b="1" dirty="0" smtClean="0"/>
              <a:t>MEDICAMENTOS ANTAGONISTAS DEL FACTOR DE NECROSIS TUMORAL  ALFA ( INFLIXIMAB,  ADALIMUMAB, ETERNECEPT)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FARMACO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DOSIS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VIGILANCIA </a:t>
                      </a:r>
                      <a:r>
                        <a:rPr lang="es-MX" sz="1200" baseline="0" dirty="0" smtClean="0"/>
                        <a:t> EFECTOS SECUNDARIO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CLOROQUINA</a:t>
                      </a:r>
                    </a:p>
                    <a:p>
                      <a:r>
                        <a:rPr lang="es-MX" sz="1200" dirty="0" smtClean="0"/>
                        <a:t>HIDROXICLOROQUIN</a:t>
                      </a:r>
                      <a:r>
                        <a:rPr lang="es-MX" sz="1200" baseline="0" dirty="0" smtClean="0"/>
                        <a:t>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250 MG/DIA</a:t>
                      </a:r>
                    </a:p>
                    <a:p>
                      <a:r>
                        <a:rPr lang="es-MX" sz="1200" dirty="0" smtClean="0"/>
                        <a:t>400MG/DIA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DERMATITIS,</a:t>
                      </a:r>
                      <a:r>
                        <a:rPr lang="es-MX" sz="1200" baseline="0" dirty="0" smtClean="0"/>
                        <a:t> ALOPECIA  MACULOPATIA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SALES DE ORO</a:t>
                      </a:r>
                    </a:p>
                    <a:p>
                      <a:r>
                        <a:rPr lang="es-MX" sz="1200" dirty="0" smtClean="0"/>
                        <a:t>AUREOTIOGLUCOSA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5 A 10 MG</a:t>
                      </a:r>
                      <a:r>
                        <a:rPr lang="es-MX" sz="1200" baseline="0" dirty="0" smtClean="0"/>
                        <a:t> INICIAL</a:t>
                      </a:r>
                    </a:p>
                    <a:p>
                      <a:r>
                        <a:rPr lang="es-MX" sz="1200" baseline="0" dirty="0" smtClean="0"/>
                        <a:t>HASTA 1-1.5GR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LEUCOPENIA,</a:t>
                      </a:r>
                      <a:r>
                        <a:rPr lang="es-MX" sz="1200" baseline="0" dirty="0" smtClean="0"/>
                        <a:t> TROMBOCITOPENIA PROTEINURIA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D-PENICILAMINA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300 -900 MG/DIA</a:t>
                      </a:r>
                    </a:p>
                    <a:p>
                      <a:r>
                        <a:rPr lang="es-MX" sz="1200" dirty="0" smtClean="0"/>
                        <a:t>INICIAR CON  150MG/D</a:t>
                      </a:r>
                      <a:r>
                        <a:rPr lang="es-MX" sz="1200" baseline="0" dirty="0" smtClean="0"/>
                        <a:t> </a:t>
                      </a:r>
                    </a:p>
                    <a:p>
                      <a:r>
                        <a:rPr lang="es-MX" sz="1200" baseline="0" dirty="0" smtClean="0"/>
                        <a:t>DUPLICAR DOSIS/MES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TROMBOCITOPENIA, PROTEINURIA, LUPUS</a:t>
                      </a:r>
                      <a:r>
                        <a:rPr lang="es-MX" sz="1200" baseline="0" dirty="0" smtClean="0"/>
                        <a:t> LIGHT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CICLOFOSFAMIDA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75 A 150 MG/DIA VO </a:t>
                      </a:r>
                    </a:p>
                    <a:p>
                      <a:r>
                        <a:rPr lang="es-MX" sz="1200" dirty="0" smtClean="0"/>
                        <a:t>.75 A 1GR/M2</a:t>
                      </a:r>
                      <a:r>
                        <a:rPr lang="es-MX" sz="1200" baseline="0" dirty="0" smtClean="0"/>
                        <a:t>  IV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TOXICIDAD</a:t>
                      </a:r>
                      <a:r>
                        <a:rPr lang="es-MX" sz="1200" baseline="0" dirty="0" smtClean="0"/>
                        <a:t> MEDULAR Y GONADAL, CISTITIS HEMORRAGICA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METOTREXATO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7.5</a:t>
                      </a:r>
                      <a:r>
                        <a:rPr lang="es-MX" sz="1200" baseline="0" dirty="0" smtClean="0"/>
                        <a:t> A 15 MG/SEMANA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HEPATOTOXICIDAD</a:t>
                      </a:r>
                      <a:r>
                        <a:rPr lang="es-MX" sz="1200" baseline="0" dirty="0" smtClean="0"/>
                        <a:t>                                Y MEDULA OSEA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LEFLUNOMIDA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100MG/DIA /3DIAS IMPREGNACION</a:t>
                      </a:r>
                    </a:p>
                    <a:p>
                      <a:r>
                        <a:rPr lang="es-MX" sz="1200" dirty="0" smtClean="0"/>
                        <a:t>20MG/DIA MANTENIMIENTO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HEPATOTOXICIDAD                              Y MEDULA OSEA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SULFASALAZINA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2 A 4</a:t>
                      </a:r>
                      <a:r>
                        <a:rPr lang="es-MX" sz="1200" baseline="0" dirty="0" smtClean="0"/>
                        <a:t> GR/DIA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NEUROPATIA                                           Y TOXICIDAD MEDULA OSEA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AZATIOPRINA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2MG/KG/DIA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TOXICIDAD GONADAL Y MEDULAR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GLUCOCORTICOIDES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5 A 15 MG/DIA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METABOLICAS</a:t>
                      </a:r>
                      <a:r>
                        <a:rPr lang="es-MX" sz="1200" baseline="0" dirty="0" smtClean="0"/>
                        <a:t> Y CARDIOVASCULARES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OTRAS MEDIDAS:</a:t>
            </a:r>
          </a:p>
          <a:p>
            <a:endParaRPr lang="es-MX" dirty="0" smtClean="0"/>
          </a:p>
          <a:p>
            <a:r>
              <a:rPr lang="es-MX" dirty="0" smtClean="0"/>
              <a:t>LAS MEDIDAS DE TERAPIA FISICA SON FUNDAMENTALES EN TODA EVOLUCION DEL PADECIMIENTO PARA DISMINUIR CONTRACTURAS MUSCULARES Y FORTALECER MUSCULOS PROXIMALES Y DISTALES DE ARTICULACION AFECTADA.</a:t>
            </a:r>
          </a:p>
          <a:p>
            <a:r>
              <a:rPr lang="es-MX" dirty="0" smtClean="0"/>
              <a:t>LA CIRUGIA ORTOPEDICA PUEDE SER DE 3 TIPOS  ( PROFILACTICA    TERAPEUTICA  O DE ULTIMO RECURSO  )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REFLEXION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r>
              <a:rPr lang="es-MX" sz="3200" dirty="0" smtClean="0"/>
              <a:t>LA GENTE TE AMARA POR LO QUE ERES Y MUCHA TE ODIARA POR LA MISMA RAZON</a:t>
            </a:r>
          </a:p>
          <a:p>
            <a:r>
              <a:rPr lang="es-MX" sz="3200" dirty="0" smtClean="0"/>
              <a:t>POR ESO NO DEJES DE SER TU MISMO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DEFINICION:</a:t>
            </a:r>
          </a:p>
          <a:p>
            <a:endParaRPr lang="es-MX" dirty="0" smtClean="0"/>
          </a:p>
          <a:p>
            <a:endParaRPr lang="es-MX" sz="3200" b="1" dirty="0" smtClean="0"/>
          </a:p>
          <a:p>
            <a:r>
              <a:rPr lang="es-MX" sz="2000" b="1" dirty="0" smtClean="0"/>
              <a:t>LA ARTRITIS REUMATOIDE ES UN PADECIMIENTO  AUTOINMUNITARIO DE CAUSA DESCONOCIDA CUYA PRINCIPAL CARACTERISTICA ES LA INFLAMACION ARTICULAR CRONICA QUE CONDUCE A DESTRUCCION DEL CARTILAGO ARTICULAR, EROSIONES OSEAS Y DEFORMIDADES ARTICULARES.</a:t>
            </a:r>
          </a:p>
          <a:p>
            <a:endParaRPr lang="es-MX" sz="1600" b="1" dirty="0" smtClean="0"/>
          </a:p>
          <a:p>
            <a:endParaRPr lang="es-MX" sz="1600" b="1" dirty="0" smtClean="0"/>
          </a:p>
          <a:p>
            <a:r>
              <a:rPr lang="es-MX" sz="2000" b="1" dirty="0" smtClean="0"/>
              <a:t>EN AUSENCIA DE UN TRATAMIENTO ADECUADO LA ENFERMEDAD PUEDE PRODUCIR INVALIDEZ TEMPORAL O PERMANENTE.</a:t>
            </a:r>
            <a:endParaRPr lang="en-US" sz="2000" b="1" dirty="0"/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46090" y="620689"/>
            <a:ext cx="785182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COMO VEN YA 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TERMINAMOS</a:t>
            </a:r>
          </a:p>
          <a:p>
            <a:pPr algn="ctr"/>
            <a:endParaRPr lang="es-E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GRACIAS A DIOS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HASTA LA PROXIMA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DANIEL PEREZ CALDERON</a:t>
            </a:r>
          </a:p>
          <a:p>
            <a:r>
              <a:rPr lang="es-MX" dirty="0" smtClean="0"/>
              <a:t>MEDICINA INTERNA</a:t>
            </a:r>
          </a:p>
          <a:p>
            <a:endParaRPr lang="es-MX" dirty="0" smtClean="0"/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dirty="0" smtClean="0"/>
              <a:t>REACTIVA</a:t>
            </a:r>
            <a:endParaRPr lang="es-MX" u="sng" dirty="0" smtClean="0"/>
          </a:p>
          <a:p>
            <a:r>
              <a:rPr lang="es-MX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b="1" i="1" u="sng" dirty="0" smtClean="0"/>
              <a:t>LUPUS ERITEMATOSO GENERALIZADO</a:t>
            </a:r>
            <a:endParaRPr lang="en-US" b="1" i="1" u="sng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dirty="0" smtClean="0"/>
              <a:t>DEFINICION:</a:t>
            </a:r>
          </a:p>
          <a:p>
            <a:r>
              <a:rPr lang="es-MX" dirty="0" smtClean="0"/>
              <a:t>EL LUPUS ERITEMATOSO GENERALIZADO (SISTEMICO     </a:t>
            </a:r>
            <a:r>
              <a:rPr lang="es-MX" b="1" dirty="0" smtClean="0"/>
              <a:t>L E S    </a:t>
            </a:r>
            <a:r>
              <a:rPr lang="es-MX" dirty="0" smtClean="0"/>
              <a:t>) ES UNA ENFERMEDAD INFLAMATORIA MULTISISTEMICA DE CAUSA DESCONOCIDA, EN LA CUAL LOS ANTICUERPOS Y LOS COMPLEJOS INMUNITARIOS LESIONAN TEJIDOS Y CELULAS CORPORALES.</a:t>
            </a:r>
          </a:p>
          <a:p>
            <a:r>
              <a:rPr lang="es-MX" dirty="0" smtClean="0"/>
              <a:t> PUEDE APARECER A CUALQUIER EDAD, AUNQUE CON FRECUENCIA SE INICIA ENTRE EL TERCERO Y QUINTO DECENIOS DE LA VIDA.</a:t>
            </a:r>
          </a:p>
          <a:p>
            <a:r>
              <a:rPr lang="es-MX" dirty="0" smtClean="0"/>
              <a:t> ES MAS COMUN EN LA POBLACION ANGLOSAJONA </a:t>
            </a:r>
            <a:r>
              <a:rPr lang="es-MX" b="1" dirty="0" smtClean="0"/>
              <a:t>Y 90% DE LOS AFECTADOS SON MUJERES.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/>
          </a:bodyPr>
          <a:lstStyle/>
          <a:p>
            <a:r>
              <a:rPr lang="es-MX" b="1" i="1" dirty="0" smtClean="0"/>
              <a:t>ETIOLOGIA Y PATOGENIA:</a:t>
            </a:r>
          </a:p>
          <a:p>
            <a:pPr>
              <a:buNone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FACTORES GENETICOS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FACTORES AMBIENTALES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FACTORES HORMONALES</a:t>
            </a:r>
          </a:p>
          <a:p>
            <a:endParaRPr lang="es-MX" dirty="0" smtClean="0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FACTORES GENETICOS:</a:t>
            </a:r>
          </a:p>
          <a:p>
            <a:endParaRPr lang="es-MX" dirty="0" smtClean="0"/>
          </a:p>
          <a:p>
            <a:r>
              <a:rPr lang="es-MX" dirty="0" smtClean="0"/>
              <a:t>ENTRE LOS FACTORES GENETICOS QUE LO PREDISPONEN ESTAN ALGUNOS HAPLOTIPOS DEL COMPLEJO MAYOR DE HISTOCOMPATIBILIDAD QUE SE HAN RELACIONADO CON CIERTAS MANIFESTACIONES DEL TRASTORNO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FACTORES AMBIENTALES:</a:t>
            </a:r>
          </a:p>
          <a:p>
            <a:endParaRPr lang="es-MX" dirty="0" smtClean="0"/>
          </a:p>
          <a:p>
            <a:r>
              <a:rPr lang="es-MX" dirty="0" smtClean="0"/>
              <a:t>ENTRE LOS FACTORES AMBIENTALES QUE SE RELACIONAN CON LA EXPRESION DE LA ENFERMEDAD ESTAN…..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EXPOSICION A RAYOS UV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TEÑIDO DEL CABELLO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INGESTION DE ESTROGENOS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INFECCION POR RETROVIRUS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FACTORES HORMONALES:</a:t>
            </a:r>
          </a:p>
          <a:p>
            <a:endParaRPr lang="es-MX" dirty="0" smtClean="0"/>
          </a:p>
          <a:p>
            <a:r>
              <a:rPr lang="es-MX" dirty="0" smtClean="0"/>
              <a:t>AUMENTO DE TESTOSTERONA</a:t>
            </a:r>
          </a:p>
          <a:p>
            <a:r>
              <a:rPr lang="es-MX" dirty="0" smtClean="0"/>
              <a:t>MAYOR PRODUCCION DE ESTROGENOS</a:t>
            </a:r>
          </a:p>
          <a:p>
            <a:r>
              <a:rPr lang="es-MX" dirty="0" smtClean="0"/>
              <a:t>EN LA ETAPA DE ACTIVIDAD ES COMUN DETECTAR HIPERPROLACTINEMIA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i="1" dirty="0" smtClean="0"/>
              <a:t>ETIOLOGIA Y PATOGENIA:</a:t>
            </a:r>
          </a:p>
          <a:p>
            <a:endParaRPr lang="es-MX" dirty="0" smtClean="0"/>
          </a:p>
          <a:p>
            <a:r>
              <a:rPr lang="es-MX" dirty="0" smtClean="0"/>
              <a:t>EN PACIENTES CON LUPUS ERITEMATOSO SISTEMICO SE DETECTAN DIVERSAS ALTERACIONES EN EL </a:t>
            </a:r>
            <a:r>
              <a:rPr lang="es-MX" b="1" dirty="0" smtClean="0"/>
              <a:t>NUMERO Y FUNCION </a:t>
            </a:r>
            <a:r>
              <a:rPr lang="es-MX" dirty="0" smtClean="0"/>
              <a:t>DE LOS LINFOCITOS.</a:t>
            </a:r>
          </a:p>
          <a:p>
            <a:r>
              <a:rPr lang="es-MX" dirty="0" smtClean="0"/>
              <a:t>EL LINFOCITO T </a:t>
            </a:r>
            <a:r>
              <a:rPr lang="es-MX" b="1" dirty="0" smtClean="0"/>
              <a:t>NO REACCIONA DE MANERA ADECUADA</a:t>
            </a:r>
            <a:r>
              <a:rPr lang="es-MX" dirty="0" smtClean="0"/>
              <a:t> A LA ESTIMULACION DE INTERLEUCINA 2 PARA PRODUCIR CITOCINAS Y </a:t>
            </a:r>
            <a:r>
              <a:rPr lang="es-MX" b="1" dirty="0" smtClean="0"/>
              <a:t>DISMINUYE </a:t>
            </a:r>
            <a:r>
              <a:rPr lang="es-MX" dirty="0" smtClean="0"/>
              <a:t>LA FUNCION DEL LINFOCITO T SUPRESOR.</a:t>
            </a:r>
          </a:p>
          <a:p>
            <a:endParaRPr lang="es-MX" dirty="0" smtClean="0"/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  </a:t>
            </a:r>
            <a:r>
              <a:rPr lang="es-MX" b="1" i="1" dirty="0" smtClean="0"/>
              <a:t>ETIOLOGIA Y PATOGENIA :</a:t>
            </a:r>
          </a:p>
          <a:p>
            <a:pPr>
              <a:buNone/>
            </a:pPr>
            <a:r>
              <a:rPr lang="es-MX" dirty="0" smtClean="0"/>
              <a:t>      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    TAMBIEN HAY ESTIMULACION DEL LINFOCITO B Y COMO LA FUNCION DE LA CELULA T SUPRESORA ESTA DISMINUIDA, </a:t>
            </a:r>
            <a:r>
              <a:rPr lang="es-MX" b="1" dirty="0" smtClean="0"/>
              <a:t>SE INDUCE LA GENERACION DE ANTICUERPOS INESPECIFICOS (ANTI-DNA). </a:t>
            </a:r>
          </a:p>
          <a:p>
            <a:r>
              <a:rPr lang="es-MX" dirty="0" smtClean="0"/>
              <a:t>   </a:t>
            </a:r>
            <a:r>
              <a:rPr lang="es-MX" b="1" dirty="0" smtClean="0"/>
              <a:t>ANTICUERPOS ESPECIFICOS </a:t>
            </a:r>
            <a:r>
              <a:rPr lang="es-MX" dirty="0" smtClean="0"/>
              <a:t>(PLAQUETAS,ERITROCITOS,LINFOCITOS)  QUE CONDUCEN A LA FORMACION DE COMPLEJOS INMUNITARIOS.</a:t>
            </a:r>
          </a:p>
          <a:p>
            <a:r>
              <a:rPr lang="es-MX" dirty="0" smtClean="0"/>
              <a:t>    SE DEPOSITAN EN DIFERENTES LUGARES               (PIEL, ARTICULACIONES, VASOS SANGUINEOS,SISTEMA NERVIOSO CENTRAL, GLOMERULOS), QUE AL INTERACTUAR CON EL SISTEMA DEL COMPLEMENTO OCACIONAN </a:t>
            </a:r>
            <a:r>
              <a:rPr lang="es-MX" b="1" dirty="0" smtClean="0"/>
              <a:t>INFLAMACION Y NECROSIS.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EPIDEMIOLOGIA Y GENETICA: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2000" dirty="0" smtClean="0"/>
              <a:t>LA ARTITIS REUMATOIDE AFECTA A VARONES Y MUJERES DE TODAS LAS EDADES; ES MAS COMUN EN LAS MUJERES Y POR LO REGULAR SE INICIA ENTRE EL CUARTO Y EL QUINTO DECENIOS DE LA VIDA.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r>
              <a:rPr lang="es-MX" sz="2000" dirty="0" smtClean="0"/>
              <a:t>LA PREVALENCIA DE ESTE TRASTORNO EN TODO EL MUNDO OSCILA ENTRE 1 Y 2 % DE LA POBLACION GENERAL ADULTA.</a:t>
            </a:r>
          </a:p>
          <a:p>
            <a:endParaRPr lang="es-MX" sz="1600" dirty="0" smtClean="0"/>
          </a:p>
          <a:p>
            <a:endParaRPr lang="en-US" sz="1600" dirty="0"/>
          </a:p>
        </p:txBody>
      </p:sp>
    </p:spTree>
  </p:cSld>
  <p:clrMapOvr>
    <a:masterClrMapping/>
  </p:clrMapOvr>
  <p:transition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EL LUPUS ERITEMATOSO SISTEMICO PUEDE AFECTAR.-</a:t>
            </a:r>
          </a:p>
          <a:p>
            <a:r>
              <a:rPr lang="es-MX" dirty="0" smtClean="0"/>
              <a:t> </a:t>
            </a:r>
            <a:r>
              <a:rPr lang="es-MX" b="1" dirty="0" smtClean="0"/>
              <a:t>UN SOLO ORGANO</a:t>
            </a:r>
          </a:p>
          <a:p>
            <a:r>
              <a:rPr lang="es-MX" b="1" dirty="0" smtClean="0"/>
              <a:t> SER MULTISISTEMICO</a:t>
            </a:r>
          </a:p>
          <a:p>
            <a:endParaRPr lang="es-MX" dirty="0" smtClean="0"/>
          </a:p>
          <a:p>
            <a:r>
              <a:rPr lang="es-MX" dirty="0" smtClean="0"/>
              <a:t> EN LAS ETAPAS DE ACTIVIDAD HAY MANIFESTACIONES COMO:</a:t>
            </a:r>
          </a:p>
          <a:p>
            <a:r>
              <a:rPr lang="es-MX" b="1" dirty="0" smtClean="0"/>
              <a:t>FATIGA, FIEBRE, ANOREXIA Y PERDIDA DE PESO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SINTOMAS MUSCULO – ESQUELETICOS.-</a:t>
            </a:r>
          </a:p>
          <a:p>
            <a:endParaRPr lang="es-MX" dirty="0" smtClean="0"/>
          </a:p>
          <a:p>
            <a:r>
              <a:rPr lang="es-MX" dirty="0" smtClean="0"/>
              <a:t>ARTRALGIAS</a:t>
            </a:r>
          </a:p>
          <a:p>
            <a:r>
              <a:rPr lang="es-MX" dirty="0" smtClean="0"/>
              <a:t>MIALGIAS</a:t>
            </a:r>
          </a:p>
          <a:p>
            <a:r>
              <a:rPr lang="es-MX" dirty="0" smtClean="0"/>
              <a:t>ARTRITIS INTERMITENTE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ALTERACIONES MUCOCUTANEAS.-</a:t>
            </a:r>
          </a:p>
          <a:p>
            <a:endParaRPr lang="es-MX" dirty="0" smtClean="0"/>
          </a:p>
          <a:p>
            <a:r>
              <a:rPr lang="es-MX" b="1" dirty="0" smtClean="0"/>
              <a:t>EL LUPUS DISCOIDE SE DISTINGUE POR LESIONES ERITEMATOESCAMOSAS CON ATROFIA CENTRAL Y LESIONES ACTIVAS EN LA PERIFERIA QUE DEJAN CICATRICES Y A MENUDO SE VINCULAN CON TELANGIECTASIAS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ALTERACIONES MUCOCUTANEAS.-</a:t>
            </a:r>
          </a:p>
          <a:p>
            <a:endParaRPr lang="es-MX" dirty="0" smtClean="0"/>
          </a:p>
          <a:p>
            <a:r>
              <a:rPr lang="es-MX" b="1" dirty="0" smtClean="0"/>
              <a:t>OTRAS </a:t>
            </a:r>
            <a:r>
              <a:rPr lang="es-MX" b="1" dirty="0" smtClean="0"/>
              <a:t>LESIONES </a:t>
            </a:r>
            <a:r>
              <a:rPr lang="es-MX" b="1" dirty="0" smtClean="0"/>
              <a:t>CUTANEAS SON……..</a:t>
            </a:r>
          </a:p>
          <a:p>
            <a:r>
              <a:rPr lang="es-MX" b="1" dirty="0" smtClean="0"/>
              <a:t>URTICARIA</a:t>
            </a:r>
          </a:p>
          <a:p>
            <a:r>
              <a:rPr lang="es-MX" b="1" dirty="0" smtClean="0"/>
              <a:t>BULAS</a:t>
            </a:r>
          </a:p>
          <a:p>
            <a:r>
              <a:rPr lang="es-MX" b="1" dirty="0" smtClean="0"/>
              <a:t>ERITEMA MULTIFORME</a:t>
            </a:r>
          </a:p>
          <a:p>
            <a:r>
              <a:rPr lang="es-MX" b="1" dirty="0" smtClean="0"/>
              <a:t>PANICULITIS (“LUPUS PROFUNDO”)</a:t>
            </a:r>
          </a:p>
          <a:p>
            <a:r>
              <a:rPr lang="es-MX" b="1" dirty="0" smtClean="0"/>
              <a:t>VASCULITIS</a:t>
            </a:r>
          </a:p>
          <a:p>
            <a:r>
              <a:rPr lang="es-MX" b="1" dirty="0" smtClean="0"/>
              <a:t>ULCERAS DIGITALES</a:t>
            </a:r>
          </a:p>
          <a:p>
            <a:r>
              <a:rPr lang="es-MX" b="1" dirty="0" smtClean="0"/>
              <a:t>NECROSIS DE PULPEJOS</a:t>
            </a:r>
          </a:p>
          <a:p>
            <a:r>
              <a:rPr lang="es-MX" b="1" dirty="0" smtClean="0"/>
              <a:t>ALOPECIA DIFUSA O LOCALIZADA</a:t>
            </a:r>
          </a:p>
          <a:p>
            <a:r>
              <a:rPr lang="es-MX" b="1" dirty="0" smtClean="0"/>
              <a:t>CON FRECUENCIA APARECEN ULCERAS EN LAS MUCOSAS, POR LO COMUN EN LA MUCOSA ORAL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ALTERACIONES RENALES.-</a:t>
            </a:r>
          </a:p>
          <a:p>
            <a:endParaRPr lang="es-MX" b="1" dirty="0" smtClean="0"/>
          </a:p>
          <a:p>
            <a:r>
              <a:rPr lang="es-MX" b="1" dirty="0" smtClean="0"/>
              <a:t>LA MAYORIA DE PACIENTES CON LUPUS ERITEMATOSO GENERALIZADO TIENEN DEPOSITOS DE INMUNOGLOBULINAS EN EL GLOMERULO, PERO SOLO EN 50% HAY DATOS DE NEFROPATIA O PROTEINURIA.</a:t>
            </a:r>
          </a:p>
          <a:p>
            <a:r>
              <a:rPr lang="es-MX" b="1" dirty="0" smtClean="0"/>
              <a:t>EL EXAMEN GENERAL DE ORINA PUEDE REVELAR : LEUCOCITURIA, CILINDRURIA, PROTEINURIA DE MAGNITUD VARIABLE.</a:t>
            </a:r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ALTERACIONES RENALES GRAVES.-</a:t>
            </a:r>
          </a:p>
          <a:p>
            <a:endParaRPr lang="es-MX" dirty="0" smtClean="0"/>
          </a:p>
          <a:p>
            <a:r>
              <a:rPr lang="es-MX" dirty="0" smtClean="0"/>
              <a:t>LOS PACIENTES CON LESIONES GRAVES, POR LO GENERAL, </a:t>
            </a:r>
            <a:r>
              <a:rPr lang="es-MX" b="1" dirty="0" smtClean="0"/>
              <a:t>CURSAN CON  TITULOS ALTOS DE  ANTI-ADN, HIPOCOMPLEMENTEMIA Y SEDIMENTO URINARIO PERSISTENTEMENTE ANORMAL.</a:t>
            </a:r>
          </a:p>
          <a:p>
            <a:r>
              <a:rPr lang="es-MX" dirty="0" smtClean="0"/>
              <a:t> A ESTOS SUJETOS  SE INDICA </a:t>
            </a:r>
            <a:r>
              <a:rPr lang="es-MX" b="1" dirty="0" smtClean="0"/>
              <a:t>BIOPSIA RENAL </a:t>
            </a:r>
            <a:r>
              <a:rPr lang="es-MX" dirty="0" smtClean="0"/>
              <a:t>YA QUE PROGRESAN A </a:t>
            </a:r>
            <a:r>
              <a:rPr lang="es-MX" b="1" dirty="0" smtClean="0"/>
              <a:t>IRC</a:t>
            </a:r>
            <a:r>
              <a:rPr lang="es-MX" dirty="0" smtClean="0"/>
              <a:t> SI NO SE SOMETEN A TRATAMIENTO ADECUADO.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23528" y="1916835"/>
          <a:ext cx="8504238" cy="388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555490">
                <a:tc>
                  <a:txBody>
                    <a:bodyPr/>
                    <a:lstStyle/>
                    <a:p>
                      <a:r>
                        <a:rPr lang="es-MX" dirty="0" smtClean="0"/>
                        <a:t>CLASIFICACION DE NEFROPATIA LUPICA</a:t>
                      </a:r>
                      <a:endParaRPr lang="en-US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s-MX" dirty="0" smtClean="0"/>
                        <a:t>CLASE </a:t>
                      </a:r>
                      <a:r>
                        <a:rPr lang="es-MX" baseline="0" dirty="0" smtClean="0"/>
                        <a:t>   I               NORMAL</a:t>
                      </a:r>
                      <a:endParaRPr lang="en-US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s-MX" dirty="0" smtClean="0"/>
                        <a:t>CLASE </a:t>
                      </a:r>
                      <a:r>
                        <a:rPr lang="es-MX" baseline="0" dirty="0" smtClean="0"/>
                        <a:t>   II              ALTERACIONES MESANGIALES</a:t>
                      </a:r>
                      <a:endParaRPr lang="en-US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s-MX" dirty="0" smtClean="0"/>
                        <a:t>CLASE     III            GLOMERULONEFRITIS PROLIFERATIVA FOCAL</a:t>
                      </a:r>
                      <a:endParaRPr lang="en-US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s-MX" dirty="0" smtClean="0"/>
                        <a:t>CLASE     IV            GLOMERULONEFRITIS PROLIFERATIVA</a:t>
                      </a:r>
                      <a:r>
                        <a:rPr lang="es-MX" baseline="0" dirty="0" smtClean="0"/>
                        <a:t> DIFUSA</a:t>
                      </a:r>
                      <a:endParaRPr lang="en-US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s-MX" dirty="0" smtClean="0"/>
                        <a:t>CLASE     V              GLOMERULONEFRITIS</a:t>
                      </a:r>
                      <a:r>
                        <a:rPr lang="es-MX" baseline="0" dirty="0" smtClean="0"/>
                        <a:t> MEMBRANOSA DIFUSA</a:t>
                      </a:r>
                      <a:endParaRPr lang="en-US" dirty="0"/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s-MX" dirty="0" smtClean="0"/>
                        <a:t>CLASE </a:t>
                      </a:r>
                      <a:r>
                        <a:rPr lang="es-MX" baseline="0" dirty="0" smtClean="0"/>
                        <a:t>     VI            GLOMERULONEFRITIS MEMBRANOSA AVANZADA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MANIFESTACIONES NEURO-PSIQUIATRICAS.-</a:t>
            </a:r>
          </a:p>
          <a:p>
            <a:endParaRPr lang="es-MX" b="1" dirty="0" smtClean="0"/>
          </a:p>
          <a:p>
            <a:r>
              <a:rPr lang="es-MX" b="1" dirty="0" smtClean="0"/>
              <a:t>EL   L  E  S   PUEDE AFECTAR CUALQUIER REGION DEL SISTEMA NERVIOSO. LOS EPISODIOS SON UNICOS O MULTIPLES.</a:t>
            </a:r>
          </a:p>
          <a:p>
            <a:endParaRPr lang="es-MX" b="1" dirty="0" smtClean="0"/>
          </a:p>
          <a:p>
            <a:r>
              <a:rPr lang="es-MX" b="1" dirty="0" smtClean="0"/>
              <a:t>PUEDEN SER:</a:t>
            </a:r>
          </a:p>
          <a:p>
            <a:r>
              <a:rPr lang="es-MX" b="1" dirty="0" smtClean="0"/>
              <a:t>CONVULSIONES</a:t>
            </a:r>
          </a:p>
          <a:p>
            <a:r>
              <a:rPr lang="es-MX" b="1" dirty="0" smtClean="0"/>
              <a:t>CEFALEA</a:t>
            </a:r>
          </a:p>
          <a:p>
            <a:r>
              <a:rPr lang="es-MX" b="1" dirty="0" smtClean="0"/>
              <a:t>INFARTOS CEREBRALES Y DEL CEREBELO</a:t>
            </a:r>
          </a:p>
          <a:p>
            <a:r>
              <a:rPr lang="es-MX" b="1" dirty="0" smtClean="0"/>
              <a:t>DISFUNCION HIPOTALAMICA</a:t>
            </a:r>
          </a:p>
          <a:p>
            <a:r>
              <a:rPr lang="es-MX" b="1" dirty="0" smtClean="0"/>
              <a:t>MENINGITIS ASEPTICA</a:t>
            </a:r>
          </a:p>
          <a:p>
            <a:r>
              <a:rPr lang="es-MX" b="1" dirty="0" smtClean="0"/>
              <a:t>MIELITIS TRANSVERSA</a:t>
            </a:r>
          </a:p>
          <a:p>
            <a:r>
              <a:rPr lang="es-MX" b="1" dirty="0" smtClean="0"/>
              <a:t>NEURITIS OPTICA</a:t>
            </a:r>
          </a:p>
          <a:p>
            <a:r>
              <a:rPr lang="es-MX" b="1" dirty="0" smtClean="0"/>
              <a:t>PARALISIS DE NERVIOS CRANEALES</a:t>
            </a:r>
          </a:p>
          <a:p>
            <a:r>
              <a:rPr lang="es-MX" b="1" dirty="0" smtClean="0"/>
              <a:t>NEUROPATIA  PERIFERICA SENSITIVO-MOTORA</a:t>
            </a:r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    </a:t>
            </a:r>
            <a:r>
              <a:rPr lang="es-MX" b="1" i="1" dirty="0" smtClean="0"/>
              <a:t>CLINICA: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MANIFESTACIONES NEURO-PSIQUIATRICAS.-</a:t>
            </a:r>
          </a:p>
          <a:p>
            <a:endParaRPr lang="es-MX" dirty="0" smtClean="0"/>
          </a:p>
          <a:p>
            <a:r>
              <a:rPr lang="es-MX" dirty="0" smtClean="0"/>
              <a:t>EL LES PUEDE AFECTAR CUALQUIER REGION DEL SISTEMA NERVIOSO. </a:t>
            </a:r>
          </a:p>
          <a:p>
            <a:endParaRPr lang="es-MX" b="1" dirty="0" smtClean="0"/>
          </a:p>
          <a:p>
            <a:r>
              <a:rPr lang="es-MX" b="1" dirty="0" smtClean="0"/>
              <a:t>LOS EPISODIOS SON UNICOS O MULTIPLES.</a:t>
            </a:r>
          </a:p>
          <a:p>
            <a:r>
              <a:rPr lang="es-MX" dirty="0" smtClean="0"/>
              <a:t>PUEDEN SER……</a:t>
            </a:r>
          </a:p>
          <a:p>
            <a:endParaRPr lang="es-MX" b="1" dirty="0" smtClean="0"/>
          </a:p>
          <a:p>
            <a:r>
              <a:rPr lang="es-MX" b="1" dirty="0" smtClean="0"/>
              <a:t>DEFICIT COGNOSCITIVO MODERADO (EL MAS COMUN)</a:t>
            </a:r>
          </a:p>
          <a:p>
            <a:r>
              <a:rPr lang="es-MX" b="1" dirty="0" smtClean="0"/>
              <a:t>PSICOSIS</a:t>
            </a:r>
          </a:p>
          <a:p>
            <a:r>
              <a:rPr lang="es-MX" b="1" dirty="0" smtClean="0"/>
              <a:t>LA DEPRESION Y LA ANSIEDAD SON COMUNES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aseline="-25000" dirty="0" smtClean="0"/>
              <a:t> </a:t>
            </a:r>
            <a:r>
              <a:rPr lang="es-MX" dirty="0" smtClean="0"/>
              <a:t>    </a:t>
            </a:r>
            <a:r>
              <a:rPr lang="es-MX" b="1" i="1" dirty="0" smtClean="0"/>
              <a:t>CLINICA:</a:t>
            </a:r>
          </a:p>
          <a:p>
            <a:r>
              <a:rPr lang="es-MX" dirty="0" smtClean="0"/>
              <a:t>MANIFESTACIONES CARDIOPULMONARES.-</a:t>
            </a:r>
          </a:p>
          <a:p>
            <a:endParaRPr lang="es-MX" dirty="0" smtClean="0"/>
          </a:p>
          <a:p>
            <a:r>
              <a:rPr lang="es-MX" b="1" dirty="0" smtClean="0"/>
              <a:t>PERICARDITIS</a:t>
            </a:r>
          </a:p>
          <a:p>
            <a:r>
              <a:rPr lang="es-MX" b="1" dirty="0" smtClean="0"/>
              <a:t>MIOCARDITIS</a:t>
            </a:r>
          </a:p>
          <a:p>
            <a:r>
              <a:rPr lang="es-MX" b="1" dirty="0" smtClean="0"/>
              <a:t>VALVULOPATIA</a:t>
            </a:r>
          </a:p>
          <a:p>
            <a:r>
              <a:rPr lang="es-MX" b="1" dirty="0" smtClean="0"/>
              <a:t>VASCULITIS CORONARIA</a:t>
            </a:r>
          </a:p>
          <a:p>
            <a:r>
              <a:rPr lang="es-MX" b="1" dirty="0" smtClean="0"/>
              <a:t>INFARTO AL MIOCARDIO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s-MX" sz="2000" dirty="0" smtClean="0"/>
              <a:t>EPIDEMIOLOGIA Y GENETICA:</a:t>
            </a:r>
          </a:p>
          <a:p>
            <a:pPr>
              <a:buFont typeface="Arial" pitchFamily="34" charset="0"/>
              <a:buChar char="•"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r>
              <a:rPr lang="es-MX" sz="2000" dirty="0" smtClean="0"/>
              <a:t> ESTUDIOS DE FAMILIAS SUGIEREN PREDISPOSICION </a:t>
            </a:r>
            <a:r>
              <a:rPr lang="es-MX" sz="2000" b="1" dirty="0" smtClean="0"/>
              <a:t>GENETICA; </a:t>
            </a:r>
            <a:r>
              <a:rPr lang="es-MX" sz="2000" dirty="0" smtClean="0"/>
              <a:t>SE HA DEMOSTRADO QUE HAY RELACION CON ANTIGENOS DEL SISTEMA PRINCIPAL DE HISTOCOMPATIBILIDAD Y QUE HASTA 70% DE INDIVIDUOS CON </a:t>
            </a:r>
            <a:r>
              <a:rPr lang="es-MX" sz="2000" b="1" dirty="0" smtClean="0"/>
              <a:t>ARTRITIS REUMATOIDE EXPRESAN HLA-DR4                          </a:t>
            </a:r>
            <a:r>
              <a:rPr lang="es-MX" sz="2000" dirty="0" smtClean="0"/>
              <a:t>(ENTRE LAS QUE SE INCLUYEN LOS MESTIZOS MEXICANOS)</a:t>
            </a:r>
          </a:p>
          <a:p>
            <a:r>
              <a:rPr lang="es-MX" sz="2000" dirty="0" smtClean="0"/>
              <a:t>ES POSIBLE QUE LA RELACION  ENTRE HLA-DR4 Y ARTRITIS REUMATOIDE SE EXPLIQUE POR LA CAPACIDAD DE DICHAS MOLECULAS PARA RECONOCER Y EXPRESAR UN ANTIGENO (AUN DESCONOCIDO) QUE DESENCADENA EL MECANISMO PATOGENICO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824536"/>
          </a:xfrm>
        </p:spPr>
        <p:txBody>
          <a:bodyPr>
            <a:normAutofit fontScale="92500" lnSpcReduction="10000"/>
          </a:bodyPr>
          <a:lstStyle/>
          <a:p>
            <a:r>
              <a:rPr lang="es-MX" sz="4000" b="1" i="1" baseline="-25000" dirty="0" smtClean="0"/>
              <a:t>CLINICA:</a:t>
            </a:r>
          </a:p>
          <a:p>
            <a:r>
              <a:rPr lang="es-MX" sz="4000" baseline="-25000" dirty="0" smtClean="0"/>
              <a:t>MANIFESTACIONES CARDIOPULMONARES.-</a:t>
            </a:r>
          </a:p>
          <a:p>
            <a:endParaRPr lang="es-MX" sz="4000" baseline="-25000" dirty="0" smtClean="0"/>
          </a:p>
          <a:p>
            <a:endParaRPr lang="es-MX" baseline="-25000" dirty="0" smtClean="0"/>
          </a:p>
          <a:p>
            <a:r>
              <a:rPr lang="es-MX" b="1" dirty="0" smtClean="0"/>
              <a:t>LA PLEURITIS ES LA MANIFESTACION PULMONAR MAS </a:t>
            </a:r>
            <a:r>
              <a:rPr lang="es-MX" b="1" dirty="0" smtClean="0"/>
              <a:t>FRECUENTE</a:t>
            </a:r>
            <a:endParaRPr lang="es-MX" b="1" dirty="0" smtClean="0"/>
          </a:p>
          <a:p>
            <a:r>
              <a:rPr lang="es-MX" b="1" dirty="0" smtClean="0"/>
              <a:t>NEUMONIA INTERSTICIAL</a:t>
            </a:r>
          </a:p>
          <a:p>
            <a:r>
              <a:rPr lang="es-MX" b="1" dirty="0" smtClean="0"/>
              <a:t>NODULOS PULMONARES POR VASCULITIS</a:t>
            </a:r>
          </a:p>
          <a:p>
            <a:r>
              <a:rPr lang="es-MX" b="1" dirty="0" smtClean="0"/>
              <a:t>HIPERTENSION PULMONAR</a:t>
            </a:r>
          </a:p>
          <a:p>
            <a:r>
              <a:rPr lang="es-MX" b="1" dirty="0" smtClean="0"/>
              <a:t>HEMORRAGIA </a:t>
            </a:r>
            <a:r>
              <a:rPr lang="es-MX" b="1" dirty="0" smtClean="0"/>
              <a:t>INTRA-ALVEOLAR </a:t>
            </a:r>
            <a:r>
              <a:rPr lang="es-MX" b="1" dirty="0" smtClean="0"/>
              <a:t>MASIVA</a:t>
            </a:r>
          </a:p>
          <a:p>
            <a:r>
              <a:rPr lang="es-MX" b="1" dirty="0" smtClean="0"/>
              <a:t>SINDROME DE INSUFICIENCIA RESPIRATORIA PROGRESIVA AGUDA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MANIFESTACIONES HEMATOLOGICAS.-</a:t>
            </a:r>
          </a:p>
          <a:p>
            <a:endParaRPr lang="es-MX" dirty="0" smtClean="0"/>
          </a:p>
          <a:p>
            <a:r>
              <a:rPr lang="es-MX" dirty="0" smtClean="0"/>
              <a:t>ANEMIA QUE PUEDE SER POR…….</a:t>
            </a:r>
          </a:p>
          <a:p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INSUFICIENCIA RENAL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PERDIDAS SANGUINEAS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AUTOINMUNIDAD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MEDICAMENTOS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PUEDE SER SECUNDARIA A INFLAMACION CRONICA</a:t>
            </a:r>
          </a:p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r>
              <a:rPr lang="es-MX" b="1" dirty="0" smtClean="0"/>
              <a:t>PUEDE HABER TROMBOCITOPENIA</a:t>
            </a:r>
          </a:p>
          <a:p>
            <a:r>
              <a:rPr lang="es-MX" b="1" dirty="0" smtClean="0"/>
              <a:t>PUEDE HABER LEUCOPENIA Y LINFOCITOPENIA.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 MANIFESTACIONES GASTROINTESTINALES.-</a:t>
            </a:r>
          </a:p>
          <a:p>
            <a:pPr>
              <a:buNone/>
            </a:pPr>
            <a:endParaRPr lang="es-MX" dirty="0" smtClean="0"/>
          </a:p>
          <a:p>
            <a:r>
              <a:rPr lang="es-MX" b="1" dirty="0" smtClean="0"/>
              <a:t>ALTERACIONES GASTROINTESTINALES INESPECIFICAS</a:t>
            </a:r>
          </a:p>
          <a:p>
            <a:r>
              <a:rPr lang="es-MX" b="1" dirty="0" smtClean="0"/>
              <a:t>CUADROS DE ABDOMEN AGUDO</a:t>
            </a:r>
          </a:p>
          <a:p>
            <a:r>
              <a:rPr lang="es-MX" b="1" dirty="0" smtClean="0"/>
              <a:t>PANCREATITIS</a:t>
            </a:r>
          </a:p>
          <a:p>
            <a:r>
              <a:rPr lang="es-MX" b="1" dirty="0" smtClean="0"/>
              <a:t>COLECISTITIS</a:t>
            </a:r>
          </a:p>
          <a:p>
            <a:r>
              <a:rPr lang="es-MX" b="1" dirty="0" smtClean="0"/>
              <a:t>COLITIS ISQUEMICA</a:t>
            </a:r>
          </a:p>
          <a:p>
            <a:r>
              <a:rPr lang="es-MX" b="1" dirty="0" smtClean="0"/>
              <a:t>ENFERMEDAD INFLAMATORIA INTESTINAL</a:t>
            </a:r>
          </a:p>
          <a:p>
            <a:r>
              <a:rPr lang="es-MX" b="1" dirty="0" smtClean="0"/>
              <a:t>SEROSITIS PERITONEAL CON ASCITIS O HEPATOPATIA</a:t>
            </a:r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MANIFESTACIONES CLINICAS:</a:t>
            </a:r>
          </a:p>
          <a:p>
            <a:endParaRPr lang="es-MX" dirty="0" smtClean="0"/>
          </a:p>
          <a:p>
            <a:r>
              <a:rPr lang="es-MX" dirty="0" smtClean="0"/>
              <a:t>MANIFESTACIONES OFTALMOLOGICAS.-                            LA AFECCION OCULAR QUE PUEDE MANIFESTARSE COMO……</a:t>
            </a:r>
          </a:p>
          <a:p>
            <a:r>
              <a:rPr lang="es-MX" b="1" dirty="0" smtClean="0"/>
              <a:t>CONJUNTIVITIS</a:t>
            </a:r>
          </a:p>
          <a:p>
            <a:r>
              <a:rPr lang="es-MX" b="1" dirty="0" smtClean="0"/>
              <a:t> EPISCLERITIS</a:t>
            </a:r>
          </a:p>
          <a:p>
            <a:r>
              <a:rPr lang="es-MX" b="1" dirty="0" smtClean="0"/>
              <a:t> XEROFTALMIA</a:t>
            </a:r>
          </a:p>
          <a:p>
            <a:r>
              <a:rPr lang="es-MX" b="1" dirty="0" smtClean="0"/>
              <a:t> NEURITIS OPTICA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sz="3400" b="1" i="1" dirty="0" smtClean="0"/>
              <a:t>LUPUS Y EMBARAZO:</a:t>
            </a:r>
          </a:p>
          <a:p>
            <a:endParaRPr lang="es-MX" dirty="0" smtClean="0"/>
          </a:p>
          <a:p>
            <a:r>
              <a:rPr lang="es-MX" dirty="0" smtClean="0"/>
              <a:t>EN MUJERES CON LES LA </a:t>
            </a:r>
            <a:r>
              <a:rPr lang="es-MX" b="1" dirty="0" smtClean="0"/>
              <a:t>FERTILIDAD ES NORMAL</a:t>
            </a:r>
          </a:p>
          <a:p>
            <a:pPr>
              <a:buNone/>
            </a:pPr>
            <a:r>
              <a:rPr lang="es-MX" dirty="0" smtClean="0"/>
              <a:t>    </a:t>
            </a:r>
            <a:r>
              <a:rPr lang="es-MX" b="1" dirty="0" smtClean="0"/>
              <a:t>LOS ABORTOS ESPONTANEOS Y LOS OBITOS </a:t>
            </a:r>
            <a:r>
              <a:rPr lang="es-MX" dirty="0" smtClean="0"/>
              <a:t>OCURREN ENTRE 30 AL 50% DE LAS PACIENTES, SOBRETODO EN AQUELLAS  CON </a:t>
            </a:r>
            <a:r>
              <a:rPr lang="es-MX" b="1" dirty="0" smtClean="0"/>
              <a:t>ANTICOAGULANTE LUPICO O ANTICUERPOS ANTIFOSFOLIPIDICOS.</a:t>
            </a:r>
          </a:p>
          <a:p>
            <a:r>
              <a:rPr lang="es-MX" b="1" dirty="0" smtClean="0"/>
              <a:t>EL EMBARAZO INDUCE    L  E  S,   </a:t>
            </a:r>
            <a:r>
              <a:rPr lang="es-MX" dirty="0" smtClean="0"/>
              <a:t>SOBRE TODO EN EL PRIMER TRIMESTRE Y EN LAS PRIMERAS SEIS SEMANAS DEL PUERPERIO</a:t>
            </a:r>
          </a:p>
          <a:p>
            <a:r>
              <a:rPr lang="es-MX" dirty="0" smtClean="0"/>
              <a:t>EL EMBARAZO DEBE CONSIDERARSE DE </a:t>
            </a:r>
            <a:r>
              <a:rPr lang="es-MX" b="1" dirty="0" smtClean="0"/>
              <a:t>ALTO RIESGO </a:t>
            </a:r>
            <a:r>
              <a:rPr lang="es-MX" dirty="0" smtClean="0"/>
              <a:t>POR SU MAYOR MORBILIDAD.</a:t>
            </a:r>
            <a:endParaRPr lang="es-MX" b="1" dirty="0" smtClean="0"/>
          </a:p>
          <a:p>
            <a:r>
              <a:rPr lang="es-MX" b="1" dirty="0" smtClean="0"/>
              <a:t>SE ACONSEJA EL USO DE GLUCOCORTICOIDES </a:t>
            </a:r>
            <a:r>
              <a:rPr lang="es-MX" dirty="0" smtClean="0"/>
              <a:t>EN CASO DE PADECIMIENTO ACTIVO</a:t>
            </a:r>
          </a:p>
          <a:p>
            <a:r>
              <a:rPr lang="es-MX" b="1" dirty="0" smtClean="0"/>
              <a:t>EXCEPCIONALMENTE….. </a:t>
            </a:r>
            <a:r>
              <a:rPr lang="es-MX" dirty="0" smtClean="0"/>
              <a:t>LOS HIJOS DE MADRES CON L  E  S   TIENEN MANIFESTACIONES DE LA ENFERMEDAD AL NACER.</a:t>
            </a:r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  <p:transition>
    <p:dissolv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LUPUS INDUCIDO POR FARMACOS:</a:t>
            </a:r>
          </a:p>
          <a:p>
            <a:endParaRPr lang="es-MX" dirty="0" smtClean="0"/>
          </a:p>
          <a:p>
            <a:r>
              <a:rPr lang="es-MX" dirty="0" smtClean="0"/>
              <a:t>ALGUNOS MEDICAMENTOS SE RELACIONAN EN FORMA DIRECTA CON MANIFESTACIONES CLINICAS Y SEROLOGICAS DE UN SINDROME </a:t>
            </a:r>
            <a:r>
              <a:rPr lang="es-MX" b="1" dirty="0" smtClean="0"/>
              <a:t>“PARECIDO A LUPUS” </a:t>
            </a:r>
            <a:r>
              <a:rPr lang="es-MX" dirty="0" smtClean="0"/>
              <a:t>ESTOS FARMACOS SE DIVIDEN EN TRES GRUPOS:</a:t>
            </a:r>
          </a:p>
          <a:p>
            <a:r>
              <a:rPr lang="es-MX" b="1" dirty="0" smtClean="0"/>
              <a:t>a) ASOCIACION DEFINIDA…   </a:t>
            </a:r>
            <a:r>
              <a:rPr lang="es-MX" dirty="0" smtClean="0"/>
              <a:t>COMO CLOROPROMAZINA, ALFA-METILDOPA , HIDRALAZINA, PROCAINAMIDA E ISONIAZIDA</a:t>
            </a:r>
          </a:p>
          <a:p>
            <a:r>
              <a:rPr lang="es-MX" b="1" dirty="0" smtClean="0"/>
              <a:t>b) ASOCIACION PROBABLE…   </a:t>
            </a:r>
            <a:r>
              <a:rPr lang="es-MX" dirty="0" smtClean="0"/>
              <a:t>COMO DIFENILHIDANTOINA, PENICILINA Y QUINIDINA</a:t>
            </a:r>
          </a:p>
          <a:p>
            <a:r>
              <a:rPr lang="es-MX" b="1" dirty="0" smtClean="0"/>
              <a:t>c) ASOCIACION CUESTIONABLE… </a:t>
            </a:r>
            <a:r>
              <a:rPr lang="es-MX" dirty="0" smtClean="0"/>
              <a:t>COMO  SALES DE ORO, ANTIBIOTICOS Y GRISEOFULVINA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CLASIFICACION   DE   LUPUS    ERITEMATOSO   GENERALIZADO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ERITEMA </a:t>
                      </a:r>
                      <a:r>
                        <a:rPr lang="es-MX" dirty="0" smtClean="0"/>
                        <a:t>MALAR(eritema </a:t>
                      </a:r>
                      <a:r>
                        <a:rPr lang="es-MX" dirty="0" smtClean="0"/>
                        <a:t>fijo plano o elevado malar respeta </a:t>
                      </a:r>
                      <a:r>
                        <a:rPr lang="es-MX" dirty="0" err="1" smtClean="0"/>
                        <a:t>plígues-násogenia</a:t>
                      </a:r>
                      <a:r>
                        <a:rPr lang="es-MX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ERITEMA DISCOIDE( placas eritematosas levantadas atrofia y cicatriz atrófica)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FOTOSENSIBILIDAD ( erupción cutánea por exposición</a:t>
                      </a:r>
                      <a:r>
                        <a:rPr lang="es-MX" baseline="0" dirty="0" smtClean="0"/>
                        <a:t> solar)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ULCERAS ORALES( orales o </a:t>
                      </a:r>
                      <a:r>
                        <a:rPr lang="es-MX" dirty="0" smtClean="0"/>
                        <a:t>naso-faríngeas</a:t>
                      </a:r>
                      <a:r>
                        <a:rPr lang="es-MX" baseline="0" dirty="0" smtClean="0"/>
                        <a:t>  </a:t>
                      </a:r>
                      <a:r>
                        <a:rPr lang="es-MX" baseline="0" dirty="0" smtClean="0"/>
                        <a:t>indoloras)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ARTRITIS( artritis no erosiva en 2 o + articulaciones flogosis y derrame)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SEROSITIS( pleuritis con frote o derrame  pericarditis EKG</a:t>
                      </a:r>
                      <a:r>
                        <a:rPr lang="es-MX" baseline="0" dirty="0" smtClean="0"/>
                        <a:t> con frote o derrame)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ALTERACION RENAL( proteinuria &gt;3g/ </a:t>
                      </a:r>
                      <a:r>
                        <a:rPr lang="es-MX" dirty="0" smtClean="0"/>
                        <a:t>día  </a:t>
                      </a:r>
                      <a:r>
                        <a:rPr lang="es-MX" dirty="0" smtClean="0"/>
                        <a:t>0.5g/ </a:t>
                      </a:r>
                      <a:r>
                        <a:rPr lang="es-MX" dirty="0" smtClean="0"/>
                        <a:t>día  </a:t>
                      </a:r>
                      <a:r>
                        <a:rPr lang="es-MX" dirty="0" smtClean="0"/>
                        <a:t>o cilindros)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ALTERACION NEUROLOGICA(convulsiones</a:t>
                      </a:r>
                      <a:r>
                        <a:rPr lang="es-MX" baseline="0" dirty="0" smtClean="0"/>
                        <a:t> y psicosis no asociada  medicamentos o alteración  metabólica o </a:t>
                      </a:r>
                      <a:r>
                        <a:rPr lang="es-MX" baseline="0" dirty="0" err="1" smtClean="0"/>
                        <a:t>Hidro</a:t>
                      </a:r>
                      <a:r>
                        <a:rPr lang="es-MX" baseline="0" dirty="0" smtClean="0"/>
                        <a:t>-electrolítica</a:t>
                      </a:r>
                      <a:r>
                        <a:rPr lang="es-MX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ALTERACION HEMATOLOGICA(anemia</a:t>
                      </a:r>
                      <a:r>
                        <a:rPr lang="es-MX" baseline="0" dirty="0" smtClean="0"/>
                        <a:t> hemolítica, </a:t>
                      </a:r>
                      <a:r>
                        <a:rPr lang="es-MX" baseline="0" dirty="0" err="1" smtClean="0"/>
                        <a:t>pancitopenia</a:t>
                      </a:r>
                      <a:r>
                        <a:rPr lang="es-MX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ALTERACION INMUNITARIA (células</a:t>
                      </a:r>
                      <a:r>
                        <a:rPr lang="es-MX" baseline="0" dirty="0" smtClean="0"/>
                        <a:t> L E   Ac anti-DNA, anti-SM                  VDRL + falso positivo)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ANTICUERPOS ANTINUCLEARES (títulos</a:t>
                      </a:r>
                      <a:r>
                        <a:rPr lang="es-MX" baseline="0" dirty="0" smtClean="0"/>
                        <a:t> anormales en ausencia de medicamentos inductores de lupus</a:t>
                      </a:r>
                      <a:r>
                        <a:rPr lang="es-MX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PERIODOS DE ACTIVIDAD:</a:t>
            </a:r>
          </a:p>
          <a:p>
            <a:endParaRPr lang="es-MX" dirty="0" smtClean="0"/>
          </a:p>
          <a:p>
            <a:r>
              <a:rPr lang="es-MX" dirty="0" smtClean="0"/>
              <a:t>LAS MANIFIESTANES  COMUNES.-</a:t>
            </a:r>
          </a:p>
          <a:p>
            <a:endParaRPr lang="es-MX" dirty="0" smtClean="0"/>
          </a:p>
          <a:p>
            <a:r>
              <a:rPr lang="es-MX" b="1" dirty="0" smtClean="0"/>
              <a:t>SINTOMAS GENERALES</a:t>
            </a:r>
          </a:p>
          <a:p>
            <a:r>
              <a:rPr lang="es-MX" b="1" dirty="0" smtClean="0"/>
              <a:t>DATOS DE AFECCION DE UN ORGANO ESPECIFICO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i="1" dirty="0" smtClean="0"/>
              <a:t>DIAGNOSTICO DIFERENCIAL:</a:t>
            </a:r>
          </a:p>
          <a:p>
            <a:endParaRPr lang="es-MX" dirty="0" smtClean="0"/>
          </a:p>
          <a:p>
            <a:r>
              <a:rPr lang="es-MX" dirty="0" smtClean="0"/>
              <a:t>EL DIAGNOSTICO DIFERENCIAL DEBE EFECTUARSE CON ENFERMEDADES MULTISISTEMICAS  POR EJEMPLO.-</a:t>
            </a:r>
          </a:p>
          <a:p>
            <a:endParaRPr lang="es-MX" dirty="0" smtClean="0"/>
          </a:p>
          <a:p>
            <a:r>
              <a:rPr lang="es-MX" b="1" dirty="0" smtClean="0"/>
              <a:t>ENDOCARDITIS INFECCIOSA</a:t>
            </a:r>
          </a:p>
          <a:p>
            <a:r>
              <a:rPr lang="es-MX" b="1" dirty="0" smtClean="0"/>
              <a:t>INFECCION POR HIV</a:t>
            </a:r>
          </a:p>
          <a:p>
            <a:r>
              <a:rPr lang="es-MX" b="1" dirty="0" smtClean="0"/>
              <a:t>SINDROME DE Ac ANTIFOSFOLIPIDICO PRIMARIO</a:t>
            </a:r>
          </a:p>
          <a:p>
            <a:r>
              <a:rPr lang="es-MX" b="1" dirty="0" smtClean="0"/>
              <a:t>PURPURA TROMBOTICA TROMBOCITOPENICA</a:t>
            </a:r>
          </a:p>
          <a:p>
            <a:r>
              <a:rPr lang="es-MX" b="1" dirty="0" smtClean="0"/>
              <a:t>VASCULITIS SISTEMICA</a:t>
            </a:r>
          </a:p>
          <a:p>
            <a:r>
              <a:rPr lang="es-MX" b="1" dirty="0" smtClean="0"/>
              <a:t>LINFOMAS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EL TRATAMIENTO SE PUEDE DIVIDIR EN:</a:t>
            </a:r>
          </a:p>
          <a:p>
            <a:endParaRPr lang="es-MX" dirty="0" smtClean="0"/>
          </a:p>
          <a:p>
            <a:r>
              <a:rPr lang="es-MX" b="1" dirty="0" smtClean="0"/>
              <a:t>MEDIDAS  GENERALES</a:t>
            </a:r>
          </a:p>
          <a:p>
            <a:endParaRPr lang="es-MX" b="1" dirty="0" smtClean="0"/>
          </a:p>
          <a:p>
            <a:r>
              <a:rPr lang="es-MX" b="1" dirty="0" smtClean="0"/>
              <a:t>TERAPEUTICA  FARMACOLOGICA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ETIOPATOLOGIA Y PATOGENIA:</a:t>
            </a:r>
          </a:p>
          <a:p>
            <a:endParaRPr lang="es-MX" sz="3200" dirty="0" smtClean="0"/>
          </a:p>
          <a:p>
            <a:r>
              <a:rPr lang="es-MX" sz="2000" dirty="0" smtClean="0"/>
              <a:t>SE DESCONOCEN LAS CAUSAS.</a:t>
            </a:r>
          </a:p>
          <a:p>
            <a:endParaRPr lang="es-MX" sz="1600" dirty="0" smtClean="0"/>
          </a:p>
          <a:p>
            <a:endParaRPr lang="es-MX" sz="2000" dirty="0" smtClean="0"/>
          </a:p>
          <a:p>
            <a:r>
              <a:rPr lang="es-MX" sz="2000" dirty="0" smtClean="0"/>
              <a:t>SE HA SUGERIDO QUE LA ARTRITIS REUMATOIDE ES LA MANIFESTACION DE UNA REACCION ESPECIFICA A CIERTOS AGENTES INFECCIOSOS, COMO MICOPLASMAS, VIRUS EPSTEIN-BARR, CITOMEGALOVIRUS, PARVOVIRUS Y VIRUS DE LA RUBEOLA.</a:t>
            </a:r>
          </a:p>
          <a:p>
            <a:endParaRPr lang="es-MX" sz="1600" dirty="0" smtClean="0"/>
          </a:p>
        </p:txBody>
      </p:sp>
    </p:spTree>
  </p:cSld>
  <p:clrMapOvr>
    <a:masterClrMapping/>
  </p:clrMapOvr>
  <p:transition>
    <p:dissolv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MEDIDAS GENERALES.-</a:t>
            </a:r>
          </a:p>
          <a:p>
            <a:pPr>
              <a:buNone/>
            </a:pP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APLICACIÓN DE CREMAS DE PROTECCION SOLAR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EVITAR LA EXPOSICION A LA LUZ DEL SOL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PREVENIR INFECCIONES</a:t>
            </a:r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SE SUGIERE CONTROL DE LA NATALIDAD EN PACIENTES CON DATOS DE ACTIVIDAD DE L  E  S (SOBRE TODO SI HAY NEFROPATIA) HASTA QUE LA  ENFERMEDAD PERMANEZCA EN REMISION CUANDO MENOS UN AÑO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FARMACO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DOSIS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INDICACIONES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EFECTOS SECUNDARIOS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AINE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EL    MAS   CONOCIDO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SEROSITIS,   FIEBRE, FATIGA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CARDIOVASCULARES </a:t>
                      </a:r>
                    </a:p>
                    <a:p>
                      <a:r>
                        <a:rPr lang="es-MX" sz="1100" dirty="0" smtClean="0"/>
                        <a:t>GASTROINTESTINAL</a:t>
                      </a:r>
                    </a:p>
                    <a:p>
                      <a:r>
                        <a:rPr lang="es-MX" sz="1100" dirty="0" smtClean="0"/>
                        <a:t>RENALES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PREDNISONA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0.5 A 1.0MG/KG/DIA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TOXICIDAD</a:t>
                      </a:r>
                      <a:r>
                        <a:rPr lang="es-MX" sz="1100" baseline="0" dirty="0" smtClean="0"/>
                        <a:t> METABOLICA Y CARDIOVASCULAR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HIDROXICLOROQUINA</a:t>
                      </a:r>
                    </a:p>
                    <a:p>
                      <a:r>
                        <a:rPr lang="en-US" sz="1100" dirty="0" smtClean="0"/>
                        <a:t>CLOROQUINA</a:t>
                      </a:r>
                      <a:r>
                        <a:rPr lang="en-US" sz="1100" baseline="0" dirty="0" smtClean="0"/>
                        <a:t> Y QUINACRINA</a:t>
                      </a:r>
                      <a:endParaRPr lang="es-MX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200 A</a:t>
                      </a:r>
                      <a:r>
                        <a:rPr lang="es-MX" sz="1100" baseline="0" dirty="0" smtClean="0"/>
                        <a:t> 400 MG/DIA</a:t>
                      </a:r>
                    </a:p>
                    <a:p>
                      <a:r>
                        <a:rPr lang="es-MX" sz="1100" dirty="0" smtClean="0"/>
                        <a:t>250MG/DIA</a:t>
                      </a:r>
                    </a:p>
                    <a:p>
                      <a:r>
                        <a:rPr lang="es-MX" sz="1100" dirty="0" smtClean="0"/>
                        <a:t>100MG/DIA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LUPUS DISCOIDE</a:t>
                      </a:r>
                    </a:p>
                    <a:p>
                      <a:r>
                        <a:rPr lang="es-MX" sz="1100" dirty="0" smtClean="0"/>
                        <a:t>ERITEMA</a:t>
                      </a:r>
                    </a:p>
                    <a:p>
                      <a:r>
                        <a:rPr lang="es-MX" sz="1100" dirty="0" smtClean="0"/>
                        <a:t>INFLAMACION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GASTRO</a:t>
                      </a:r>
                      <a:r>
                        <a:rPr lang="es-MX" sz="1100" baseline="0" dirty="0" smtClean="0"/>
                        <a:t>INTESTINALES</a:t>
                      </a:r>
                    </a:p>
                    <a:p>
                      <a:r>
                        <a:rPr lang="es-MX" sz="1100" baseline="0" dirty="0" smtClean="0"/>
                        <a:t>CUTANEAS</a:t>
                      </a:r>
                    </a:p>
                    <a:p>
                      <a:r>
                        <a:rPr lang="es-MX" sz="1100" baseline="0" dirty="0" smtClean="0"/>
                        <a:t>NEUROLOGICAS</a:t>
                      </a:r>
                    </a:p>
                    <a:p>
                      <a:r>
                        <a:rPr lang="es-MX" sz="1100" baseline="0" dirty="0" smtClean="0"/>
                        <a:t>OCULAR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METOTREXATO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7.5</a:t>
                      </a:r>
                      <a:r>
                        <a:rPr lang="es-MX" sz="1100" baseline="0" dirty="0" smtClean="0"/>
                        <a:t> A 15MG/SEM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SEROSITIS</a:t>
                      </a:r>
                    </a:p>
                    <a:p>
                      <a:r>
                        <a:rPr lang="es-MX" sz="1100" dirty="0" smtClean="0"/>
                        <a:t>CUTANEAS</a:t>
                      </a:r>
                    </a:p>
                    <a:p>
                      <a:r>
                        <a:rPr lang="es-MX" sz="1100" dirty="0" smtClean="0"/>
                        <a:t>FIEBRE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HEPATICAS                          </a:t>
                      </a:r>
                      <a:r>
                        <a:rPr lang="es-MX" sz="1100" dirty="0" smtClean="0"/>
                        <a:t>      </a:t>
                      </a:r>
                      <a:r>
                        <a:rPr lang="es-MX" sz="1100" dirty="0" smtClean="0"/>
                        <a:t>M EDULARES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AZATIOPRINA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2 MG/KG/DIA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NEFRITIS  LUPICA DISMINUYE PROTEINURIA ESTABILIZA FUNC. RENAL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GASTROINTESTINALES    Y MEDULA OSEA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CICLOFOSFAMIDA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1</a:t>
                      </a:r>
                      <a:r>
                        <a:rPr lang="es-MX" sz="1100" baseline="0" dirty="0" smtClean="0"/>
                        <a:t> A 4MG/KG/DIA  ORAL</a:t>
                      </a:r>
                    </a:p>
                    <a:p>
                      <a:r>
                        <a:rPr lang="es-MX" sz="1100" baseline="0" dirty="0" smtClean="0"/>
                        <a:t>0.5 A 1GR/M2   IV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RETARDA</a:t>
                      </a:r>
                      <a:r>
                        <a:rPr lang="es-MX" sz="1100" baseline="0" dirty="0" smtClean="0"/>
                        <a:t> PROGRESION  DE  ENF. RENAL (PULSOS)</a:t>
                      </a:r>
                    </a:p>
                    <a:p>
                      <a:r>
                        <a:rPr lang="es-MX" sz="1100" baseline="0" dirty="0" smtClean="0"/>
                        <a:t>ALT. HEMATOLOGICAS Y SNC Y VASCULARES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GASTROINTESTINALES</a:t>
                      </a:r>
                    </a:p>
                    <a:p>
                      <a:r>
                        <a:rPr lang="es-MX" sz="1100" dirty="0" smtClean="0"/>
                        <a:t>ALOPECIA   RIESGO DE </a:t>
                      </a:r>
                    </a:p>
                    <a:p>
                      <a:r>
                        <a:rPr lang="es-MX" sz="1100" dirty="0" smtClean="0"/>
                        <a:t>INFECCIONES</a:t>
                      </a:r>
                    </a:p>
                    <a:p>
                      <a:r>
                        <a:rPr lang="es-MX" sz="1100" dirty="0" smtClean="0"/>
                        <a:t>CISTITIS HEMORRAGICA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 DANAZOL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200MG/DIA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TROMBOCITOPENIA</a:t>
                      </a:r>
                      <a:r>
                        <a:rPr lang="es-MX" sz="1100" baseline="0" dirty="0" smtClean="0"/>
                        <a:t> Y  ANEMIA HEMOLITICA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EMBARAZO</a:t>
                      </a:r>
                      <a:r>
                        <a:rPr lang="es-MX" sz="1100" baseline="0" dirty="0" smtClean="0"/>
                        <a:t>  GALACTORREA Y SANGRADO UTERINO.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OTROS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CICLOSPORINA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RITUXIMAB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IGG  PLASMAFERESIS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i="1" dirty="0" smtClean="0"/>
              <a:t>PRONOSTICO:</a:t>
            </a:r>
          </a:p>
          <a:p>
            <a:endParaRPr lang="es-MX" dirty="0" smtClean="0"/>
          </a:p>
          <a:p>
            <a:r>
              <a:rPr lang="es-MX" dirty="0" smtClean="0"/>
              <a:t>ES INCIERTO.-                                                                                     </a:t>
            </a:r>
            <a:r>
              <a:rPr lang="es-MX" b="1" dirty="0" smtClean="0"/>
              <a:t>L  E  S   PUEDE TENER COMPORTAMIENTO BENIGNO O CURSO FULMINANTE QUE CONDUCE A LA MUERTE EN POCO TIEMPO.</a:t>
            </a:r>
          </a:p>
          <a:p>
            <a:r>
              <a:rPr lang="es-MX" b="1" dirty="0" smtClean="0"/>
              <a:t>CUANDO HAY PARTICIPACION DEL SNC O RENAL TIENE MORBI-MORTALIDAD MAYOR</a:t>
            </a:r>
          </a:p>
          <a:p>
            <a:r>
              <a:rPr lang="es-MX" b="1" dirty="0" smtClean="0"/>
              <a:t>MEJORES METODOS DE DIAGNOSTICO Y TERAPEUTICO     HAN    MEJORADO   PRONOSTICO</a:t>
            </a:r>
          </a:p>
          <a:p>
            <a:r>
              <a:rPr lang="es-MX" b="1" dirty="0" smtClean="0"/>
              <a:t>LA MUERTE OCURRE POR INFECCION,        IRC, AFECCION NEUROLOGICA   Y   ATEROSCLEROSIS</a:t>
            </a:r>
            <a:endParaRPr lang="en-US" b="1" dirty="0"/>
          </a:p>
        </p:txBody>
      </p:sp>
    </p:spTree>
  </p:cSld>
  <p:clrMapOvr>
    <a:masterClrMapping/>
  </p:clrMapOvr>
  <p:transition>
    <p:dissolv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CONOCIMIENTO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93304"/>
            <a:ext cx="8503920" cy="4572000"/>
          </a:xfrm>
        </p:spPr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3200" b="1" dirty="0" smtClean="0"/>
              <a:t>NO TE EMPEÑES EN SER CONOCIDO, SINO SER ALGUIEN QUE VALE LA PENA CONOCER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17047" y="548681"/>
            <a:ext cx="810991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HEMOS TERMINADO</a:t>
            </a:r>
          </a:p>
          <a:p>
            <a:pPr algn="ctr"/>
            <a:endParaRPr lang="es-E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GRACIAS</a:t>
            </a:r>
          </a:p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GRACIAS</a:t>
            </a:r>
          </a:p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GRACIAS</a:t>
            </a:r>
          </a:p>
          <a:p>
            <a:pPr algn="ctr"/>
            <a:endParaRPr lang="es-E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PERO A DIOS……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sz="3400" dirty="0" smtClean="0"/>
              <a:t>ETIOPATOLOGIA Y PATOGENIA: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 dirty="0" smtClean="0"/>
              <a:t>ES POSIBLE QUE CUALQUIER DE LOS MICROORGANISMOS ANTERIORES (O ALGUNO DE SUS PRODUCTOS) PUEDA GENERAR </a:t>
            </a:r>
            <a:r>
              <a:rPr lang="es-MX" sz="2800" b="1" dirty="0" smtClean="0"/>
              <a:t>SINOVITIS CRONICA </a:t>
            </a:r>
            <a:r>
              <a:rPr lang="es-MX" sz="2800" dirty="0" smtClean="0"/>
              <a:t>AL ALTERAR LA ESTRUCTURA DE LA MEMBRANA SINOVIAL Y EXPONERLA A PEPTIDOS ANTIGENICOS.</a:t>
            </a:r>
          </a:p>
          <a:p>
            <a:endParaRPr lang="es-MX" sz="2800" dirty="0" smtClean="0"/>
          </a:p>
          <a:p>
            <a:r>
              <a:rPr lang="es-MX" sz="2800" dirty="0" smtClean="0"/>
              <a:t>OTRA POSIBILIDAD ES LA EXISTENCIA DE UNA REACCION CRUZADA POR MIMETISMO MOLECULAR DE CIERTOS COMPONENTES MICROBIANOS CON ALGUNOS COMPONENTES DE LAS ESTRUCTURAS SINOVIALES.</a:t>
            </a:r>
          </a:p>
          <a:p>
            <a:endParaRPr lang="es-MX" sz="2800" dirty="0" smtClean="0"/>
          </a:p>
          <a:p>
            <a:r>
              <a:rPr lang="es-MX" sz="2800" b="1" dirty="0" smtClean="0"/>
              <a:t>RECIENTEMENTE SE ENCONTRO QUE ALGUNOS MICROORGANISMOS PUEDEN GENERAR “SUPERANTIGENOS” CON CAPACIDAD PARA SER RECONOCIDOS SIN REQUERIR CELULAS PRESENTADORAS DE ANTIGENOS.</a:t>
            </a:r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ETIOLOGIA Y PATOGENIA:</a:t>
            </a:r>
          </a:p>
          <a:p>
            <a:endParaRPr lang="es-MX" dirty="0" smtClean="0"/>
          </a:p>
          <a:p>
            <a:r>
              <a:rPr lang="es-MX" sz="1600" b="1" dirty="0" smtClean="0"/>
              <a:t>LA LESION FUNDAMENTAL DE LA  ARTRITIS REUMATOIDE ES LA SINOVITIS CRONICA QUE SE DISTINGUE POR ACTIVIDAD INFLAMATORIA E INMUNITARIA PERSISTENTE</a:t>
            </a:r>
            <a:r>
              <a:rPr lang="es-MX" sz="1600" dirty="0" smtClean="0"/>
              <a:t>.</a:t>
            </a:r>
          </a:p>
          <a:p>
            <a:endParaRPr lang="es-MX" sz="1600" b="1" dirty="0" smtClean="0"/>
          </a:p>
          <a:p>
            <a:r>
              <a:rPr lang="es-MX" sz="1600" b="1" dirty="0" smtClean="0"/>
              <a:t>AHÍ SE ENCUENTRAN LINFOCITOS, ESPECIALMENTE CELULAS T CD4+, MACROFAGOS, CELULAS PLASMATICAS Y DIVERSOS MEDIADORES DE LA INFLAMACION.</a:t>
            </a:r>
          </a:p>
          <a:p>
            <a:endParaRPr lang="es-MX" sz="1600" dirty="0" smtClean="0"/>
          </a:p>
          <a:p>
            <a:r>
              <a:rPr lang="es-MX" sz="1600" dirty="0" smtClean="0"/>
              <a:t>LA PRINCIPAL FUNCION DE LAS MOLECULAS CLASE II DEL COMPLEJO DE HISTOCOMPATIBILIDAD ES PRESENTAR PEPTIDOS ANTIGENICOS A LAS CELULAS TCD4+ Y TODO HACE SUPONER QUE EN LA PATOGENIA DE LA ARTRITIS REUMATOIDE EXISTE UN ANTIGENO ARTRITOGENICO HASTA EL MOMENTO NO IDENTIFICADO.</a:t>
            </a:r>
          </a:p>
          <a:p>
            <a:endParaRPr lang="es-MX" sz="1600" dirty="0" smtClean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VI VII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sz="3800" dirty="0" smtClean="0"/>
              <a:t>ETIOLOGIA Y PATOGENIA:</a:t>
            </a:r>
          </a:p>
          <a:p>
            <a:endParaRPr lang="es-MX" dirty="0" smtClean="0"/>
          </a:p>
          <a:p>
            <a:r>
              <a:rPr lang="es-MX" sz="2800" dirty="0" smtClean="0"/>
              <a:t>SE HA DEMOSTRADO LA EXISTENCIA DE UNA GRAN VARIEDAD DE CITOCINAS EN EL TEJIDO SINOVIAL:-</a:t>
            </a:r>
          </a:p>
          <a:p>
            <a:r>
              <a:rPr lang="es-MX" sz="2800" dirty="0" smtClean="0"/>
              <a:t>  </a:t>
            </a:r>
            <a:r>
              <a:rPr lang="es-MX" sz="2800" b="1" dirty="0" smtClean="0"/>
              <a:t>INTERLEUCINAS 2 Y 6</a:t>
            </a:r>
          </a:p>
          <a:p>
            <a:r>
              <a:rPr lang="es-MX" sz="2800" b="1" dirty="0" smtClean="0"/>
              <a:t> FACTOR ESTIMULANTE DE GRANULOCITOS Y MACROFAGOS</a:t>
            </a:r>
          </a:p>
          <a:p>
            <a:r>
              <a:rPr lang="es-MX" sz="2800" b="1" dirty="0" smtClean="0"/>
              <a:t>FACTOR TRANSFORMANTE BETA </a:t>
            </a:r>
          </a:p>
          <a:p>
            <a:r>
              <a:rPr lang="es-MX" sz="2800" b="1" dirty="0" smtClean="0"/>
              <a:t> FACTOR DE NECROSIS TUMORAL ALFA</a:t>
            </a:r>
          </a:p>
          <a:p>
            <a:r>
              <a:rPr lang="es-MX" sz="2800" b="1" dirty="0" smtClean="0"/>
              <a:t> ADEMAS DE  CITOCINAS PRODUCIDAS POR MACROFAGOS ACTIVADOS:-</a:t>
            </a:r>
          </a:p>
          <a:p>
            <a:r>
              <a:rPr lang="es-MX" sz="2800" b="1" dirty="0" smtClean="0"/>
              <a:t>INTERLEUCINAS 1 Y 8</a:t>
            </a:r>
          </a:p>
          <a:p>
            <a:r>
              <a:rPr lang="es-MX" sz="2800" b="1" dirty="0" smtClean="0"/>
              <a:t> FACTOR DE CRECIMIENTO DERIVADO DE PLAQUETAS </a:t>
            </a:r>
          </a:p>
          <a:p>
            <a:r>
              <a:rPr lang="es-MX" sz="2800" b="1" dirty="0" smtClean="0"/>
              <a:t>FACTORES DE CRECIMIENTO SEMEJANTES A LA INSULINA.</a:t>
            </a:r>
          </a:p>
          <a:p>
            <a:endParaRPr lang="es-MX" sz="2800" dirty="0" smtClean="0"/>
          </a:p>
          <a:p>
            <a:r>
              <a:rPr lang="es-MX" sz="2800" dirty="0" smtClean="0"/>
              <a:t> </a:t>
            </a:r>
            <a:r>
              <a:rPr lang="es-MX" sz="2800" b="1" dirty="0" smtClean="0"/>
              <a:t>ESTAS CITOSINAS SON LAS PRINCIPALES CAUSANTES DE LA INFLAMACION DEL TEJIDO Y DEL LIQUIDO SINOVIAL, DE LA PROLIFERACION SINOVIAL Y DE LA DESTRUCCION DEL CARTILAGO Y HUESO.</a:t>
            </a:r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2068</TotalTime>
  <Words>3383</Words>
  <Application>Microsoft Office PowerPoint</Application>
  <PresentationFormat>Presentación en pantalla (4:3)</PresentationFormat>
  <Paragraphs>640</Paragraphs>
  <Slides>64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64</vt:i4>
      </vt:variant>
    </vt:vector>
  </HeadingPairs>
  <TitlesOfParts>
    <vt:vector size="65" baseType="lpstr">
      <vt:lpstr>Civil</vt:lpstr>
      <vt:lpstr>ESTUDIO DE ARTRITIS VI VII</vt:lpstr>
      <vt:lpstr>ESTUDIO DE ARTRITISVI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 REFLEXION</vt:lpstr>
      <vt:lpstr>Diapositiva 30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ESTUDIO DE ARTRITIS VI VII</vt:lpstr>
      <vt:lpstr>CONOCIMIENTO</vt:lpstr>
      <vt:lpstr>Diapositiva 64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ARTRITIS IV</dc:title>
  <dc:creator>DANIEL PEREZ CALDERON</dc:creator>
  <cp:lastModifiedBy>DANIEL PEREZ CALDERON</cp:lastModifiedBy>
  <cp:revision>195</cp:revision>
  <dcterms:created xsi:type="dcterms:W3CDTF">2012-09-19T22:03:59Z</dcterms:created>
  <dcterms:modified xsi:type="dcterms:W3CDTF">2012-11-26T06:51:19Z</dcterms:modified>
</cp:coreProperties>
</file>