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1.xml" ContentType="application/vnd.openxmlformats-officedocument.drawingml.diagramLayout+xml"/>
  <Default Extension="xlsx" ContentType="application/vnd.openxmlformats-officedocument.spreadsheetml.sheet"/>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90" r:id="rId4"/>
    <p:sldId id="258" r:id="rId5"/>
    <p:sldId id="288" r:id="rId6"/>
    <p:sldId id="289"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9" r:id="rId24"/>
    <p:sldId id="280" r:id="rId25"/>
    <p:sldId id="275" r:id="rId26"/>
    <p:sldId id="276" r:id="rId27"/>
    <p:sldId id="283" r:id="rId28"/>
    <p:sldId id="291" r:id="rId29"/>
    <p:sldId id="292" r:id="rId30"/>
    <p:sldId id="293" r:id="rId31"/>
    <p:sldId id="294" r:id="rId32"/>
    <p:sldId id="295" r:id="rId33"/>
    <p:sldId id="296" r:id="rId34"/>
    <p:sldId id="277" r:id="rId35"/>
    <p:sldId id="278" r:id="rId36"/>
    <p:sldId id="282" r:id="rId37"/>
    <p:sldId id="281" r:id="rId38"/>
    <p:sldId id="284" r:id="rId39"/>
    <p:sldId id="285" r:id="rId40"/>
    <p:sldId id="286" r:id="rId41"/>
    <p:sldId id="287" r:id="rId4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20" y="-57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MX"/>
  <c:style val="10"/>
  <c:chart>
    <c:title>
      <c:layout/>
    </c:title>
    <c:plotArea>
      <c:layout/>
      <c:pieChart>
        <c:varyColors val="1"/>
        <c:ser>
          <c:idx val="0"/>
          <c:order val="0"/>
          <c:tx>
            <c:strRef>
              <c:f>Hoja1!$B$1</c:f>
              <c:strCache>
                <c:ptCount val="1"/>
                <c:pt idx="0">
                  <c:v>Distribución por sexo</c:v>
                </c:pt>
              </c:strCache>
            </c:strRef>
          </c:tx>
          <c:dLbls>
            <c:showCatName val="1"/>
            <c:showPercent val="1"/>
            <c:showLeaderLines val="1"/>
          </c:dLbls>
          <c:cat>
            <c:strRef>
              <c:f>Hoja1!$A$2:$A$5</c:f>
              <c:strCache>
                <c:ptCount val="2"/>
                <c:pt idx="0">
                  <c:v>VARONES</c:v>
                </c:pt>
                <c:pt idx="1">
                  <c:v>MUJERES</c:v>
                </c:pt>
              </c:strCache>
            </c:strRef>
          </c:cat>
          <c:val>
            <c:numRef>
              <c:f>Hoja1!$B$2:$B$5</c:f>
              <c:numCache>
                <c:formatCode>General</c:formatCode>
                <c:ptCount val="4"/>
                <c:pt idx="0">
                  <c:v>60</c:v>
                </c:pt>
                <c:pt idx="1">
                  <c:v>40</c:v>
                </c:pt>
              </c:numCache>
            </c:numRef>
          </c:val>
        </c:ser>
        <c:dLbls>
          <c:showCatName val="1"/>
          <c:showPercent val="1"/>
        </c:dLbls>
        <c:firstSliceAng val="0"/>
      </c:pieChart>
    </c:plotArea>
    <c:plotVisOnly val="1"/>
  </c:chart>
  <c:txPr>
    <a:bodyPr/>
    <a:lstStyle/>
    <a:p>
      <a:pPr>
        <a:defRPr sz="1800"/>
      </a:pPr>
      <a:endParaRPr lang="es-MX"/>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CA2F3B-101A-4CB1-8009-9108CEEE5A87}" type="doc">
      <dgm:prSet loTypeId="urn:microsoft.com/office/officeart/2005/8/layout/lProcess3" loCatId="process" qsTypeId="urn:microsoft.com/office/officeart/2005/8/quickstyle/simple1" qsCatId="simple" csTypeId="urn:microsoft.com/office/officeart/2005/8/colors/colorful3" csCatId="colorful" phldr="1"/>
      <dgm:spPr/>
      <dgm:t>
        <a:bodyPr/>
        <a:lstStyle/>
        <a:p>
          <a:endParaRPr lang="es-MX"/>
        </a:p>
      </dgm:t>
    </dgm:pt>
    <dgm:pt modelId="{A7F2CD28-9CB0-4DA5-B1C3-D1BB8FD11DA7}">
      <dgm:prSet phldrT="[Texto]"/>
      <dgm:spPr/>
      <dgm:t>
        <a:bodyPr/>
        <a:lstStyle/>
        <a:p>
          <a:r>
            <a:rPr lang="es-ES" dirty="0" smtClean="0"/>
            <a:t>1°  a  6° mes</a:t>
          </a:r>
          <a:endParaRPr lang="es-MX" dirty="0"/>
        </a:p>
      </dgm:t>
    </dgm:pt>
    <dgm:pt modelId="{8D7650B3-304B-4DBF-99B3-4877246266A4}" type="parTrans" cxnId="{7A571574-FCB3-438B-A48A-2153AF673304}">
      <dgm:prSet/>
      <dgm:spPr/>
      <dgm:t>
        <a:bodyPr/>
        <a:lstStyle/>
        <a:p>
          <a:endParaRPr lang="es-MX"/>
        </a:p>
      </dgm:t>
    </dgm:pt>
    <dgm:pt modelId="{606A21B8-A17C-4101-87E3-1F43AB5F7919}" type="sibTrans" cxnId="{7A571574-FCB3-438B-A48A-2153AF673304}">
      <dgm:prSet/>
      <dgm:spPr/>
      <dgm:t>
        <a:bodyPr/>
        <a:lstStyle/>
        <a:p>
          <a:endParaRPr lang="es-MX"/>
        </a:p>
      </dgm:t>
    </dgm:pt>
    <dgm:pt modelId="{CAFC227B-A28A-48C7-92B4-FC6448F6545B}">
      <dgm:prSet phldrT="[Texto]"/>
      <dgm:spPr/>
      <dgm:t>
        <a:bodyPr/>
        <a:lstStyle/>
        <a:p>
          <a:r>
            <a:rPr lang="es-ES" dirty="0" smtClean="0"/>
            <a:t>80% </a:t>
          </a:r>
          <a:endParaRPr lang="es-MX" dirty="0"/>
        </a:p>
      </dgm:t>
    </dgm:pt>
    <dgm:pt modelId="{19137882-FEC8-4EA1-99C4-1AF48941C33F}" type="parTrans" cxnId="{91FC6900-D74E-45E8-A5EF-995B65701AFD}">
      <dgm:prSet/>
      <dgm:spPr/>
      <dgm:t>
        <a:bodyPr/>
        <a:lstStyle/>
        <a:p>
          <a:endParaRPr lang="es-MX"/>
        </a:p>
      </dgm:t>
    </dgm:pt>
    <dgm:pt modelId="{FB62356B-D38B-461A-BE09-540AB8A857D4}" type="sibTrans" cxnId="{91FC6900-D74E-45E8-A5EF-995B65701AFD}">
      <dgm:prSet/>
      <dgm:spPr/>
      <dgm:t>
        <a:bodyPr/>
        <a:lstStyle/>
        <a:p>
          <a:endParaRPr lang="es-MX"/>
        </a:p>
      </dgm:t>
    </dgm:pt>
    <dgm:pt modelId="{69BF571E-4069-4E0C-8C68-87513DA706EA}">
      <dgm:prSet phldrT="[Texto]"/>
      <dgm:spPr/>
      <dgm:t>
        <a:bodyPr/>
        <a:lstStyle/>
        <a:p>
          <a:r>
            <a:rPr lang="es-ES" dirty="0" smtClean="0"/>
            <a:t>Muertes</a:t>
          </a:r>
          <a:endParaRPr lang="es-MX" dirty="0"/>
        </a:p>
      </dgm:t>
    </dgm:pt>
    <dgm:pt modelId="{9350071C-41C1-427F-98E9-6A83661C883D}" type="parTrans" cxnId="{8EB34E0A-6A5B-4974-8038-D7F0EDCB87E1}">
      <dgm:prSet/>
      <dgm:spPr/>
      <dgm:t>
        <a:bodyPr/>
        <a:lstStyle/>
        <a:p>
          <a:endParaRPr lang="es-MX"/>
        </a:p>
      </dgm:t>
    </dgm:pt>
    <dgm:pt modelId="{4846679F-7A1C-443C-94FC-5C638C5CFD51}" type="sibTrans" cxnId="{8EB34E0A-6A5B-4974-8038-D7F0EDCB87E1}">
      <dgm:prSet/>
      <dgm:spPr/>
      <dgm:t>
        <a:bodyPr/>
        <a:lstStyle/>
        <a:p>
          <a:endParaRPr lang="es-MX"/>
        </a:p>
      </dgm:t>
    </dgm:pt>
    <dgm:pt modelId="{8DE757A6-6A5B-4FF6-8FCB-5144BA57C010}">
      <dgm:prSet phldrT="[Texto]"/>
      <dgm:spPr/>
      <dgm:t>
        <a:bodyPr/>
        <a:lstStyle/>
        <a:p>
          <a:r>
            <a:rPr lang="es-ES" dirty="0" smtClean="0"/>
            <a:t>6  a 12 meses</a:t>
          </a:r>
          <a:endParaRPr lang="es-MX" dirty="0"/>
        </a:p>
      </dgm:t>
    </dgm:pt>
    <dgm:pt modelId="{4223F84F-5530-4496-BD40-C9EFFC241AEE}" type="parTrans" cxnId="{51480A7B-2A99-4E5A-8450-6DD8353000C4}">
      <dgm:prSet/>
      <dgm:spPr/>
      <dgm:t>
        <a:bodyPr/>
        <a:lstStyle/>
        <a:p>
          <a:endParaRPr lang="es-MX"/>
        </a:p>
      </dgm:t>
    </dgm:pt>
    <dgm:pt modelId="{52B2BD7B-B188-4F06-822C-844104934820}" type="sibTrans" cxnId="{51480A7B-2A99-4E5A-8450-6DD8353000C4}">
      <dgm:prSet/>
      <dgm:spPr/>
      <dgm:t>
        <a:bodyPr/>
        <a:lstStyle/>
        <a:p>
          <a:endParaRPr lang="es-MX"/>
        </a:p>
      </dgm:t>
    </dgm:pt>
    <dgm:pt modelId="{664BB0B4-2F9F-4283-BBDD-054C42DA49AA}">
      <dgm:prSet phldrT="[Texto]"/>
      <dgm:spPr/>
      <dgm:t>
        <a:bodyPr/>
        <a:lstStyle/>
        <a:p>
          <a:r>
            <a:rPr lang="es-ES" dirty="0" smtClean="0"/>
            <a:t>15%</a:t>
          </a:r>
          <a:endParaRPr lang="es-MX" dirty="0"/>
        </a:p>
      </dgm:t>
    </dgm:pt>
    <dgm:pt modelId="{C39811C8-AEBF-4058-A62B-F0D6B5AB56E2}" type="parTrans" cxnId="{C4F8E27F-5FDF-4B86-BF68-5CCE8DF19F89}">
      <dgm:prSet/>
      <dgm:spPr/>
      <dgm:t>
        <a:bodyPr/>
        <a:lstStyle/>
        <a:p>
          <a:endParaRPr lang="es-MX"/>
        </a:p>
      </dgm:t>
    </dgm:pt>
    <dgm:pt modelId="{071951E3-3C47-4C76-8C86-45E0CF3CF394}" type="sibTrans" cxnId="{C4F8E27F-5FDF-4B86-BF68-5CCE8DF19F89}">
      <dgm:prSet/>
      <dgm:spPr/>
      <dgm:t>
        <a:bodyPr/>
        <a:lstStyle/>
        <a:p>
          <a:endParaRPr lang="es-MX"/>
        </a:p>
      </dgm:t>
    </dgm:pt>
    <dgm:pt modelId="{A6D278F7-53FC-4F9C-8D1A-E464556FEE8B}">
      <dgm:prSet phldrT="[Texto]"/>
      <dgm:spPr/>
      <dgm:t>
        <a:bodyPr/>
        <a:lstStyle/>
        <a:p>
          <a:r>
            <a:rPr lang="es-ES" dirty="0" smtClean="0"/>
            <a:t>Muertes</a:t>
          </a:r>
          <a:endParaRPr lang="es-MX" dirty="0"/>
        </a:p>
      </dgm:t>
    </dgm:pt>
    <dgm:pt modelId="{3D610C73-96C8-4544-B9C9-F7BD03AA7E5B}" type="parTrans" cxnId="{E49AF06F-ECD9-4A39-BB0D-29704CFCC4C0}">
      <dgm:prSet/>
      <dgm:spPr/>
      <dgm:t>
        <a:bodyPr/>
        <a:lstStyle/>
        <a:p>
          <a:endParaRPr lang="es-MX"/>
        </a:p>
      </dgm:t>
    </dgm:pt>
    <dgm:pt modelId="{1EED828F-1EFF-4D1E-8F5F-E9D17627808C}" type="sibTrans" cxnId="{E49AF06F-ECD9-4A39-BB0D-29704CFCC4C0}">
      <dgm:prSet/>
      <dgm:spPr/>
      <dgm:t>
        <a:bodyPr/>
        <a:lstStyle/>
        <a:p>
          <a:endParaRPr lang="es-MX"/>
        </a:p>
      </dgm:t>
    </dgm:pt>
    <dgm:pt modelId="{3DFB09FB-306D-4B32-982A-13BA8DCFF4B3}">
      <dgm:prSet phldrT="[Texto]"/>
      <dgm:spPr>
        <a:solidFill>
          <a:schemeClr val="accent2"/>
        </a:solidFill>
      </dgm:spPr>
      <dgm:t>
        <a:bodyPr/>
        <a:lstStyle/>
        <a:p>
          <a:r>
            <a:rPr lang="es-ES" dirty="0" smtClean="0"/>
            <a:t>&gt; 1 año</a:t>
          </a:r>
          <a:endParaRPr lang="es-MX" dirty="0"/>
        </a:p>
      </dgm:t>
    </dgm:pt>
    <dgm:pt modelId="{CA675E42-C5E0-443A-9527-5594B7EFFC81}" type="parTrans" cxnId="{28649630-A4CF-4ECE-9000-C428169CE344}">
      <dgm:prSet/>
      <dgm:spPr/>
      <dgm:t>
        <a:bodyPr/>
        <a:lstStyle/>
        <a:p>
          <a:endParaRPr lang="es-MX"/>
        </a:p>
      </dgm:t>
    </dgm:pt>
    <dgm:pt modelId="{EA199689-FD30-4895-AF22-36C6BC3660DC}" type="sibTrans" cxnId="{28649630-A4CF-4ECE-9000-C428169CE344}">
      <dgm:prSet/>
      <dgm:spPr/>
      <dgm:t>
        <a:bodyPr/>
        <a:lstStyle/>
        <a:p>
          <a:endParaRPr lang="es-MX"/>
        </a:p>
      </dgm:t>
    </dgm:pt>
    <dgm:pt modelId="{5BC418B7-E00E-429A-A3A2-5FD971434BA2}">
      <dgm:prSet phldrT="[Texto]"/>
      <dgm:spPr/>
      <dgm:t>
        <a:bodyPr/>
        <a:lstStyle/>
        <a:p>
          <a:r>
            <a:rPr lang="es-ES" dirty="0" smtClean="0"/>
            <a:t>5%</a:t>
          </a:r>
          <a:endParaRPr lang="es-MX" dirty="0"/>
        </a:p>
      </dgm:t>
    </dgm:pt>
    <dgm:pt modelId="{4FCD1810-08AC-4092-B820-EBE0EC9837EC}" type="parTrans" cxnId="{A0971CC9-79A6-4F7A-B5EB-2A934C88A434}">
      <dgm:prSet/>
      <dgm:spPr/>
      <dgm:t>
        <a:bodyPr/>
        <a:lstStyle/>
        <a:p>
          <a:endParaRPr lang="es-MX"/>
        </a:p>
      </dgm:t>
    </dgm:pt>
    <dgm:pt modelId="{6A7A61F8-F1A0-4BD1-85A5-4A060C090201}" type="sibTrans" cxnId="{A0971CC9-79A6-4F7A-B5EB-2A934C88A434}">
      <dgm:prSet/>
      <dgm:spPr/>
      <dgm:t>
        <a:bodyPr/>
        <a:lstStyle/>
        <a:p>
          <a:endParaRPr lang="es-MX"/>
        </a:p>
      </dgm:t>
    </dgm:pt>
    <dgm:pt modelId="{4289A8DD-6AFB-48FD-BE26-248ED384499E}">
      <dgm:prSet phldrT="[Texto]"/>
      <dgm:spPr/>
      <dgm:t>
        <a:bodyPr/>
        <a:lstStyle/>
        <a:p>
          <a:r>
            <a:rPr lang="es-ES" dirty="0" smtClean="0"/>
            <a:t>Muertes</a:t>
          </a:r>
          <a:endParaRPr lang="es-MX" dirty="0"/>
        </a:p>
      </dgm:t>
    </dgm:pt>
    <dgm:pt modelId="{88067425-5266-46A4-8FCC-52E31B0434FE}" type="parTrans" cxnId="{D4A9040E-CD60-4429-9661-7A02953D43DF}">
      <dgm:prSet/>
      <dgm:spPr/>
      <dgm:t>
        <a:bodyPr/>
        <a:lstStyle/>
        <a:p>
          <a:endParaRPr lang="es-MX"/>
        </a:p>
      </dgm:t>
    </dgm:pt>
    <dgm:pt modelId="{CA4CCB24-63B1-4BD6-A7FD-F035D5204B70}" type="sibTrans" cxnId="{D4A9040E-CD60-4429-9661-7A02953D43DF}">
      <dgm:prSet/>
      <dgm:spPr/>
      <dgm:t>
        <a:bodyPr/>
        <a:lstStyle/>
        <a:p>
          <a:endParaRPr lang="es-MX"/>
        </a:p>
      </dgm:t>
    </dgm:pt>
    <dgm:pt modelId="{8760FC80-A658-497B-858E-F578CE690975}" type="pres">
      <dgm:prSet presAssocID="{71CA2F3B-101A-4CB1-8009-9108CEEE5A87}" presName="Name0" presStyleCnt="0">
        <dgm:presLayoutVars>
          <dgm:chPref val="3"/>
          <dgm:dir/>
          <dgm:animLvl val="lvl"/>
          <dgm:resizeHandles/>
        </dgm:presLayoutVars>
      </dgm:prSet>
      <dgm:spPr/>
      <dgm:t>
        <a:bodyPr/>
        <a:lstStyle/>
        <a:p>
          <a:endParaRPr lang="es-MX"/>
        </a:p>
      </dgm:t>
    </dgm:pt>
    <dgm:pt modelId="{4B44383A-AC1A-45F3-B76F-98F4D1B249B9}" type="pres">
      <dgm:prSet presAssocID="{A7F2CD28-9CB0-4DA5-B1C3-D1BB8FD11DA7}" presName="horFlow" presStyleCnt="0"/>
      <dgm:spPr/>
    </dgm:pt>
    <dgm:pt modelId="{11EAECCD-FFCF-4D8B-8146-93B3BB7C10D5}" type="pres">
      <dgm:prSet presAssocID="{A7F2CD28-9CB0-4DA5-B1C3-D1BB8FD11DA7}" presName="bigChev" presStyleLbl="node1" presStyleIdx="0" presStyleCnt="3"/>
      <dgm:spPr/>
      <dgm:t>
        <a:bodyPr/>
        <a:lstStyle/>
        <a:p>
          <a:endParaRPr lang="es-MX"/>
        </a:p>
      </dgm:t>
    </dgm:pt>
    <dgm:pt modelId="{904A484B-F000-40BC-81C7-BDA7738488E9}" type="pres">
      <dgm:prSet presAssocID="{19137882-FEC8-4EA1-99C4-1AF48941C33F}" presName="parTrans" presStyleCnt="0"/>
      <dgm:spPr/>
    </dgm:pt>
    <dgm:pt modelId="{CE053F51-C645-47FD-A8F7-229685D56FE9}" type="pres">
      <dgm:prSet presAssocID="{CAFC227B-A28A-48C7-92B4-FC6448F6545B}" presName="node" presStyleLbl="alignAccFollowNode1" presStyleIdx="0" presStyleCnt="6">
        <dgm:presLayoutVars>
          <dgm:bulletEnabled val="1"/>
        </dgm:presLayoutVars>
      </dgm:prSet>
      <dgm:spPr/>
      <dgm:t>
        <a:bodyPr/>
        <a:lstStyle/>
        <a:p>
          <a:endParaRPr lang="es-MX"/>
        </a:p>
      </dgm:t>
    </dgm:pt>
    <dgm:pt modelId="{65CFC73D-D9D3-43AB-8336-38824B1CCCBC}" type="pres">
      <dgm:prSet presAssocID="{FB62356B-D38B-461A-BE09-540AB8A857D4}" presName="sibTrans" presStyleCnt="0"/>
      <dgm:spPr/>
    </dgm:pt>
    <dgm:pt modelId="{819E0E6F-E171-4B69-8F79-3A6CF97C7AAC}" type="pres">
      <dgm:prSet presAssocID="{69BF571E-4069-4E0C-8C68-87513DA706EA}" presName="node" presStyleLbl="alignAccFollowNode1" presStyleIdx="1" presStyleCnt="6">
        <dgm:presLayoutVars>
          <dgm:bulletEnabled val="1"/>
        </dgm:presLayoutVars>
      </dgm:prSet>
      <dgm:spPr/>
      <dgm:t>
        <a:bodyPr/>
        <a:lstStyle/>
        <a:p>
          <a:endParaRPr lang="es-MX"/>
        </a:p>
      </dgm:t>
    </dgm:pt>
    <dgm:pt modelId="{A1C1F886-E383-4296-92C0-949CDD285E7F}" type="pres">
      <dgm:prSet presAssocID="{A7F2CD28-9CB0-4DA5-B1C3-D1BB8FD11DA7}" presName="vSp" presStyleCnt="0"/>
      <dgm:spPr/>
    </dgm:pt>
    <dgm:pt modelId="{AA45DD13-58CB-4470-B653-F515250202D6}" type="pres">
      <dgm:prSet presAssocID="{8DE757A6-6A5B-4FF6-8FCB-5144BA57C010}" presName="horFlow" presStyleCnt="0"/>
      <dgm:spPr/>
    </dgm:pt>
    <dgm:pt modelId="{DAE1DE5A-35B5-4714-B0CD-229825D9DE66}" type="pres">
      <dgm:prSet presAssocID="{8DE757A6-6A5B-4FF6-8FCB-5144BA57C010}" presName="bigChev" presStyleLbl="node1" presStyleIdx="1" presStyleCnt="3"/>
      <dgm:spPr/>
      <dgm:t>
        <a:bodyPr/>
        <a:lstStyle/>
        <a:p>
          <a:endParaRPr lang="es-MX"/>
        </a:p>
      </dgm:t>
    </dgm:pt>
    <dgm:pt modelId="{4309E612-B482-498B-B5A1-58EEE919BD42}" type="pres">
      <dgm:prSet presAssocID="{C39811C8-AEBF-4058-A62B-F0D6B5AB56E2}" presName="parTrans" presStyleCnt="0"/>
      <dgm:spPr/>
    </dgm:pt>
    <dgm:pt modelId="{C557409C-AB68-4AFC-BEDE-9F97502887F6}" type="pres">
      <dgm:prSet presAssocID="{664BB0B4-2F9F-4283-BBDD-054C42DA49AA}" presName="node" presStyleLbl="alignAccFollowNode1" presStyleIdx="2" presStyleCnt="6">
        <dgm:presLayoutVars>
          <dgm:bulletEnabled val="1"/>
        </dgm:presLayoutVars>
      </dgm:prSet>
      <dgm:spPr/>
      <dgm:t>
        <a:bodyPr/>
        <a:lstStyle/>
        <a:p>
          <a:endParaRPr lang="es-MX"/>
        </a:p>
      </dgm:t>
    </dgm:pt>
    <dgm:pt modelId="{5E42F00D-64C7-4EEE-A343-B0CDABA4E13E}" type="pres">
      <dgm:prSet presAssocID="{071951E3-3C47-4C76-8C86-45E0CF3CF394}" presName="sibTrans" presStyleCnt="0"/>
      <dgm:spPr/>
    </dgm:pt>
    <dgm:pt modelId="{1BD628C6-E93D-4C3A-9C6F-BD19DB671B48}" type="pres">
      <dgm:prSet presAssocID="{A6D278F7-53FC-4F9C-8D1A-E464556FEE8B}" presName="node" presStyleLbl="alignAccFollowNode1" presStyleIdx="3" presStyleCnt="6">
        <dgm:presLayoutVars>
          <dgm:bulletEnabled val="1"/>
        </dgm:presLayoutVars>
      </dgm:prSet>
      <dgm:spPr/>
      <dgm:t>
        <a:bodyPr/>
        <a:lstStyle/>
        <a:p>
          <a:endParaRPr lang="es-MX"/>
        </a:p>
      </dgm:t>
    </dgm:pt>
    <dgm:pt modelId="{DE3BFBBB-170E-415B-99A8-6699AE5E5DF5}" type="pres">
      <dgm:prSet presAssocID="{8DE757A6-6A5B-4FF6-8FCB-5144BA57C010}" presName="vSp" presStyleCnt="0"/>
      <dgm:spPr/>
    </dgm:pt>
    <dgm:pt modelId="{F8AD3E97-A266-489C-88CA-669FA548FA95}" type="pres">
      <dgm:prSet presAssocID="{3DFB09FB-306D-4B32-982A-13BA8DCFF4B3}" presName="horFlow" presStyleCnt="0"/>
      <dgm:spPr/>
    </dgm:pt>
    <dgm:pt modelId="{FA5E6EED-7668-4B56-882C-FB55172F3A97}" type="pres">
      <dgm:prSet presAssocID="{3DFB09FB-306D-4B32-982A-13BA8DCFF4B3}" presName="bigChev" presStyleLbl="node1" presStyleIdx="2" presStyleCnt="3"/>
      <dgm:spPr/>
      <dgm:t>
        <a:bodyPr/>
        <a:lstStyle/>
        <a:p>
          <a:endParaRPr lang="es-MX"/>
        </a:p>
      </dgm:t>
    </dgm:pt>
    <dgm:pt modelId="{D159C2CD-5E11-41DE-AE11-9C86D2D297D1}" type="pres">
      <dgm:prSet presAssocID="{4FCD1810-08AC-4092-B820-EBE0EC9837EC}" presName="parTrans" presStyleCnt="0"/>
      <dgm:spPr/>
    </dgm:pt>
    <dgm:pt modelId="{2076F54C-1CAF-4502-971C-21E8E3D72069}" type="pres">
      <dgm:prSet presAssocID="{5BC418B7-E00E-429A-A3A2-5FD971434BA2}" presName="node" presStyleLbl="alignAccFollowNode1" presStyleIdx="4" presStyleCnt="6">
        <dgm:presLayoutVars>
          <dgm:bulletEnabled val="1"/>
        </dgm:presLayoutVars>
      </dgm:prSet>
      <dgm:spPr/>
      <dgm:t>
        <a:bodyPr/>
        <a:lstStyle/>
        <a:p>
          <a:endParaRPr lang="es-MX"/>
        </a:p>
      </dgm:t>
    </dgm:pt>
    <dgm:pt modelId="{12995F37-DE3F-434F-A3EC-0B1CDC0A2DDA}" type="pres">
      <dgm:prSet presAssocID="{6A7A61F8-F1A0-4BD1-85A5-4A060C090201}" presName="sibTrans" presStyleCnt="0"/>
      <dgm:spPr/>
    </dgm:pt>
    <dgm:pt modelId="{CFBAAF96-9FFF-4F1C-9139-D099F2202AFE}" type="pres">
      <dgm:prSet presAssocID="{4289A8DD-6AFB-48FD-BE26-248ED384499E}" presName="node" presStyleLbl="alignAccFollowNode1" presStyleIdx="5" presStyleCnt="6">
        <dgm:presLayoutVars>
          <dgm:bulletEnabled val="1"/>
        </dgm:presLayoutVars>
      </dgm:prSet>
      <dgm:spPr/>
      <dgm:t>
        <a:bodyPr/>
        <a:lstStyle/>
        <a:p>
          <a:endParaRPr lang="es-MX"/>
        </a:p>
      </dgm:t>
    </dgm:pt>
  </dgm:ptLst>
  <dgm:cxnLst>
    <dgm:cxn modelId="{6162CFC2-CF9F-4A07-98C2-B25B9885A805}" type="presOf" srcId="{A7F2CD28-9CB0-4DA5-B1C3-D1BB8FD11DA7}" destId="{11EAECCD-FFCF-4D8B-8146-93B3BB7C10D5}" srcOrd="0" destOrd="0" presId="urn:microsoft.com/office/officeart/2005/8/layout/lProcess3"/>
    <dgm:cxn modelId="{D4A9040E-CD60-4429-9661-7A02953D43DF}" srcId="{3DFB09FB-306D-4B32-982A-13BA8DCFF4B3}" destId="{4289A8DD-6AFB-48FD-BE26-248ED384499E}" srcOrd="1" destOrd="0" parTransId="{88067425-5266-46A4-8FCC-52E31B0434FE}" sibTransId="{CA4CCB24-63B1-4BD6-A7FD-F035D5204B70}"/>
    <dgm:cxn modelId="{02A6C60C-35E2-44DA-B248-0E78129824E2}" type="presOf" srcId="{4289A8DD-6AFB-48FD-BE26-248ED384499E}" destId="{CFBAAF96-9FFF-4F1C-9139-D099F2202AFE}" srcOrd="0" destOrd="0" presId="urn:microsoft.com/office/officeart/2005/8/layout/lProcess3"/>
    <dgm:cxn modelId="{9861234B-4558-4E2D-836D-74C266C9FD42}" type="presOf" srcId="{71CA2F3B-101A-4CB1-8009-9108CEEE5A87}" destId="{8760FC80-A658-497B-858E-F578CE690975}" srcOrd="0" destOrd="0" presId="urn:microsoft.com/office/officeart/2005/8/layout/lProcess3"/>
    <dgm:cxn modelId="{28649630-A4CF-4ECE-9000-C428169CE344}" srcId="{71CA2F3B-101A-4CB1-8009-9108CEEE5A87}" destId="{3DFB09FB-306D-4B32-982A-13BA8DCFF4B3}" srcOrd="2" destOrd="0" parTransId="{CA675E42-C5E0-443A-9527-5594B7EFFC81}" sibTransId="{EA199689-FD30-4895-AF22-36C6BC3660DC}"/>
    <dgm:cxn modelId="{8EB34E0A-6A5B-4974-8038-D7F0EDCB87E1}" srcId="{A7F2CD28-9CB0-4DA5-B1C3-D1BB8FD11DA7}" destId="{69BF571E-4069-4E0C-8C68-87513DA706EA}" srcOrd="1" destOrd="0" parTransId="{9350071C-41C1-427F-98E9-6A83661C883D}" sibTransId="{4846679F-7A1C-443C-94FC-5C638C5CFD51}"/>
    <dgm:cxn modelId="{A74E0FAD-C13F-4EF4-B71F-2AAAC9B32ED4}" type="presOf" srcId="{664BB0B4-2F9F-4283-BBDD-054C42DA49AA}" destId="{C557409C-AB68-4AFC-BEDE-9F97502887F6}" srcOrd="0" destOrd="0" presId="urn:microsoft.com/office/officeart/2005/8/layout/lProcess3"/>
    <dgm:cxn modelId="{6C47550B-820C-4EA8-9C56-55C9E771E4F7}" type="presOf" srcId="{5BC418B7-E00E-429A-A3A2-5FD971434BA2}" destId="{2076F54C-1CAF-4502-971C-21E8E3D72069}" srcOrd="0" destOrd="0" presId="urn:microsoft.com/office/officeart/2005/8/layout/lProcess3"/>
    <dgm:cxn modelId="{4F46F80D-7EF4-4D09-B397-62615B9ABB6A}" type="presOf" srcId="{A6D278F7-53FC-4F9C-8D1A-E464556FEE8B}" destId="{1BD628C6-E93D-4C3A-9C6F-BD19DB671B48}" srcOrd="0" destOrd="0" presId="urn:microsoft.com/office/officeart/2005/8/layout/lProcess3"/>
    <dgm:cxn modelId="{A0971CC9-79A6-4F7A-B5EB-2A934C88A434}" srcId="{3DFB09FB-306D-4B32-982A-13BA8DCFF4B3}" destId="{5BC418B7-E00E-429A-A3A2-5FD971434BA2}" srcOrd="0" destOrd="0" parTransId="{4FCD1810-08AC-4092-B820-EBE0EC9837EC}" sibTransId="{6A7A61F8-F1A0-4BD1-85A5-4A060C090201}"/>
    <dgm:cxn modelId="{D09A78DE-B787-46B4-9683-0E6A7AAA3606}" type="presOf" srcId="{CAFC227B-A28A-48C7-92B4-FC6448F6545B}" destId="{CE053F51-C645-47FD-A8F7-229685D56FE9}" srcOrd="0" destOrd="0" presId="urn:microsoft.com/office/officeart/2005/8/layout/lProcess3"/>
    <dgm:cxn modelId="{51A66604-B181-41A3-B2CC-BE6A871DDCED}" type="presOf" srcId="{69BF571E-4069-4E0C-8C68-87513DA706EA}" destId="{819E0E6F-E171-4B69-8F79-3A6CF97C7AAC}" srcOrd="0" destOrd="0" presId="urn:microsoft.com/office/officeart/2005/8/layout/lProcess3"/>
    <dgm:cxn modelId="{C4F8E27F-5FDF-4B86-BF68-5CCE8DF19F89}" srcId="{8DE757A6-6A5B-4FF6-8FCB-5144BA57C010}" destId="{664BB0B4-2F9F-4283-BBDD-054C42DA49AA}" srcOrd="0" destOrd="0" parTransId="{C39811C8-AEBF-4058-A62B-F0D6B5AB56E2}" sibTransId="{071951E3-3C47-4C76-8C86-45E0CF3CF394}"/>
    <dgm:cxn modelId="{51480A7B-2A99-4E5A-8450-6DD8353000C4}" srcId="{71CA2F3B-101A-4CB1-8009-9108CEEE5A87}" destId="{8DE757A6-6A5B-4FF6-8FCB-5144BA57C010}" srcOrd="1" destOrd="0" parTransId="{4223F84F-5530-4496-BD40-C9EFFC241AEE}" sibTransId="{52B2BD7B-B188-4F06-822C-844104934820}"/>
    <dgm:cxn modelId="{7A571574-FCB3-438B-A48A-2153AF673304}" srcId="{71CA2F3B-101A-4CB1-8009-9108CEEE5A87}" destId="{A7F2CD28-9CB0-4DA5-B1C3-D1BB8FD11DA7}" srcOrd="0" destOrd="0" parTransId="{8D7650B3-304B-4DBF-99B3-4877246266A4}" sibTransId="{606A21B8-A17C-4101-87E3-1F43AB5F7919}"/>
    <dgm:cxn modelId="{E49AF06F-ECD9-4A39-BB0D-29704CFCC4C0}" srcId="{8DE757A6-6A5B-4FF6-8FCB-5144BA57C010}" destId="{A6D278F7-53FC-4F9C-8D1A-E464556FEE8B}" srcOrd="1" destOrd="0" parTransId="{3D610C73-96C8-4544-B9C9-F7BD03AA7E5B}" sibTransId="{1EED828F-1EFF-4D1E-8F5F-E9D17627808C}"/>
    <dgm:cxn modelId="{91FC6900-D74E-45E8-A5EF-995B65701AFD}" srcId="{A7F2CD28-9CB0-4DA5-B1C3-D1BB8FD11DA7}" destId="{CAFC227B-A28A-48C7-92B4-FC6448F6545B}" srcOrd="0" destOrd="0" parTransId="{19137882-FEC8-4EA1-99C4-1AF48941C33F}" sibTransId="{FB62356B-D38B-461A-BE09-540AB8A857D4}"/>
    <dgm:cxn modelId="{D38AF343-B8E5-443C-AACD-71C8665C583C}" type="presOf" srcId="{3DFB09FB-306D-4B32-982A-13BA8DCFF4B3}" destId="{FA5E6EED-7668-4B56-882C-FB55172F3A97}" srcOrd="0" destOrd="0" presId="urn:microsoft.com/office/officeart/2005/8/layout/lProcess3"/>
    <dgm:cxn modelId="{FA73096E-6765-4919-855F-CFE4C17539A9}" type="presOf" srcId="{8DE757A6-6A5B-4FF6-8FCB-5144BA57C010}" destId="{DAE1DE5A-35B5-4714-B0CD-229825D9DE66}" srcOrd="0" destOrd="0" presId="urn:microsoft.com/office/officeart/2005/8/layout/lProcess3"/>
    <dgm:cxn modelId="{1C70201C-884A-4B3F-A16E-495F57996FF5}" type="presParOf" srcId="{8760FC80-A658-497B-858E-F578CE690975}" destId="{4B44383A-AC1A-45F3-B76F-98F4D1B249B9}" srcOrd="0" destOrd="0" presId="urn:microsoft.com/office/officeart/2005/8/layout/lProcess3"/>
    <dgm:cxn modelId="{E4B70132-1752-4543-ACC5-7A955DB1A4E6}" type="presParOf" srcId="{4B44383A-AC1A-45F3-B76F-98F4D1B249B9}" destId="{11EAECCD-FFCF-4D8B-8146-93B3BB7C10D5}" srcOrd="0" destOrd="0" presId="urn:microsoft.com/office/officeart/2005/8/layout/lProcess3"/>
    <dgm:cxn modelId="{EDA32FE4-0E98-40D1-AB51-22269F57F8C5}" type="presParOf" srcId="{4B44383A-AC1A-45F3-B76F-98F4D1B249B9}" destId="{904A484B-F000-40BC-81C7-BDA7738488E9}" srcOrd="1" destOrd="0" presId="urn:microsoft.com/office/officeart/2005/8/layout/lProcess3"/>
    <dgm:cxn modelId="{C40DEA5D-C66F-4A69-9C59-14108E31947D}" type="presParOf" srcId="{4B44383A-AC1A-45F3-B76F-98F4D1B249B9}" destId="{CE053F51-C645-47FD-A8F7-229685D56FE9}" srcOrd="2" destOrd="0" presId="urn:microsoft.com/office/officeart/2005/8/layout/lProcess3"/>
    <dgm:cxn modelId="{521D708F-99CB-4F30-8F3A-EEC6BE557020}" type="presParOf" srcId="{4B44383A-AC1A-45F3-B76F-98F4D1B249B9}" destId="{65CFC73D-D9D3-43AB-8336-38824B1CCCBC}" srcOrd="3" destOrd="0" presId="urn:microsoft.com/office/officeart/2005/8/layout/lProcess3"/>
    <dgm:cxn modelId="{6C525D2C-8C4B-4DCC-BB94-E999A2C85299}" type="presParOf" srcId="{4B44383A-AC1A-45F3-B76F-98F4D1B249B9}" destId="{819E0E6F-E171-4B69-8F79-3A6CF97C7AAC}" srcOrd="4" destOrd="0" presId="urn:microsoft.com/office/officeart/2005/8/layout/lProcess3"/>
    <dgm:cxn modelId="{51B367A8-5CCD-47E9-A88B-1EEF924F0C4D}" type="presParOf" srcId="{8760FC80-A658-497B-858E-F578CE690975}" destId="{A1C1F886-E383-4296-92C0-949CDD285E7F}" srcOrd="1" destOrd="0" presId="urn:microsoft.com/office/officeart/2005/8/layout/lProcess3"/>
    <dgm:cxn modelId="{C9F79904-74AE-454E-A66F-2D01E872D0B3}" type="presParOf" srcId="{8760FC80-A658-497B-858E-F578CE690975}" destId="{AA45DD13-58CB-4470-B653-F515250202D6}" srcOrd="2" destOrd="0" presId="urn:microsoft.com/office/officeart/2005/8/layout/lProcess3"/>
    <dgm:cxn modelId="{A61F2714-6C27-4141-996E-23E7A298F127}" type="presParOf" srcId="{AA45DD13-58CB-4470-B653-F515250202D6}" destId="{DAE1DE5A-35B5-4714-B0CD-229825D9DE66}" srcOrd="0" destOrd="0" presId="urn:microsoft.com/office/officeart/2005/8/layout/lProcess3"/>
    <dgm:cxn modelId="{DBBBDE7B-927A-4D11-BFE4-65FD5BFF348B}" type="presParOf" srcId="{AA45DD13-58CB-4470-B653-F515250202D6}" destId="{4309E612-B482-498B-B5A1-58EEE919BD42}" srcOrd="1" destOrd="0" presId="urn:microsoft.com/office/officeart/2005/8/layout/lProcess3"/>
    <dgm:cxn modelId="{DA437088-9DFB-4068-8F2C-7B9E3ED506B7}" type="presParOf" srcId="{AA45DD13-58CB-4470-B653-F515250202D6}" destId="{C557409C-AB68-4AFC-BEDE-9F97502887F6}" srcOrd="2" destOrd="0" presId="urn:microsoft.com/office/officeart/2005/8/layout/lProcess3"/>
    <dgm:cxn modelId="{89035519-57F2-4AB4-B3AB-D0C6171CB2BD}" type="presParOf" srcId="{AA45DD13-58CB-4470-B653-F515250202D6}" destId="{5E42F00D-64C7-4EEE-A343-B0CDABA4E13E}" srcOrd="3" destOrd="0" presId="urn:microsoft.com/office/officeart/2005/8/layout/lProcess3"/>
    <dgm:cxn modelId="{61DBC41D-B5A2-4122-ADD9-262521B357F3}" type="presParOf" srcId="{AA45DD13-58CB-4470-B653-F515250202D6}" destId="{1BD628C6-E93D-4C3A-9C6F-BD19DB671B48}" srcOrd="4" destOrd="0" presId="urn:microsoft.com/office/officeart/2005/8/layout/lProcess3"/>
    <dgm:cxn modelId="{4628F866-1256-4FB1-A55F-97446C040EF0}" type="presParOf" srcId="{8760FC80-A658-497B-858E-F578CE690975}" destId="{DE3BFBBB-170E-415B-99A8-6699AE5E5DF5}" srcOrd="3" destOrd="0" presId="urn:microsoft.com/office/officeart/2005/8/layout/lProcess3"/>
    <dgm:cxn modelId="{A9F6C3C8-3BC9-4FF6-81D1-FAB8135159FF}" type="presParOf" srcId="{8760FC80-A658-497B-858E-F578CE690975}" destId="{F8AD3E97-A266-489C-88CA-669FA548FA95}" srcOrd="4" destOrd="0" presId="urn:microsoft.com/office/officeart/2005/8/layout/lProcess3"/>
    <dgm:cxn modelId="{CDE0AEE6-7644-419F-984E-36285B6807C4}" type="presParOf" srcId="{F8AD3E97-A266-489C-88CA-669FA548FA95}" destId="{FA5E6EED-7668-4B56-882C-FB55172F3A97}" srcOrd="0" destOrd="0" presId="urn:microsoft.com/office/officeart/2005/8/layout/lProcess3"/>
    <dgm:cxn modelId="{5C13617B-B70B-4AE0-B91A-43E25B5C4F5A}" type="presParOf" srcId="{F8AD3E97-A266-489C-88CA-669FA548FA95}" destId="{D159C2CD-5E11-41DE-AE11-9C86D2D297D1}" srcOrd="1" destOrd="0" presId="urn:microsoft.com/office/officeart/2005/8/layout/lProcess3"/>
    <dgm:cxn modelId="{7617EC4D-8256-433B-B980-F01FFE651F8F}" type="presParOf" srcId="{F8AD3E97-A266-489C-88CA-669FA548FA95}" destId="{2076F54C-1CAF-4502-971C-21E8E3D72069}" srcOrd="2" destOrd="0" presId="urn:microsoft.com/office/officeart/2005/8/layout/lProcess3"/>
    <dgm:cxn modelId="{937752E7-BDD6-4801-A9F4-145192AAE5E3}" type="presParOf" srcId="{F8AD3E97-A266-489C-88CA-669FA548FA95}" destId="{12995F37-DE3F-434F-A3EC-0B1CDC0A2DDA}" srcOrd="3" destOrd="0" presId="urn:microsoft.com/office/officeart/2005/8/layout/lProcess3"/>
    <dgm:cxn modelId="{03E9A46B-8234-4C57-8B6B-9326C7B865F9}" type="presParOf" srcId="{F8AD3E97-A266-489C-88CA-669FA548FA95}" destId="{CFBAAF96-9FFF-4F1C-9139-D099F2202AFE}" srcOrd="4" destOrd="0" presId="urn:microsoft.com/office/officeart/2005/8/layout/lProcess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2EF73F-ABB1-44D0-BD23-152A85E1D8D9}" type="doc">
      <dgm:prSet loTypeId="urn:microsoft.com/office/officeart/2005/8/layout/equation2" loCatId="process" qsTypeId="urn:microsoft.com/office/officeart/2005/8/quickstyle/simple2" qsCatId="simple" csTypeId="urn:microsoft.com/office/officeart/2005/8/colors/colorful3" csCatId="colorful" phldr="1"/>
      <dgm:spPr/>
    </dgm:pt>
    <dgm:pt modelId="{04D7D030-0F05-4DE5-81E3-E699916806D7}">
      <dgm:prSet phldrT="[Texto]"/>
      <dgm:spPr/>
      <dgm:t>
        <a:bodyPr/>
        <a:lstStyle/>
        <a:p>
          <a:r>
            <a:rPr lang="es-ES" dirty="0" smtClean="0"/>
            <a:t>NICOTINA</a:t>
          </a:r>
          <a:endParaRPr lang="es-MX" dirty="0"/>
        </a:p>
      </dgm:t>
    </dgm:pt>
    <dgm:pt modelId="{2FE86DB6-217D-4423-8F76-74DA155EAC4B}" type="parTrans" cxnId="{83F8C61F-7752-43A7-8C1C-1276228EF82B}">
      <dgm:prSet/>
      <dgm:spPr/>
      <dgm:t>
        <a:bodyPr/>
        <a:lstStyle/>
        <a:p>
          <a:endParaRPr lang="es-MX"/>
        </a:p>
      </dgm:t>
    </dgm:pt>
    <dgm:pt modelId="{B2CF11D9-337C-4D26-9F33-5D767804CD6D}" type="sibTrans" cxnId="{83F8C61F-7752-43A7-8C1C-1276228EF82B}">
      <dgm:prSet/>
      <dgm:spPr/>
      <dgm:t>
        <a:bodyPr/>
        <a:lstStyle/>
        <a:p>
          <a:endParaRPr lang="es-MX"/>
        </a:p>
      </dgm:t>
    </dgm:pt>
    <dgm:pt modelId="{996E79B2-ACF8-466A-825B-E8D0DA1858CF}">
      <dgm:prSet phldrT="[Texto]"/>
      <dgm:spPr/>
      <dgm:t>
        <a:bodyPr/>
        <a:lstStyle/>
        <a:p>
          <a:r>
            <a:rPr lang="es-ES" dirty="0" smtClean="0"/>
            <a:t>COTININA</a:t>
          </a:r>
          <a:endParaRPr lang="es-MX" dirty="0"/>
        </a:p>
      </dgm:t>
    </dgm:pt>
    <dgm:pt modelId="{2B4FFCF0-E89E-49B0-B786-E4267D830321}" type="parTrans" cxnId="{F021C3FA-DA1E-403F-92B1-5AE69A8B78F9}">
      <dgm:prSet/>
      <dgm:spPr/>
      <dgm:t>
        <a:bodyPr/>
        <a:lstStyle/>
        <a:p>
          <a:endParaRPr lang="es-MX"/>
        </a:p>
      </dgm:t>
    </dgm:pt>
    <dgm:pt modelId="{416EF6FC-994D-4BBA-9222-8C0ADFAC75D0}" type="sibTrans" cxnId="{F021C3FA-DA1E-403F-92B1-5AE69A8B78F9}">
      <dgm:prSet/>
      <dgm:spPr/>
      <dgm:t>
        <a:bodyPr/>
        <a:lstStyle/>
        <a:p>
          <a:endParaRPr lang="es-MX"/>
        </a:p>
      </dgm:t>
    </dgm:pt>
    <dgm:pt modelId="{9DB29AEE-107B-4796-8E57-41EFACA97266}">
      <dgm:prSet phldrT="[Texto]"/>
      <dgm:spPr/>
      <dgm:t>
        <a:bodyPr/>
        <a:lstStyle/>
        <a:p>
          <a:r>
            <a:rPr lang="es-ES" dirty="0" smtClean="0"/>
            <a:t>Mayor incidencia SMSL</a:t>
          </a:r>
          <a:endParaRPr lang="es-MX" dirty="0"/>
        </a:p>
      </dgm:t>
    </dgm:pt>
    <dgm:pt modelId="{3D8ACD6B-D9B0-417E-82EB-E583D02A04E5}" type="parTrans" cxnId="{389970A7-67BA-4D78-B5FB-EDBF2FE59983}">
      <dgm:prSet/>
      <dgm:spPr/>
      <dgm:t>
        <a:bodyPr/>
        <a:lstStyle/>
        <a:p>
          <a:endParaRPr lang="es-MX"/>
        </a:p>
      </dgm:t>
    </dgm:pt>
    <dgm:pt modelId="{26CB128D-A1A8-4481-8F64-C7D149BDEA25}" type="sibTrans" cxnId="{389970A7-67BA-4D78-B5FB-EDBF2FE59983}">
      <dgm:prSet/>
      <dgm:spPr/>
      <dgm:t>
        <a:bodyPr/>
        <a:lstStyle/>
        <a:p>
          <a:endParaRPr lang="es-MX"/>
        </a:p>
      </dgm:t>
    </dgm:pt>
    <dgm:pt modelId="{C2911E5E-1903-49E3-BC2A-FE7772D85C4D}" type="pres">
      <dgm:prSet presAssocID="{8F2EF73F-ABB1-44D0-BD23-152A85E1D8D9}" presName="Name0" presStyleCnt="0">
        <dgm:presLayoutVars>
          <dgm:dir/>
          <dgm:resizeHandles val="exact"/>
        </dgm:presLayoutVars>
      </dgm:prSet>
      <dgm:spPr/>
    </dgm:pt>
    <dgm:pt modelId="{99BB7F5F-A1BB-47EE-A890-BBB77D35D9D8}" type="pres">
      <dgm:prSet presAssocID="{8F2EF73F-ABB1-44D0-BD23-152A85E1D8D9}" presName="vNodes" presStyleCnt="0"/>
      <dgm:spPr/>
    </dgm:pt>
    <dgm:pt modelId="{F666B8C1-84BF-4DA9-BDED-FC66E139AC68}" type="pres">
      <dgm:prSet presAssocID="{04D7D030-0F05-4DE5-81E3-E699916806D7}" presName="node" presStyleLbl="node1" presStyleIdx="0" presStyleCnt="3">
        <dgm:presLayoutVars>
          <dgm:bulletEnabled val="1"/>
        </dgm:presLayoutVars>
      </dgm:prSet>
      <dgm:spPr/>
      <dgm:t>
        <a:bodyPr/>
        <a:lstStyle/>
        <a:p>
          <a:endParaRPr lang="es-MX"/>
        </a:p>
      </dgm:t>
    </dgm:pt>
    <dgm:pt modelId="{17F82F73-5002-4112-A5BA-6D79F451A7D6}" type="pres">
      <dgm:prSet presAssocID="{B2CF11D9-337C-4D26-9F33-5D767804CD6D}" presName="spacerT" presStyleCnt="0"/>
      <dgm:spPr/>
    </dgm:pt>
    <dgm:pt modelId="{428BD40E-FA64-473F-9E5B-F186A235295E}" type="pres">
      <dgm:prSet presAssocID="{B2CF11D9-337C-4D26-9F33-5D767804CD6D}" presName="sibTrans" presStyleLbl="sibTrans2D1" presStyleIdx="0" presStyleCnt="2"/>
      <dgm:spPr/>
      <dgm:t>
        <a:bodyPr/>
        <a:lstStyle/>
        <a:p>
          <a:endParaRPr lang="es-MX"/>
        </a:p>
      </dgm:t>
    </dgm:pt>
    <dgm:pt modelId="{B094662B-302A-4540-9EBC-1072EF1105DD}" type="pres">
      <dgm:prSet presAssocID="{B2CF11D9-337C-4D26-9F33-5D767804CD6D}" presName="spacerB" presStyleCnt="0"/>
      <dgm:spPr/>
    </dgm:pt>
    <dgm:pt modelId="{BCE9671A-385D-446B-8D15-8E063D428463}" type="pres">
      <dgm:prSet presAssocID="{996E79B2-ACF8-466A-825B-E8D0DA1858CF}" presName="node" presStyleLbl="node1" presStyleIdx="1" presStyleCnt="3">
        <dgm:presLayoutVars>
          <dgm:bulletEnabled val="1"/>
        </dgm:presLayoutVars>
      </dgm:prSet>
      <dgm:spPr/>
      <dgm:t>
        <a:bodyPr/>
        <a:lstStyle/>
        <a:p>
          <a:endParaRPr lang="es-MX"/>
        </a:p>
      </dgm:t>
    </dgm:pt>
    <dgm:pt modelId="{8851EAD8-0584-42CC-BAB4-1E0A9A1179FF}" type="pres">
      <dgm:prSet presAssocID="{8F2EF73F-ABB1-44D0-BD23-152A85E1D8D9}" presName="sibTransLast" presStyleLbl="sibTrans2D1" presStyleIdx="1" presStyleCnt="2"/>
      <dgm:spPr/>
      <dgm:t>
        <a:bodyPr/>
        <a:lstStyle/>
        <a:p>
          <a:endParaRPr lang="es-MX"/>
        </a:p>
      </dgm:t>
    </dgm:pt>
    <dgm:pt modelId="{0D965DAE-4379-4CF4-ABE6-FB55ACEC59BC}" type="pres">
      <dgm:prSet presAssocID="{8F2EF73F-ABB1-44D0-BD23-152A85E1D8D9}" presName="connectorText" presStyleLbl="sibTrans2D1" presStyleIdx="1" presStyleCnt="2"/>
      <dgm:spPr/>
      <dgm:t>
        <a:bodyPr/>
        <a:lstStyle/>
        <a:p>
          <a:endParaRPr lang="es-MX"/>
        </a:p>
      </dgm:t>
    </dgm:pt>
    <dgm:pt modelId="{DE3B022E-C83A-486B-8C34-5FBBCA9AC82A}" type="pres">
      <dgm:prSet presAssocID="{8F2EF73F-ABB1-44D0-BD23-152A85E1D8D9}" presName="lastNode" presStyleLbl="node1" presStyleIdx="2" presStyleCnt="3">
        <dgm:presLayoutVars>
          <dgm:bulletEnabled val="1"/>
        </dgm:presLayoutVars>
      </dgm:prSet>
      <dgm:spPr/>
      <dgm:t>
        <a:bodyPr/>
        <a:lstStyle/>
        <a:p>
          <a:endParaRPr lang="es-MX"/>
        </a:p>
      </dgm:t>
    </dgm:pt>
  </dgm:ptLst>
  <dgm:cxnLst>
    <dgm:cxn modelId="{83F8C61F-7752-43A7-8C1C-1276228EF82B}" srcId="{8F2EF73F-ABB1-44D0-BD23-152A85E1D8D9}" destId="{04D7D030-0F05-4DE5-81E3-E699916806D7}" srcOrd="0" destOrd="0" parTransId="{2FE86DB6-217D-4423-8F76-74DA155EAC4B}" sibTransId="{B2CF11D9-337C-4D26-9F33-5D767804CD6D}"/>
    <dgm:cxn modelId="{43015A37-172A-4856-9316-D080A2C6680A}" type="presOf" srcId="{B2CF11D9-337C-4D26-9F33-5D767804CD6D}" destId="{428BD40E-FA64-473F-9E5B-F186A235295E}" srcOrd="0" destOrd="0" presId="urn:microsoft.com/office/officeart/2005/8/layout/equation2"/>
    <dgm:cxn modelId="{3C20A6B2-0F33-4D82-8A18-1118A7AE4E74}" type="presOf" srcId="{996E79B2-ACF8-466A-825B-E8D0DA1858CF}" destId="{BCE9671A-385D-446B-8D15-8E063D428463}" srcOrd="0" destOrd="0" presId="urn:microsoft.com/office/officeart/2005/8/layout/equation2"/>
    <dgm:cxn modelId="{389970A7-67BA-4D78-B5FB-EDBF2FE59983}" srcId="{8F2EF73F-ABB1-44D0-BD23-152A85E1D8D9}" destId="{9DB29AEE-107B-4796-8E57-41EFACA97266}" srcOrd="2" destOrd="0" parTransId="{3D8ACD6B-D9B0-417E-82EB-E583D02A04E5}" sibTransId="{26CB128D-A1A8-4481-8F64-C7D149BDEA25}"/>
    <dgm:cxn modelId="{DBB7EBD8-D7F1-4633-A944-F4BEABF77954}" type="presOf" srcId="{9DB29AEE-107B-4796-8E57-41EFACA97266}" destId="{DE3B022E-C83A-486B-8C34-5FBBCA9AC82A}" srcOrd="0" destOrd="0" presId="urn:microsoft.com/office/officeart/2005/8/layout/equation2"/>
    <dgm:cxn modelId="{F797E0F2-6427-47FD-9679-C117D3B9BD67}" type="presOf" srcId="{416EF6FC-994D-4BBA-9222-8C0ADFAC75D0}" destId="{0D965DAE-4379-4CF4-ABE6-FB55ACEC59BC}" srcOrd="1" destOrd="0" presId="urn:microsoft.com/office/officeart/2005/8/layout/equation2"/>
    <dgm:cxn modelId="{4A848CD0-F46D-4EB9-95C6-DB02054ADC1E}" type="presOf" srcId="{04D7D030-0F05-4DE5-81E3-E699916806D7}" destId="{F666B8C1-84BF-4DA9-BDED-FC66E139AC68}" srcOrd="0" destOrd="0" presId="urn:microsoft.com/office/officeart/2005/8/layout/equation2"/>
    <dgm:cxn modelId="{3E8804C1-AB4B-4C91-83E9-9FCE9CDE13DC}" type="presOf" srcId="{8F2EF73F-ABB1-44D0-BD23-152A85E1D8D9}" destId="{C2911E5E-1903-49E3-BC2A-FE7772D85C4D}" srcOrd="0" destOrd="0" presId="urn:microsoft.com/office/officeart/2005/8/layout/equation2"/>
    <dgm:cxn modelId="{F021C3FA-DA1E-403F-92B1-5AE69A8B78F9}" srcId="{8F2EF73F-ABB1-44D0-BD23-152A85E1D8D9}" destId="{996E79B2-ACF8-466A-825B-E8D0DA1858CF}" srcOrd="1" destOrd="0" parTransId="{2B4FFCF0-E89E-49B0-B786-E4267D830321}" sibTransId="{416EF6FC-994D-4BBA-9222-8C0ADFAC75D0}"/>
    <dgm:cxn modelId="{FB524983-D4CC-4BF5-9313-6D99708D5D95}" type="presOf" srcId="{416EF6FC-994D-4BBA-9222-8C0ADFAC75D0}" destId="{8851EAD8-0584-42CC-BAB4-1E0A9A1179FF}" srcOrd="0" destOrd="0" presId="urn:microsoft.com/office/officeart/2005/8/layout/equation2"/>
    <dgm:cxn modelId="{68BFD8D3-F820-4210-91E2-A2E2994F5644}" type="presParOf" srcId="{C2911E5E-1903-49E3-BC2A-FE7772D85C4D}" destId="{99BB7F5F-A1BB-47EE-A890-BBB77D35D9D8}" srcOrd="0" destOrd="0" presId="urn:microsoft.com/office/officeart/2005/8/layout/equation2"/>
    <dgm:cxn modelId="{2ADB128E-A7E8-40FB-A164-B8B0EA5CCA96}" type="presParOf" srcId="{99BB7F5F-A1BB-47EE-A890-BBB77D35D9D8}" destId="{F666B8C1-84BF-4DA9-BDED-FC66E139AC68}" srcOrd="0" destOrd="0" presId="urn:microsoft.com/office/officeart/2005/8/layout/equation2"/>
    <dgm:cxn modelId="{06A3A8A7-DD09-4C6C-80DF-33D0E1BE4686}" type="presParOf" srcId="{99BB7F5F-A1BB-47EE-A890-BBB77D35D9D8}" destId="{17F82F73-5002-4112-A5BA-6D79F451A7D6}" srcOrd="1" destOrd="0" presId="urn:microsoft.com/office/officeart/2005/8/layout/equation2"/>
    <dgm:cxn modelId="{C21DAC11-ADBA-447B-BF34-E45478FDCC7B}" type="presParOf" srcId="{99BB7F5F-A1BB-47EE-A890-BBB77D35D9D8}" destId="{428BD40E-FA64-473F-9E5B-F186A235295E}" srcOrd="2" destOrd="0" presId="urn:microsoft.com/office/officeart/2005/8/layout/equation2"/>
    <dgm:cxn modelId="{09AE50FE-5989-4CEB-ABF1-DC029E43102D}" type="presParOf" srcId="{99BB7F5F-A1BB-47EE-A890-BBB77D35D9D8}" destId="{B094662B-302A-4540-9EBC-1072EF1105DD}" srcOrd="3" destOrd="0" presId="urn:microsoft.com/office/officeart/2005/8/layout/equation2"/>
    <dgm:cxn modelId="{DF628A63-287A-4E8D-B711-499BFED3C342}" type="presParOf" srcId="{99BB7F5F-A1BB-47EE-A890-BBB77D35D9D8}" destId="{BCE9671A-385D-446B-8D15-8E063D428463}" srcOrd="4" destOrd="0" presId="urn:microsoft.com/office/officeart/2005/8/layout/equation2"/>
    <dgm:cxn modelId="{F1CF350B-7827-4F35-967E-8524A4DD9F61}" type="presParOf" srcId="{C2911E5E-1903-49E3-BC2A-FE7772D85C4D}" destId="{8851EAD8-0584-42CC-BAB4-1E0A9A1179FF}" srcOrd="1" destOrd="0" presId="urn:microsoft.com/office/officeart/2005/8/layout/equation2"/>
    <dgm:cxn modelId="{D0B54D12-12C3-429E-86E2-A48EF0733F10}" type="presParOf" srcId="{8851EAD8-0584-42CC-BAB4-1E0A9A1179FF}" destId="{0D965DAE-4379-4CF4-ABE6-FB55ACEC59BC}" srcOrd="0" destOrd="0" presId="urn:microsoft.com/office/officeart/2005/8/layout/equation2"/>
    <dgm:cxn modelId="{8706F5BA-7422-411D-8BA5-241291A29B52}" type="presParOf" srcId="{C2911E5E-1903-49E3-BC2A-FE7772D85C4D}" destId="{DE3B022E-C83A-486B-8C34-5FBBCA9AC82A}" srcOrd="2" destOrd="0" presId="urn:microsoft.com/office/officeart/2005/8/layout/equati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EAECCD-FFCF-4D8B-8146-93B3BB7C10D5}">
      <dsp:nvSpPr>
        <dsp:cNvPr id="0" name=""/>
        <dsp:cNvSpPr/>
      </dsp:nvSpPr>
      <dsp:spPr>
        <a:xfrm>
          <a:off x="2205" y="27615"/>
          <a:ext cx="3407568" cy="1363027"/>
        </a:xfrm>
        <a:prstGeom prst="chevron">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0" bIns="22860" numCol="1" spcCol="1270" anchor="ctr" anchorCtr="0">
          <a:noAutofit/>
        </a:bodyPr>
        <a:lstStyle/>
        <a:p>
          <a:pPr lvl="0" algn="ctr" defTabSz="1600200">
            <a:lnSpc>
              <a:spcPct val="90000"/>
            </a:lnSpc>
            <a:spcBef>
              <a:spcPct val="0"/>
            </a:spcBef>
            <a:spcAft>
              <a:spcPct val="35000"/>
            </a:spcAft>
          </a:pPr>
          <a:r>
            <a:rPr lang="es-ES" sz="3600" kern="1200" dirty="0" smtClean="0"/>
            <a:t>1°  a  6° mes</a:t>
          </a:r>
          <a:endParaRPr lang="es-MX" sz="3600" kern="1200" dirty="0"/>
        </a:p>
      </dsp:txBody>
      <dsp:txXfrm>
        <a:off x="2205" y="27615"/>
        <a:ext cx="3407568" cy="1363027"/>
      </dsp:txXfrm>
    </dsp:sp>
    <dsp:sp modelId="{CE053F51-C645-47FD-A8F7-229685D56FE9}">
      <dsp:nvSpPr>
        <dsp:cNvPr id="0" name=""/>
        <dsp:cNvSpPr/>
      </dsp:nvSpPr>
      <dsp:spPr>
        <a:xfrm>
          <a:off x="2966790" y="143473"/>
          <a:ext cx="2828282" cy="1131312"/>
        </a:xfrm>
        <a:prstGeom prst="chevron">
          <a:avLst/>
        </a:prstGeom>
        <a:solidFill>
          <a:schemeClr val="accent3">
            <a:tint val="40000"/>
            <a:alpha val="90000"/>
            <a:hueOff val="0"/>
            <a:satOff val="0"/>
            <a:lumOff val="0"/>
            <a:alphaOff val="0"/>
          </a:schemeClr>
        </a:solidFill>
        <a:ln w="55000" cap="flat" cmpd="thickThin"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0" bIns="20955" numCol="1" spcCol="1270" anchor="ctr" anchorCtr="0">
          <a:noAutofit/>
        </a:bodyPr>
        <a:lstStyle/>
        <a:p>
          <a:pPr lvl="0" algn="ctr" defTabSz="1466850">
            <a:lnSpc>
              <a:spcPct val="90000"/>
            </a:lnSpc>
            <a:spcBef>
              <a:spcPct val="0"/>
            </a:spcBef>
            <a:spcAft>
              <a:spcPct val="35000"/>
            </a:spcAft>
          </a:pPr>
          <a:r>
            <a:rPr lang="es-ES" sz="3300" kern="1200" dirty="0" smtClean="0"/>
            <a:t>80% </a:t>
          </a:r>
          <a:endParaRPr lang="es-MX" sz="3300" kern="1200" dirty="0"/>
        </a:p>
      </dsp:txBody>
      <dsp:txXfrm>
        <a:off x="2966790" y="143473"/>
        <a:ext cx="2828282" cy="1131312"/>
      </dsp:txXfrm>
    </dsp:sp>
    <dsp:sp modelId="{819E0E6F-E171-4B69-8F79-3A6CF97C7AAC}">
      <dsp:nvSpPr>
        <dsp:cNvPr id="0" name=""/>
        <dsp:cNvSpPr/>
      </dsp:nvSpPr>
      <dsp:spPr>
        <a:xfrm>
          <a:off x="5399112" y="143473"/>
          <a:ext cx="2828282" cy="1131312"/>
        </a:xfrm>
        <a:prstGeom prst="chevron">
          <a:avLst/>
        </a:prstGeom>
        <a:solidFill>
          <a:schemeClr val="accent3">
            <a:tint val="40000"/>
            <a:alpha val="90000"/>
            <a:hueOff val="2554227"/>
            <a:satOff val="-10620"/>
            <a:lumOff val="-897"/>
            <a:alphaOff val="0"/>
          </a:schemeClr>
        </a:solidFill>
        <a:ln w="55000" cap="flat" cmpd="thickThin" algn="ctr">
          <a:solidFill>
            <a:schemeClr val="accent3">
              <a:tint val="40000"/>
              <a:alpha val="90000"/>
              <a:hueOff val="2554227"/>
              <a:satOff val="-10620"/>
              <a:lumOff val="-89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0" bIns="20955" numCol="1" spcCol="1270" anchor="ctr" anchorCtr="0">
          <a:noAutofit/>
        </a:bodyPr>
        <a:lstStyle/>
        <a:p>
          <a:pPr lvl="0" algn="ctr" defTabSz="1466850">
            <a:lnSpc>
              <a:spcPct val="90000"/>
            </a:lnSpc>
            <a:spcBef>
              <a:spcPct val="0"/>
            </a:spcBef>
            <a:spcAft>
              <a:spcPct val="35000"/>
            </a:spcAft>
          </a:pPr>
          <a:r>
            <a:rPr lang="es-ES" sz="3300" kern="1200" dirty="0" smtClean="0"/>
            <a:t>Muertes</a:t>
          </a:r>
          <a:endParaRPr lang="es-MX" sz="3300" kern="1200" dirty="0"/>
        </a:p>
      </dsp:txBody>
      <dsp:txXfrm>
        <a:off x="5399112" y="143473"/>
        <a:ext cx="2828282" cy="1131312"/>
      </dsp:txXfrm>
    </dsp:sp>
    <dsp:sp modelId="{DAE1DE5A-35B5-4714-B0CD-229825D9DE66}">
      <dsp:nvSpPr>
        <dsp:cNvPr id="0" name=""/>
        <dsp:cNvSpPr/>
      </dsp:nvSpPr>
      <dsp:spPr>
        <a:xfrm>
          <a:off x="2205" y="1581467"/>
          <a:ext cx="3407568" cy="1363027"/>
        </a:xfrm>
        <a:prstGeom prst="chevron">
          <a:avLst/>
        </a:prstGeom>
        <a:solidFill>
          <a:schemeClr val="accent3">
            <a:hueOff val="5812304"/>
            <a:satOff val="-18573"/>
            <a:lumOff val="-470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0" bIns="22860" numCol="1" spcCol="1270" anchor="ctr" anchorCtr="0">
          <a:noAutofit/>
        </a:bodyPr>
        <a:lstStyle/>
        <a:p>
          <a:pPr lvl="0" algn="ctr" defTabSz="1600200">
            <a:lnSpc>
              <a:spcPct val="90000"/>
            </a:lnSpc>
            <a:spcBef>
              <a:spcPct val="0"/>
            </a:spcBef>
            <a:spcAft>
              <a:spcPct val="35000"/>
            </a:spcAft>
          </a:pPr>
          <a:r>
            <a:rPr lang="es-ES" sz="3600" kern="1200" dirty="0" smtClean="0"/>
            <a:t>6  a 12 meses</a:t>
          </a:r>
          <a:endParaRPr lang="es-MX" sz="3600" kern="1200" dirty="0"/>
        </a:p>
      </dsp:txBody>
      <dsp:txXfrm>
        <a:off x="2205" y="1581467"/>
        <a:ext cx="3407568" cy="1363027"/>
      </dsp:txXfrm>
    </dsp:sp>
    <dsp:sp modelId="{C557409C-AB68-4AFC-BEDE-9F97502887F6}">
      <dsp:nvSpPr>
        <dsp:cNvPr id="0" name=""/>
        <dsp:cNvSpPr/>
      </dsp:nvSpPr>
      <dsp:spPr>
        <a:xfrm>
          <a:off x="2966790" y="1697324"/>
          <a:ext cx="2828282" cy="1131312"/>
        </a:xfrm>
        <a:prstGeom prst="chevron">
          <a:avLst/>
        </a:prstGeom>
        <a:solidFill>
          <a:schemeClr val="accent3">
            <a:tint val="40000"/>
            <a:alpha val="90000"/>
            <a:hueOff val="5108454"/>
            <a:satOff val="-21239"/>
            <a:lumOff val="-1794"/>
            <a:alphaOff val="0"/>
          </a:schemeClr>
        </a:solidFill>
        <a:ln w="55000" cap="flat" cmpd="thickThin" algn="ctr">
          <a:solidFill>
            <a:schemeClr val="accent3">
              <a:tint val="40000"/>
              <a:alpha val="90000"/>
              <a:hueOff val="5108454"/>
              <a:satOff val="-21239"/>
              <a:lumOff val="-17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0" bIns="20955" numCol="1" spcCol="1270" anchor="ctr" anchorCtr="0">
          <a:noAutofit/>
        </a:bodyPr>
        <a:lstStyle/>
        <a:p>
          <a:pPr lvl="0" algn="ctr" defTabSz="1466850">
            <a:lnSpc>
              <a:spcPct val="90000"/>
            </a:lnSpc>
            <a:spcBef>
              <a:spcPct val="0"/>
            </a:spcBef>
            <a:spcAft>
              <a:spcPct val="35000"/>
            </a:spcAft>
          </a:pPr>
          <a:r>
            <a:rPr lang="es-ES" sz="3300" kern="1200" dirty="0" smtClean="0"/>
            <a:t>15%</a:t>
          </a:r>
          <a:endParaRPr lang="es-MX" sz="3300" kern="1200" dirty="0"/>
        </a:p>
      </dsp:txBody>
      <dsp:txXfrm>
        <a:off x="2966790" y="1697324"/>
        <a:ext cx="2828282" cy="1131312"/>
      </dsp:txXfrm>
    </dsp:sp>
    <dsp:sp modelId="{1BD628C6-E93D-4C3A-9C6F-BD19DB671B48}">
      <dsp:nvSpPr>
        <dsp:cNvPr id="0" name=""/>
        <dsp:cNvSpPr/>
      </dsp:nvSpPr>
      <dsp:spPr>
        <a:xfrm>
          <a:off x="5399112" y="1697324"/>
          <a:ext cx="2828282" cy="1131312"/>
        </a:xfrm>
        <a:prstGeom prst="chevron">
          <a:avLst/>
        </a:prstGeom>
        <a:solidFill>
          <a:schemeClr val="accent3">
            <a:tint val="40000"/>
            <a:alpha val="90000"/>
            <a:hueOff val="7662682"/>
            <a:satOff val="-31859"/>
            <a:lumOff val="-2691"/>
            <a:alphaOff val="0"/>
          </a:schemeClr>
        </a:solidFill>
        <a:ln w="55000" cap="flat" cmpd="thickThin" algn="ctr">
          <a:solidFill>
            <a:schemeClr val="accent3">
              <a:tint val="40000"/>
              <a:alpha val="90000"/>
              <a:hueOff val="7662682"/>
              <a:satOff val="-31859"/>
              <a:lumOff val="-26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0" bIns="20955" numCol="1" spcCol="1270" anchor="ctr" anchorCtr="0">
          <a:noAutofit/>
        </a:bodyPr>
        <a:lstStyle/>
        <a:p>
          <a:pPr lvl="0" algn="ctr" defTabSz="1466850">
            <a:lnSpc>
              <a:spcPct val="90000"/>
            </a:lnSpc>
            <a:spcBef>
              <a:spcPct val="0"/>
            </a:spcBef>
            <a:spcAft>
              <a:spcPct val="35000"/>
            </a:spcAft>
          </a:pPr>
          <a:r>
            <a:rPr lang="es-ES" sz="3300" kern="1200" dirty="0" smtClean="0"/>
            <a:t>Muertes</a:t>
          </a:r>
          <a:endParaRPr lang="es-MX" sz="3300" kern="1200" dirty="0"/>
        </a:p>
      </dsp:txBody>
      <dsp:txXfrm>
        <a:off x="5399112" y="1697324"/>
        <a:ext cx="2828282" cy="1131312"/>
      </dsp:txXfrm>
    </dsp:sp>
    <dsp:sp modelId="{FA5E6EED-7668-4B56-882C-FB55172F3A97}">
      <dsp:nvSpPr>
        <dsp:cNvPr id="0" name=""/>
        <dsp:cNvSpPr/>
      </dsp:nvSpPr>
      <dsp:spPr>
        <a:xfrm>
          <a:off x="2205" y="3135318"/>
          <a:ext cx="3407568" cy="1363027"/>
        </a:xfrm>
        <a:prstGeom prst="chevron">
          <a:avLst/>
        </a:prstGeom>
        <a:solidFill>
          <a:schemeClr val="accent2"/>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0" bIns="22860" numCol="1" spcCol="1270" anchor="ctr" anchorCtr="0">
          <a:noAutofit/>
        </a:bodyPr>
        <a:lstStyle/>
        <a:p>
          <a:pPr lvl="0" algn="ctr" defTabSz="1600200">
            <a:lnSpc>
              <a:spcPct val="90000"/>
            </a:lnSpc>
            <a:spcBef>
              <a:spcPct val="0"/>
            </a:spcBef>
            <a:spcAft>
              <a:spcPct val="35000"/>
            </a:spcAft>
          </a:pPr>
          <a:r>
            <a:rPr lang="es-ES" sz="3600" kern="1200" dirty="0" smtClean="0"/>
            <a:t>&gt; 1 año</a:t>
          </a:r>
          <a:endParaRPr lang="es-MX" sz="3600" kern="1200" dirty="0"/>
        </a:p>
      </dsp:txBody>
      <dsp:txXfrm>
        <a:off x="2205" y="3135318"/>
        <a:ext cx="3407568" cy="1363027"/>
      </dsp:txXfrm>
    </dsp:sp>
    <dsp:sp modelId="{2076F54C-1CAF-4502-971C-21E8E3D72069}">
      <dsp:nvSpPr>
        <dsp:cNvPr id="0" name=""/>
        <dsp:cNvSpPr/>
      </dsp:nvSpPr>
      <dsp:spPr>
        <a:xfrm>
          <a:off x="2966790" y="3251175"/>
          <a:ext cx="2828282" cy="1131312"/>
        </a:xfrm>
        <a:prstGeom prst="chevron">
          <a:avLst/>
        </a:prstGeom>
        <a:solidFill>
          <a:schemeClr val="accent3">
            <a:tint val="40000"/>
            <a:alpha val="90000"/>
            <a:hueOff val="10216909"/>
            <a:satOff val="-42478"/>
            <a:lumOff val="-3588"/>
            <a:alphaOff val="0"/>
          </a:schemeClr>
        </a:solidFill>
        <a:ln w="55000" cap="flat" cmpd="thickThin" algn="ctr">
          <a:solidFill>
            <a:schemeClr val="accent3">
              <a:tint val="40000"/>
              <a:alpha val="90000"/>
              <a:hueOff val="10216909"/>
              <a:satOff val="-42478"/>
              <a:lumOff val="-35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0" bIns="20955" numCol="1" spcCol="1270" anchor="ctr" anchorCtr="0">
          <a:noAutofit/>
        </a:bodyPr>
        <a:lstStyle/>
        <a:p>
          <a:pPr lvl="0" algn="ctr" defTabSz="1466850">
            <a:lnSpc>
              <a:spcPct val="90000"/>
            </a:lnSpc>
            <a:spcBef>
              <a:spcPct val="0"/>
            </a:spcBef>
            <a:spcAft>
              <a:spcPct val="35000"/>
            </a:spcAft>
          </a:pPr>
          <a:r>
            <a:rPr lang="es-ES" sz="3300" kern="1200" dirty="0" smtClean="0"/>
            <a:t>5%</a:t>
          </a:r>
          <a:endParaRPr lang="es-MX" sz="3300" kern="1200" dirty="0"/>
        </a:p>
      </dsp:txBody>
      <dsp:txXfrm>
        <a:off x="2966790" y="3251175"/>
        <a:ext cx="2828282" cy="1131312"/>
      </dsp:txXfrm>
    </dsp:sp>
    <dsp:sp modelId="{CFBAAF96-9FFF-4F1C-9139-D099F2202AFE}">
      <dsp:nvSpPr>
        <dsp:cNvPr id="0" name=""/>
        <dsp:cNvSpPr/>
      </dsp:nvSpPr>
      <dsp:spPr>
        <a:xfrm>
          <a:off x="5399112" y="3251175"/>
          <a:ext cx="2828282" cy="1131312"/>
        </a:xfrm>
        <a:prstGeom prst="chevron">
          <a:avLst/>
        </a:prstGeom>
        <a:solidFill>
          <a:schemeClr val="accent3">
            <a:tint val="40000"/>
            <a:alpha val="90000"/>
            <a:hueOff val="12771136"/>
            <a:satOff val="-53098"/>
            <a:lumOff val="-4485"/>
            <a:alphaOff val="0"/>
          </a:schemeClr>
        </a:solidFill>
        <a:ln w="55000" cap="flat" cmpd="thickThin" algn="ctr">
          <a:solidFill>
            <a:schemeClr val="accent3">
              <a:tint val="40000"/>
              <a:alpha val="90000"/>
              <a:hueOff val="12771136"/>
              <a:satOff val="-53098"/>
              <a:lumOff val="-448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0955" rIns="0" bIns="20955" numCol="1" spcCol="1270" anchor="ctr" anchorCtr="0">
          <a:noAutofit/>
        </a:bodyPr>
        <a:lstStyle/>
        <a:p>
          <a:pPr lvl="0" algn="ctr" defTabSz="1466850">
            <a:lnSpc>
              <a:spcPct val="90000"/>
            </a:lnSpc>
            <a:spcBef>
              <a:spcPct val="0"/>
            </a:spcBef>
            <a:spcAft>
              <a:spcPct val="35000"/>
            </a:spcAft>
          </a:pPr>
          <a:r>
            <a:rPr lang="es-ES" sz="3300" kern="1200" dirty="0" smtClean="0"/>
            <a:t>Muertes</a:t>
          </a:r>
          <a:endParaRPr lang="es-MX" sz="3300" kern="1200" dirty="0"/>
        </a:p>
      </dsp:txBody>
      <dsp:txXfrm>
        <a:off x="5399112" y="3251175"/>
        <a:ext cx="2828282" cy="113131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83F27DE8-0BCD-4E78-A778-1D724082A5D6}" type="datetimeFigureOut">
              <a:rPr lang="es-MX" smtClean="0"/>
              <a:pPr/>
              <a:t>07/09/2012</a:t>
            </a:fld>
            <a:endParaRPr lang="es-MX"/>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MX"/>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76A51B4A-6CD8-4E40-AE65-BF6CDCAEE695}"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3F27DE8-0BCD-4E78-A778-1D724082A5D6}" type="datetimeFigureOut">
              <a:rPr lang="es-MX" smtClean="0"/>
              <a:pPr/>
              <a:t>07/09/2012</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76A51B4A-6CD8-4E40-AE65-BF6CDCAEE695}"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3F27DE8-0BCD-4E78-A778-1D724082A5D6}" type="datetimeFigureOut">
              <a:rPr lang="es-MX" smtClean="0"/>
              <a:pPr/>
              <a:t>07/09/2012</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76A51B4A-6CD8-4E40-AE65-BF6CDCAEE695}"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83F27DE8-0BCD-4E78-A778-1D724082A5D6}" type="datetimeFigureOut">
              <a:rPr lang="es-MX" smtClean="0"/>
              <a:pPr/>
              <a:t>07/09/2012</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76A51B4A-6CD8-4E40-AE65-BF6CDCAEE695}" type="slidenum">
              <a:rPr lang="es-MX" smtClean="0"/>
              <a:pPr/>
              <a:t>‹Nº›</a:t>
            </a:fld>
            <a:endParaRPr lang="es-MX"/>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83F27DE8-0BCD-4E78-A778-1D724082A5D6}" type="datetimeFigureOut">
              <a:rPr lang="es-MX" smtClean="0"/>
              <a:pPr/>
              <a:t>07/09/2012</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76A51B4A-6CD8-4E40-AE65-BF6CDCAEE695}" type="slidenum">
              <a:rPr lang="es-MX" smtClean="0"/>
              <a:pPr/>
              <a:t>‹Nº›</a:t>
            </a:fld>
            <a:endParaRPr lang="es-MX"/>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2">
        <a:schemeClr val="bg1"/>
      </p:bgRef>
    </p:bg>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83F27DE8-0BCD-4E78-A778-1D724082A5D6}" type="datetimeFigureOut">
              <a:rPr lang="es-MX" smtClean="0"/>
              <a:pPr/>
              <a:t>07/09/2012</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76A51B4A-6CD8-4E40-AE65-BF6CDCAEE695}" type="slidenum">
              <a:rPr lang="es-MX" smtClean="0"/>
              <a:pPr/>
              <a:t>‹Nº›</a:t>
            </a:fld>
            <a:endParaRPr lang="es-MX"/>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83F27DE8-0BCD-4E78-A778-1D724082A5D6}" type="datetimeFigureOut">
              <a:rPr lang="es-MX" smtClean="0"/>
              <a:pPr/>
              <a:t>07/09/2012</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9" name="8 Marcador de número de diapositiva"/>
          <p:cNvSpPr>
            <a:spLocks noGrp="1"/>
          </p:cNvSpPr>
          <p:nvPr>
            <p:ph type="sldNum" sz="quarter" idx="12"/>
          </p:nvPr>
        </p:nvSpPr>
        <p:spPr/>
        <p:txBody>
          <a:bodyPr/>
          <a:lstStyle>
            <a:extLst/>
          </a:lstStyle>
          <a:p>
            <a:fld id="{76A51B4A-6CD8-4E40-AE65-BF6CDCAEE695}" type="slidenum">
              <a:rPr lang="es-MX" smtClean="0"/>
              <a:pPr/>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bg>
      <p:bgRef idx="1002">
        <a:schemeClr val="bg1"/>
      </p:bgRef>
    </p:bg>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83F27DE8-0BCD-4E78-A778-1D724082A5D6}" type="datetimeFigureOut">
              <a:rPr lang="es-MX" smtClean="0"/>
              <a:pPr/>
              <a:t>07/09/2012</a:t>
            </a:fld>
            <a:endParaRPr lang="es-MX"/>
          </a:p>
        </p:txBody>
      </p:sp>
      <p:sp>
        <p:nvSpPr>
          <p:cNvPr id="4" name="3 Marcador de pie de página"/>
          <p:cNvSpPr>
            <a:spLocks noGrp="1"/>
          </p:cNvSpPr>
          <p:nvPr>
            <p:ph type="ftr" sz="quarter" idx="11"/>
          </p:nvPr>
        </p:nvSpPr>
        <p:spPr/>
        <p:txBody>
          <a:bodyPr/>
          <a:lstStyle>
            <a:extLst/>
          </a:lstStyle>
          <a:p>
            <a:endParaRPr lang="es-MX"/>
          </a:p>
        </p:txBody>
      </p:sp>
      <p:sp>
        <p:nvSpPr>
          <p:cNvPr id="5" name="4 Marcador de número de diapositiva"/>
          <p:cNvSpPr>
            <a:spLocks noGrp="1"/>
          </p:cNvSpPr>
          <p:nvPr>
            <p:ph type="sldNum" sz="quarter" idx="12"/>
          </p:nvPr>
        </p:nvSpPr>
        <p:spPr/>
        <p:txBody>
          <a:bodyPr/>
          <a:lstStyle>
            <a:extLst/>
          </a:lstStyle>
          <a:p>
            <a:fld id="{76A51B4A-6CD8-4E40-AE65-BF6CDCAEE695}" type="slidenum">
              <a:rPr lang="es-MX" smtClean="0"/>
              <a:pPr/>
              <a:t>‹Nº›</a:t>
            </a:fld>
            <a:endParaRPr lang="es-MX"/>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83F27DE8-0BCD-4E78-A778-1D724082A5D6}" type="datetimeFigureOut">
              <a:rPr lang="es-MX" smtClean="0"/>
              <a:pPr/>
              <a:t>07/09/2012</a:t>
            </a:fld>
            <a:endParaRPr lang="es-MX"/>
          </a:p>
        </p:txBody>
      </p:sp>
      <p:sp>
        <p:nvSpPr>
          <p:cNvPr id="3" name="2 Marcador de pie de página"/>
          <p:cNvSpPr>
            <a:spLocks noGrp="1"/>
          </p:cNvSpPr>
          <p:nvPr>
            <p:ph type="ftr" sz="quarter" idx="11"/>
          </p:nvPr>
        </p:nvSpPr>
        <p:spPr/>
        <p:txBody>
          <a:bodyPr/>
          <a:lstStyle>
            <a:extLst/>
          </a:lstStyle>
          <a:p>
            <a:endParaRPr lang="es-MX"/>
          </a:p>
        </p:txBody>
      </p:sp>
      <p:sp>
        <p:nvSpPr>
          <p:cNvPr id="4" name="3 Marcador de número de diapositiva"/>
          <p:cNvSpPr>
            <a:spLocks noGrp="1"/>
          </p:cNvSpPr>
          <p:nvPr>
            <p:ph type="sldNum" sz="quarter" idx="12"/>
          </p:nvPr>
        </p:nvSpPr>
        <p:spPr/>
        <p:txBody>
          <a:bodyPr/>
          <a:lstStyle>
            <a:extLst/>
          </a:lstStyle>
          <a:p>
            <a:fld id="{76A51B4A-6CD8-4E40-AE65-BF6CDCAEE695}"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3">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83F27DE8-0BCD-4E78-A778-1D724082A5D6}" type="datetimeFigureOut">
              <a:rPr lang="es-MX" smtClean="0"/>
              <a:pPr/>
              <a:t>07/09/2012</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76A51B4A-6CD8-4E40-AE65-BF6CDCAEE695}" type="slidenum">
              <a:rPr lang="es-MX" smtClean="0"/>
              <a:pPr/>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83F27DE8-0BCD-4E78-A778-1D724082A5D6}" type="datetimeFigureOut">
              <a:rPr lang="es-MX" smtClean="0"/>
              <a:pPr/>
              <a:t>07/09/2012</a:t>
            </a:fld>
            <a:endParaRPr lang="es-MX"/>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MX"/>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76A51B4A-6CD8-4E40-AE65-BF6CDCAEE695}" type="slidenum">
              <a:rPr lang="es-MX" smtClean="0"/>
              <a:pPr/>
              <a:t>‹Nº›</a:t>
            </a:fld>
            <a:endParaRPr lang="es-MX"/>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Triángulo rectángulo"/>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Triángulo rectángulo"/>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3F27DE8-0BCD-4E78-A778-1D724082A5D6}" type="datetimeFigureOut">
              <a:rPr lang="es-MX" smtClean="0"/>
              <a:pPr/>
              <a:t>07/09/2012</a:t>
            </a:fld>
            <a:endParaRPr lang="es-MX"/>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MX"/>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6A51B4A-6CD8-4E40-AE65-BF6CDCAEE695}"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sedet.es/imagenes/noticias/200806170642170.jpg" TargetMode="Externa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hyperlink" Target="http://m1.paperblog.com/i/27/271386/proteger-al-bebe-del-frio-L-n-_r5m.jpeg" TargetMode="Externa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70.jpeg"/><Relationship Id="rId7" Type="http://schemas.openxmlformats.org/officeDocument/2006/relationships/image" Target="../media/image74.png"/><Relationship Id="rId2" Type="http://schemas.openxmlformats.org/officeDocument/2006/relationships/hyperlink" Target="http://us.123rf.com/400wm/400/400/ansunette/ansunette1009/ansunette100900019/7760829-dulce-bebe-recien-nacido-pacifica-y-dormido.jpg" TargetMode="External"/><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SINDROME DE MUERTE SUBITA EN EL LACTANTE</a:t>
            </a:r>
            <a:endParaRPr lang="es-MX" dirty="0"/>
          </a:p>
        </p:txBody>
      </p:sp>
      <p:sp>
        <p:nvSpPr>
          <p:cNvPr id="3" name="2 Subtítulo"/>
          <p:cNvSpPr>
            <a:spLocks noGrp="1"/>
          </p:cNvSpPr>
          <p:nvPr>
            <p:ph type="subTitle" idx="1"/>
          </p:nvPr>
        </p:nvSpPr>
        <p:spPr>
          <a:xfrm>
            <a:off x="0" y="5517232"/>
            <a:ext cx="5652120" cy="1080120"/>
          </a:xfrm>
        </p:spPr>
        <p:txBody>
          <a:bodyPr>
            <a:normAutofit fontScale="62500" lnSpcReduction="20000"/>
          </a:bodyPr>
          <a:lstStyle/>
          <a:p>
            <a:r>
              <a:rPr lang="es-ES" dirty="0" smtClean="0">
                <a:solidFill>
                  <a:srgbClr val="C00000"/>
                </a:solidFill>
              </a:rPr>
              <a:t>DR. ADRIAN NICOLAS PAREDES FLORES</a:t>
            </a:r>
          </a:p>
          <a:p>
            <a:r>
              <a:rPr lang="es-ES" dirty="0" smtClean="0">
                <a:solidFill>
                  <a:srgbClr val="C00000"/>
                </a:solidFill>
              </a:rPr>
              <a:t>MEDICO PEDIATRA</a:t>
            </a:r>
          </a:p>
          <a:p>
            <a:r>
              <a:rPr lang="es-ES" dirty="0" smtClean="0">
                <a:solidFill>
                  <a:srgbClr val="C00000"/>
                </a:solidFill>
              </a:rPr>
              <a:t>COLEGIO DE PEDIATRIA DEL ESTADO DE MEXICO</a:t>
            </a:r>
            <a:endParaRPr lang="es-MX" dirty="0">
              <a:solidFill>
                <a:srgbClr val="C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3466728" cy="4525963"/>
          </a:xfrm>
        </p:spPr>
        <p:txBody>
          <a:bodyPr>
            <a:normAutofit fontScale="92500" lnSpcReduction="10000"/>
          </a:bodyPr>
          <a:lstStyle/>
          <a:p>
            <a:r>
              <a:rPr lang="es-ES" dirty="0"/>
              <a:t>La muerte ocurre en cualquier lugar donde duerma el niño: cuna, catre, silla para el automóvil, etc. El SMSL no es contagioso. No existen signos de alarma que puedan predecir el SMSL.</a:t>
            </a:r>
            <a:endParaRPr lang="es-MX" dirty="0"/>
          </a:p>
          <a:p>
            <a:endParaRPr lang="es-MX" dirty="0"/>
          </a:p>
        </p:txBody>
      </p:sp>
      <p:sp>
        <p:nvSpPr>
          <p:cNvPr id="2" name="1 Título"/>
          <p:cNvSpPr>
            <a:spLocks noGrp="1"/>
          </p:cNvSpPr>
          <p:nvPr>
            <p:ph type="title"/>
          </p:nvPr>
        </p:nvSpPr>
        <p:spPr/>
        <p:txBody>
          <a:bodyPr/>
          <a:lstStyle/>
          <a:p>
            <a:endParaRPr lang="es-MX"/>
          </a:p>
        </p:txBody>
      </p:sp>
      <p:pic>
        <p:nvPicPr>
          <p:cNvPr id="19458" name="Picture 2" descr="http://images01.olx.cl/ui/3/35/18/43922718_1.jpg"/>
          <p:cNvPicPr>
            <a:picLocks noChangeAspect="1" noChangeArrowheads="1"/>
          </p:cNvPicPr>
          <p:nvPr/>
        </p:nvPicPr>
        <p:blipFill>
          <a:blip r:embed="rId2" cstate="print"/>
          <a:srcRect/>
          <a:stretch>
            <a:fillRect/>
          </a:stretch>
        </p:blipFill>
        <p:spPr bwMode="auto">
          <a:xfrm>
            <a:off x="3851920" y="1772816"/>
            <a:ext cx="2424733" cy="1728192"/>
          </a:xfrm>
          <a:prstGeom prst="rect">
            <a:avLst/>
          </a:prstGeom>
          <a:noFill/>
        </p:spPr>
      </p:pic>
      <p:pic>
        <p:nvPicPr>
          <p:cNvPr id="19460" name="Picture 4" descr="http://repositorio2.masoportunidades.com.ar/ARG01/235/212/10543915/fotos/10543915_2_2008623_17_50_36.jpg"/>
          <p:cNvPicPr>
            <a:picLocks noChangeAspect="1" noChangeArrowheads="1"/>
          </p:cNvPicPr>
          <p:nvPr/>
        </p:nvPicPr>
        <p:blipFill>
          <a:blip r:embed="rId3" cstate="print"/>
          <a:srcRect/>
          <a:stretch>
            <a:fillRect/>
          </a:stretch>
        </p:blipFill>
        <p:spPr bwMode="auto">
          <a:xfrm>
            <a:off x="6444208" y="2492896"/>
            <a:ext cx="2457450" cy="1838325"/>
          </a:xfrm>
          <a:prstGeom prst="rect">
            <a:avLst/>
          </a:prstGeom>
          <a:noFill/>
        </p:spPr>
      </p:pic>
      <p:pic>
        <p:nvPicPr>
          <p:cNvPr id="19462" name="Picture 6" descr="http://www.chiquimundo.com.mx/images/chiquimundo-que-llevar-a-un-paseo.jpg"/>
          <p:cNvPicPr>
            <a:picLocks noChangeAspect="1" noChangeArrowheads="1"/>
          </p:cNvPicPr>
          <p:nvPr/>
        </p:nvPicPr>
        <p:blipFill>
          <a:blip r:embed="rId4" cstate="print"/>
          <a:srcRect/>
          <a:stretch>
            <a:fillRect/>
          </a:stretch>
        </p:blipFill>
        <p:spPr bwMode="auto">
          <a:xfrm>
            <a:off x="4067944" y="4005064"/>
            <a:ext cx="1954188" cy="1640607"/>
          </a:xfrm>
          <a:prstGeom prst="rect">
            <a:avLst/>
          </a:prstGeom>
          <a:noFill/>
        </p:spPr>
      </p:pic>
      <p:pic>
        <p:nvPicPr>
          <p:cNvPr id="19464" name="Picture 8" descr="http://detodoparatubebe.com/images/1%20bolso%20cuna%20viajera%20maternelle.jpg"/>
          <p:cNvPicPr>
            <a:picLocks noChangeAspect="1" noChangeArrowheads="1"/>
          </p:cNvPicPr>
          <p:nvPr/>
        </p:nvPicPr>
        <p:blipFill>
          <a:blip r:embed="rId5" cstate="print"/>
          <a:srcRect/>
          <a:stretch>
            <a:fillRect/>
          </a:stretch>
        </p:blipFill>
        <p:spPr bwMode="auto">
          <a:xfrm>
            <a:off x="6516216" y="4653136"/>
            <a:ext cx="2486197" cy="181237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4330824" cy="4925144"/>
          </a:xfrm>
        </p:spPr>
        <p:txBody>
          <a:bodyPr>
            <a:normAutofit fontScale="92500" lnSpcReduction="10000"/>
          </a:bodyPr>
          <a:lstStyle/>
          <a:p>
            <a:r>
              <a:rPr lang="es-ES" dirty="0"/>
              <a:t>No existe una sintomatología o </a:t>
            </a:r>
            <a:r>
              <a:rPr lang="es-ES" dirty="0" err="1"/>
              <a:t>signología</a:t>
            </a:r>
            <a:r>
              <a:rPr lang="es-ES" dirty="0"/>
              <a:t> que nos indique cuando un niño va a sufrir una muerte súbita, por tal motivo solo comentaremos los factores que pueden tener o representar un riesgo para el bebé.</a:t>
            </a:r>
            <a:endParaRPr lang="es-MX" dirty="0"/>
          </a:p>
          <a:p>
            <a:r>
              <a:rPr lang="es-ES" dirty="0"/>
              <a:t>Debe de dedicarse especial atención a 3 grupos de lactantes:</a:t>
            </a:r>
            <a:endParaRPr lang="es-MX" dirty="0"/>
          </a:p>
          <a:p>
            <a:endParaRPr lang="es-MX" dirty="0"/>
          </a:p>
        </p:txBody>
      </p:sp>
      <p:sp>
        <p:nvSpPr>
          <p:cNvPr id="2" name="1 Título"/>
          <p:cNvSpPr>
            <a:spLocks noGrp="1"/>
          </p:cNvSpPr>
          <p:nvPr>
            <p:ph type="title"/>
          </p:nvPr>
        </p:nvSpPr>
        <p:spPr/>
        <p:txBody>
          <a:bodyPr/>
          <a:lstStyle/>
          <a:p>
            <a:r>
              <a:rPr lang="es-ES" dirty="0" smtClean="0"/>
              <a:t>Sintomatología</a:t>
            </a:r>
            <a:endParaRPr lang="es-MX" dirty="0"/>
          </a:p>
        </p:txBody>
      </p:sp>
      <p:pic>
        <p:nvPicPr>
          <p:cNvPr id="20482" name="Picture 2" descr="http://ts3.mm.bing.net/th?id=I4926568632353350&amp;pid=1.5"/>
          <p:cNvPicPr>
            <a:picLocks noChangeAspect="1" noChangeArrowheads="1"/>
          </p:cNvPicPr>
          <p:nvPr/>
        </p:nvPicPr>
        <p:blipFill>
          <a:blip r:embed="rId2" cstate="print"/>
          <a:srcRect/>
          <a:stretch>
            <a:fillRect/>
          </a:stretch>
        </p:blipFill>
        <p:spPr bwMode="auto">
          <a:xfrm>
            <a:off x="4932040" y="4725144"/>
            <a:ext cx="1728192" cy="1561356"/>
          </a:xfrm>
          <a:prstGeom prst="rect">
            <a:avLst/>
          </a:prstGeom>
          <a:noFill/>
        </p:spPr>
      </p:pic>
      <p:pic>
        <p:nvPicPr>
          <p:cNvPr id="20484" name="Picture 4" descr="http://3.bp.blogspot.com/_kbt6Qi8hxeM/ShYfMkLgSsI/AAAAAAAAAAM/phv1W0sbBiQ/s320/vomito.gif"/>
          <p:cNvPicPr>
            <a:picLocks noChangeAspect="1" noChangeArrowheads="1"/>
          </p:cNvPicPr>
          <p:nvPr/>
        </p:nvPicPr>
        <p:blipFill>
          <a:blip r:embed="rId3" cstate="print"/>
          <a:srcRect/>
          <a:stretch>
            <a:fillRect/>
          </a:stretch>
        </p:blipFill>
        <p:spPr bwMode="auto">
          <a:xfrm>
            <a:off x="7308304" y="1628800"/>
            <a:ext cx="1666875" cy="2219326"/>
          </a:xfrm>
          <a:prstGeom prst="rect">
            <a:avLst/>
          </a:prstGeom>
          <a:noFill/>
        </p:spPr>
      </p:pic>
      <p:pic>
        <p:nvPicPr>
          <p:cNvPr id="20486" name="Picture 6" descr="http://padre-familia.com/wp-content/uploads/2009/05/vomitos-y-diarrea.jpg"/>
          <p:cNvPicPr>
            <a:picLocks noChangeAspect="1" noChangeArrowheads="1"/>
          </p:cNvPicPr>
          <p:nvPr/>
        </p:nvPicPr>
        <p:blipFill>
          <a:blip r:embed="rId4" cstate="print"/>
          <a:srcRect/>
          <a:stretch>
            <a:fillRect/>
          </a:stretch>
        </p:blipFill>
        <p:spPr bwMode="auto">
          <a:xfrm>
            <a:off x="7092280" y="4365104"/>
            <a:ext cx="1752600" cy="2257426"/>
          </a:xfrm>
          <a:prstGeom prst="rect">
            <a:avLst/>
          </a:prstGeom>
          <a:noFill/>
        </p:spPr>
      </p:pic>
      <p:pic>
        <p:nvPicPr>
          <p:cNvPr id="20488" name="Picture 8" descr="http://2.bp.blogspot.com/-PB3CZ4z4Tb0/TdoW9AbZYYI/AAAAAAAAAHE/8FKQp2_kgDw/s1600/no.jpg"/>
          <p:cNvPicPr>
            <a:picLocks noChangeAspect="1" noChangeArrowheads="1"/>
          </p:cNvPicPr>
          <p:nvPr/>
        </p:nvPicPr>
        <p:blipFill>
          <a:blip r:embed="rId5" cstate="print"/>
          <a:srcRect/>
          <a:stretch>
            <a:fillRect/>
          </a:stretch>
        </p:blipFill>
        <p:spPr bwMode="auto">
          <a:xfrm>
            <a:off x="4716016" y="1340768"/>
            <a:ext cx="2088232" cy="2808312"/>
          </a:xfrm>
          <a:prstGeom prst="rect">
            <a:avLst/>
          </a:prstGeom>
          <a:noFill/>
        </p:spPr>
      </p:pic>
      <p:sp>
        <p:nvSpPr>
          <p:cNvPr id="10" name="9 Multiplicar"/>
          <p:cNvSpPr/>
          <p:nvPr/>
        </p:nvSpPr>
        <p:spPr>
          <a:xfrm>
            <a:off x="7380312" y="2564904"/>
            <a:ext cx="1440160" cy="79208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10 Multiplicar"/>
          <p:cNvSpPr/>
          <p:nvPr/>
        </p:nvSpPr>
        <p:spPr>
          <a:xfrm>
            <a:off x="7668344" y="5229200"/>
            <a:ext cx="1008112" cy="864096"/>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FF0000"/>
              </a:solidFill>
            </a:endParaRPr>
          </a:p>
        </p:txBody>
      </p:sp>
      <p:sp>
        <p:nvSpPr>
          <p:cNvPr id="12" name="11 Multiplicar"/>
          <p:cNvSpPr/>
          <p:nvPr/>
        </p:nvSpPr>
        <p:spPr>
          <a:xfrm>
            <a:off x="5436096" y="5661248"/>
            <a:ext cx="936104" cy="79208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20492" name="Picture 12" descr="http://us.123rf.com/400wm/400/400/candyman/candyman1006/candyman100600186/7262239-3d-de-signo-de-interrogacion.jpg"/>
          <p:cNvPicPr>
            <a:picLocks noChangeAspect="1" noChangeArrowheads="1"/>
          </p:cNvPicPr>
          <p:nvPr/>
        </p:nvPicPr>
        <p:blipFill>
          <a:blip r:embed="rId6" cstate="print"/>
          <a:srcRect/>
          <a:stretch>
            <a:fillRect/>
          </a:stretch>
        </p:blipFill>
        <p:spPr bwMode="auto">
          <a:xfrm>
            <a:off x="6876256" y="260648"/>
            <a:ext cx="1110208" cy="115212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3898776" cy="4525963"/>
          </a:xfrm>
        </p:spPr>
        <p:txBody>
          <a:bodyPr/>
          <a:lstStyle/>
          <a:p>
            <a:r>
              <a:rPr lang="es-ES" dirty="0">
                <a:solidFill>
                  <a:srgbClr val="C00000"/>
                </a:solidFill>
              </a:rPr>
              <a:t>PREMATUROS:</a:t>
            </a:r>
            <a:r>
              <a:rPr lang="es-ES" dirty="0">
                <a:solidFill>
                  <a:srgbClr val="FFFF00"/>
                </a:solidFill>
              </a:rPr>
              <a:t> </a:t>
            </a:r>
            <a:r>
              <a:rPr lang="es-ES" dirty="0"/>
              <a:t>Algunos prematuros que presentan apneas o pausas prolongadas sin respirar y a algunos prematuros con displasia bronco pulmonar.</a:t>
            </a:r>
            <a:endParaRPr lang="es-MX" dirty="0"/>
          </a:p>
          <a:p>
            <a:endParaRPr lang="es-MX" dirty="0"/>
          </a:p>
        </p:txBody>
      </p:sp>
      <p:sp>
        <p:nvSpPr>
          <p:cNvPr id="2" name="1 Título"/>
          <p:cNvSpPr>
            <a:spLocks noGrp="1"/>
          </p:cNvSpPr>
          <p:nvPr>
            <p:ph type="title"/>
          </p:nvPr>
        </p:nvSpPr>
        <p:spPr/>
        <p:txBody>
          <a:bodyPr/>
          <a:lstStyle/>
          <a:p>
            <a:endParaRPr lang="es-MX"/>
          </a:p>
        </p:txBody>
      </p:sp>
      <p:pic>
        <p:nvPicPr>
          <p:cNvPr id="21506" name="Picture 2" descr="http://imgserv.ya.com/galerias2.ya.com/img/2/2245de66a1323f4ci3.JPG"/>
          <p:cNvPicPr>
            <a:picLocks noChangeAspect="1" noChangeArrowheads="1"/>
          </p:cNvPicPr>
          <p:nvPr/>
        </p:nvPicPr>
        <p:blipFill>
          <a:blip r:embed="rId2" cstate="print"/>
          <a:srcRect/>
          <a:stretch>
            <a:fillRect/>
          </a:stretch>
        </p:blipFill>
        <p:spPr bwMode="auto">
          <a:xfrm>
            <a:off x="4716016" y="2276872"/>
            <a:ext cx="3333750" cy="333375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5050904" cy="5257800"/>
          </a:xfrm>
        </p:spPr>
        <p:txBody>
          <a:bodyPr>
            <a:normAutofit lnSpcReduction="10000"/>
          </a:bodyPr>
          <a:lstStyle/>
          <a:p>
            <a:r>
              <a:rPr lang="es-ES" dirty="0">
                <a:solidFill>
                  <a:srgbClr val="C00000"/>
                </a:solidFill>
              </a:rPr>
              <a:t>LACTANTES:</a:t>
            </a:r>
            <a:r>
              <a:rPr lang="es-ES" dirty="0"/>
              <a:t> Lactantes que presentan una apnea de causa desconocida o un Episodio Aparentemente Letal (sensación de falta de respiración, cambios de coloración, piel morada o pálida, pérdida de tono muscular o fuerza, con aspecto de muerte inminente y que se recupera después de una reanimación vigorosa). </a:t>
            </a:r>
            <a:endParaRPr lang="es-MX" dirty="0"/>
          </a:p>
          <a:p>
            <a:endParaRPr lang="es-MX" dirty="0"/>
          </a:p>
        </p:txBody>
      </p:sp>
      <p:sp>
        <p:nvSpPr>
          <p:cNvPr id="2" name="1 Título"/>
          <p:cNvSpPr>
            <a:spLocks noGrp="1"/>
          </p:cNvSpPr>
          <p:nvPr>
            <p:ph type="title"/>
          </p:nvPr>
        </p:nvSpPr>
        <p:spPr/>
        <p:txBody>
          <a:bodyPr/>
          <a:lstStyle/>
          <a:p>
            <a:endParaRPr lang="es-MX"/>
          </a:p>
        </p:txBody>
      </p:sp>
      <p:pic>
        <p:nvPicPr>
          <p:cNvPr id="23554" name="Picture 2" descr="http://health.marylandgeneral.org/graphics/images/es/21727.jpg"/>
          <p:cNvPicPr>
            <a:picLocks noChangeAspect="1" noChangeArrowheads="1"/>
          </p:cNvPicPr>
          <p:nvPr/>
        </p:nvPicPr>
        <p:blipFill>
          <a:blip r:embed="rId2" cstate="print"/>
          <a:srcRect/>
          <a:stretch>
            <a:fillRect/>
          </a:stretch>
        </p:blipFill>
        <p:spPr bwMode="auto">
          <a:xfrm>
            <a:off x="5508104" y="2204864"/>
            <a:ext cx="3377952" cy="3048001"/>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4762872" cy="4525963"/>
          </a:xfrm>
        </p:spPr>
        <p:txBody>
          <a:bodyPr>
            <a:normAutofit/>
          </a:bodyPr>
          <a:lstStyle/>
          <a:p>
            <a:r>
              <a:rPr lang="es-ES" dirty="0" smtClean="0"/>
              <a:t>Posteriormente estos niños presentan signos físicos normales. No obstante es fundamental aclarar las circunstancias del episodio y matizar sus características, ya que las posibilidades de reincidencia son muy altas.</a:t>
            </a:r>
            <a:endParaRPr lang="es-MX" dirty="0"/>
          </a:p>
        </p:txBody>
      </p:sp>
      <p:sp>
        <p:nvSpPr>
          <p:cNvPr id="2" name="1 Título"/>
          <p:cNvSpPr>
            <a:spLocks noGrp="1"/>
          </p:cNvSpPr>
          <p:nvPr>
            <p:ph type="title"/>
          </p:nvPr>
        </p:nvSpPr>
        <p:spPr/>
        <p:txBody>
          <a:bodyPr/>
          <a:lstStyle/>
          <a:p>
            <a:r>
              <a:rPr lang="es-ES" dirty="0" smtClean="0"/>
              <a:t>Lactantes</a:t>
            </a:r>
            <a:endParaRPr lang="es-MX" dirty="0"/>
          </a:p>
        </p:txBody>
      </p:sp>
      <p:pic>
        <p:nvPicPr>
          <p:cNvPr id="22530" name="Picture 2" descr="http://escuela.med.puc.cl/publ/CardioLactante/Images/F001.jpg"/>
          <p:cNvPicPr>
            <a:picLocks noChangeAspect="1" noChangeArrowheads="1"/>
          </p:cNvPicPr>
          <p:nvPr/>
        </p:nvPicPr>
        <p:blipFill>
          <a:blip r:embed="rId2" cstate="print"/>
          <a:srcRect/>
          <a:stretch>
            <a:fillRect/>
          </a:stretch>
        </p:blipFill>
        <p:spPr bwMode="auto">
          <a:xfrm>
            <a:off x="5220072" y="1412776"/>
            <a:ext cx="2857500" cy="2019301"/>
          </a:xfrm>
          <a:prstGeom prst="rect">
            <a:avLst/>
          </a:prstGeom>
          <a:noFill/>
        </p:spPr>
      </p:pic>
      <p:pic>
        <p:nvPicPr>
          <p:cNvPr id="22532" name="Picture 4" descr="http://www.miflotador.com/fotobebes.jpg"/>
          <p:cNvPicPr>
            <a:picLocks noChangeAspect="1" noChangeArrowheads="1"/>
          </p:cNvPicPr>
          <p:nvPr/>
        </p:nvPicPr>
        <p:blipFill>
          <a:blip r:embed="rId3" cstate="print"/>
          <a:srcRect/>
          <a:stretch>
            <a:fillRect/>
          </a:stretch>
        </p:blipFill>
        <p:spPr bwMode="auto">
          <a:xfrm>
            <a:off x="5436096" y="4077072"/>
            <a:ext cx="3377952" cy="2533651"/>
          </a:xfrm>
          <a:prstGeom prst="rect">
            <a:avLst/>
          </a:prstGeom>
          <a:noFill/>
        </p:spPr>
      </p:pic>
      <p:sp>
        <p:nvSpPr>
          <p:cNvPr id="6" name="5 Flecha curvada hacia la izquierda"/>
          <p:cNvSpPr/>
          <p:nvPr/>
        </p:nvSpPr>
        <p:spPr>
          <a:xfrm>
            <a:off x="8244408" y="3429000"/>
            <a:ext cx="720080" cy="936104"/>
          </a:xfrm>
          <a:prstGeom prst="curved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solidFill>
                <a:srgbClr val="C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4258816" cy="5069160"/>
          </a:xfrm>
        </p:spPr>
        <p:txBody>
          <a:bodyPr>
            <a:normAutofit fontScale="92500" lnSpcReduction="20000"/>
          </a:bodyPr>
          <a:lstStyle/>
          <a:p>
            <a:r>
              <a:rPr lang="es-ES" dirty="0">
                <a:solidFill>
                  <a:srgbClr val="C00000"/>
                </a:solidFill>
              </a:rPr>
              <a:t>HERMANOS:</a:t>
            </a:r>
            <a:r>
              <a:rPr lang="es-ES" dirty="0"/>
              <a:t> posteriores o gemelos de una víctima del SMSL, por las posibilidades de reincidencia que existe. También es recomendable que se ponga atención a los siguientes factores, que son indicadores de riesgo de SMSL y los datos más comunes observados en la mayoría de los lactantes son los siguientes:</a:t>
            </a:r>
            <a:endParaRPr lang="es-MX" dirty="0"/>
          </a:p>
          <a:p>
            <a:endParaRPr lang="es-MX" dirty="0"/>
          </a:p>
        </p:txBody>
      </p:sp>
      <p:sp>
        <p:nvSpPr>
          <p:cNvPr id="2" name="1 Título"/>
          <p:cNvSpPr>
            <a:spLocks noGrp="1"/>
          </p:cNvSpPr>
          <p:nvPr>
            <p:ph type="title"/>
          </p:nvPr>
        </p:nvSpPr>
        <p:spPr/>
        <p:txBody>
          <a:bodyPr/>
          <a:lstStyle/>
          <a:p>
            <a:endParaRPr lang="es-MX"/>
          </a:p>
        </p:txBody>
      </p:sp>
      <p:pic>
        <p:nvPicPr>
          <p:cNvPr id="24578" name="Picture 2" descr="http://upload.wikimedia.org/wikipedia/commons/thumb/f/f6/FraternalTwins.jpg/300px-FraternalTwins.jpg"/>
          <p:cNvPicPr>
            <a:picLocks noChangeAspect="1" noChangeArrowheads="1"/>
          </p:cNvPicPr>
          <p:nvPr/>
        </p:nvPicPr>
        <p:blipFill>
          <a:blip r:embed="rId2" cstate="print"/>
          <a:srcRect/>
          <a:stretch>
            <a:fillRect/>
          </a:stretch>
        </p:blipFill>
        <p:spPr bwMode="auto">
          <a:xfrm>
            <a:off x="5076056" y="1772816"/>
            <a:ext cx="2857500" cy="2006725"/>
          </a:xfrm>
          <a:prstGeom prst="rect">
            <a:avLst/>
          </a:prstGeom>
          <a:noFill/>
        </p:spPr>
      </p:pic>
      <p:pic>
        <p:nvPicPr>
          <p:cNvPr id="24580" name="Picture 4" descr="http://www.olebebe.com/wp-content/uploads/hermanos.jpg"/>
          <p:cNvPicPr>
            <a:picLocks noChangeAspect="1" noChangeArrowheads="1"/>
          </p:cNvPicPr>
          <p:nvPr/>
        </p:nvPicPr>
        <p:blipFill>
          <a:blip r:embed="rId3" cstate="print"/>
          <a:srcRect/>
          <a:stretch>
            <a:fillRect/>
          </a:stretch>
        </p:blipFill>
        <p:spPr bwMode="auto">
          <a:xfrm>
            <a:off x="5148064" y="4149080"/>
            <a:ext cx="2952328" cy="238318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4402832" cy="4525963"/>
          </a:xfrm>
        </p:spPr>
        <p:txBody>
          <a:bodyPr/>
          <a:lstStyle/>
          <a:p>
            <a:r>
              <a:rPr lang="es-ES" dirty="0">
                <a:solidFill>
                  <a:srgbClr val="C00000"/>
                </a:solidFill>
              </a:rPr>
              <a:t>EDAD:</a:t>
            </a:r>
            <a:r>
              <a:rPr lang="es-ES" dirty="0"/>
              <a:t> Poco común antes del mes y después de los 6 meses. Máxima incidencia entre los 2 y 4 meses. Esporádico desde los 6 a los 12 meses. Excepcional después del año.</a:t>
            </a:r>
            <a:endParaRPr lang="es-MX" dirty="0"/>
          </a:p>
          <a:p>
            <a:endParaRPr lang="es-MX" dirty="0"/>
          </a:p>
        </p:txBody>
      </p:sp>
      <p:sp>
        <p:nvSpPr>
          <p:cNvPr id="2" name="1 Título"/>
          <p:cNvSpPr>
            <a:spLocks noGrp="1"/>
          </p:cNvSpPr>
          <p:nvPr>
            <p:ph type="title"/>
          </p:nvPr>
        </p:nvSpPr>
        <p:spPr/>
        <p:txBody>
          <a:bodyPr/>
          <a:lstStyle/>
          <a:p>
            <a:endParaRPr lang="es-MX"/>
          </a:p>
        </p:txBody>
      </p:sp>
      <p:pic>
        <p:nvPicPr>
          <p:cNvPr id="25602" name="Picture 2" descr="http://images02.olx.cl/ui/1/16/03/8921303_1.jpg"/>
          <p:cNvPicPr>
            <a:picLocks noChangeAspect="1" noChangeArrowheads="1"/>
          </p:cNvPicPr>
          <p:nvPr/>
        </p:nvPicPr>
        <p:blipFill>
          <a:blip r:embed="rId2" cstate="print"/>
          <a:srcRect/>
          <a:stretch>
            <a:fillRect/>
          </a:stretch>
        </p:blipFill>
        <p:spPr bwMode="auto">
          <a:xfrm>
            <a:off x="5148064" y="1628800"/>
            <a:ext cx="3427487" cy="472898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3250704" cy="4997152"/>
          </a:xfrm>
        </p:spPr>
        <p:txBody>
          <a:bodyPr/>
          <a:lstStyle/>
          <a:p>
            <a:endParaRPr lang="es-ES" dirty="0" smtClean="0">
              <a:solidFill>
                <a:srgbClr val="C00000"/>
              </a:solidFill>
            </a:endParaRPr>
          </a:p>
          <a:p>
            <a:r>
              <a:rPr lang="es-ES" dirty="0" smtClean="0">
                <a:solidFill>
                  <a:srgbClr val="C00000"/>
                </a:solidFill>
              </a:rPr>
              <a:t>SEXO</a:t>
            </a:r>
            <a:r>
              <a:rPr lang="es-ES" dirty="0">
                <a:solidFill>
                  <a:srgbClr val="C00000"/>
                </a:solidFill>
              </a:rPr>
              <a:t>:</a:t>
            </a:r>
            <a:r>
              <a:rPr lang="es-ES" dirty="0"/>
              <a:t> Mayor frecuencia en varones que en mujeres en una proporción de 3X2.</a:t>
            </a:r>
            <a:endParaRPr lang="es-MX" dirty="0"/>
          </a:p>
          <a:p>
            <a:endParaRPr lang="es-MX" dirty="0"/>
          </a:p>
        </p:txBody>
      </p:sp>
      <p:sp>
        <p:nvSpPr>
          <p:cNvPr id="2" name="1 Título"/>
          <p:cNvSpPr>
            <a:spLocks noGrp="1"/>
          </p:cNvSpPr>
          <p:nvPr>
            <p:ph type="title"/>
          </p:nvPr>
        </p:nvSpPr>
        <p:spPr/>
        <p:txBody>
          <a:bodyPr/>
          <a:lstStyle/>
          <a:p>
            <a:endParaRPr lang="es-MX"/>
          </a:p>
        </p:txBody>
      </p:sp>
      <p:pic>
        <p:nvPicPr>
          <p:cNvPr id="26626" name="Picture 2" descr="http://archivo.vazquezchagoya.com/wp-content/bb.jpg"/>
          <p:cNvPicPr>
            <a:picLocks noChangeAspect="1" noChangeArrowheads="1"/>
          </p:cNvPicPr>
          <p:nvPr/>
        </p:nvPicPr>
        <p:blipFill>
          <a:blip r:embed="rId2" cstate="print"/>
          <a:srcRect/>
          <a:stretch>
            <a:fillRect/>
          </a:stretch>
        </p:blipFill>
        <p:spPr bwMode="auto">
          <a:xfrm>
            <a:off x="4716016" y="2060848"/>
            <a:ext cx="3096344" cy="331236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3538736" cy="4853136"/>
          </a:xfrm>
        </p:spPr>
        <p:txBody>
          <a:bodyPr/>
          <a:lstStyle/>
          <a:p>
            <a:endParaRPr lang="es-ES" dirty="0" smtClean="0">
              <a:solidFill>
                <a:srgbClr val="C00000"/>
              </a:solidFill>
            </a:endParaRPr>
          </a:p>
          <a:p>
            <a:r>
              <a:rPr lang="es-ES" dirty="0" smtClean="0">
                <a:solidFill>
                  <a:srgbClr val="C00000"/>
                </a:solidFill>
              </a:rPr>
              <a:t>ENFERMEDADES</a:t>
            </a:r>
            <a:r>
              <a:rPr lang="es-ES" dirty="0">
                <a:solidFill>
                  <a:srgbClr val="C00000"/>
                </a:solidFill>
              </a:rPr>
              <a:t>: </a:t>
            </a:r>
            <a:r>
              <a:rPr lang="es-ES" dirty="0"/>
              <a:t>Historia de infección respiratoria leve o síntomas gastrointestinales la semana previa.</a:t>
            </a:r>
            <a:endParaRPr lang="es-MX" dirty="0"/>
          </a:p>
          <a:p>
            <a:endParaRPr lang="es-MX" dirty="0"/>
          </a:p>
        </p:txBody>
      </p:sp>
      <p:sp>
        <p:nvSpPr>
          <p:cNvPr id="2" name="1 Título"/>
          <p:cNvSpPr>
            <a:spLocks noGrp="1"/>
          </p:cNvSpPr>
          <p:nvPr>
            <p:ph type="title"/>
          </p:nvPr>
        </p:nvSpPr>
        <p:spPr/>
        <p:txBody>
          <a:bodyPr/>
          <a:lstStyle/>
          <a:p>
            <a:endParaRPr lang="es-MX"/>
          </a:p>
        </p:txBody>
      </p:sp>
      <p:pic>
        <p:nvPicPr>
          <p:cNvPr id="27650" name="Picture 2" descr="http://2.bp.blogspot.com/_Dwu7ZXKXTdQ/SneysSDLRwI/AAAAAAAAACg/E9ocbKchtrE/S760/bebe_angelito_.jpg"/>
          <p:cNvPicPr>
            <a:picLocks noChangeAspect="1" noChangeArrowheads="1"/>
          </p:cNvPicPr>
          <p:nvPr/>
        </p:nvPicPr>
        <p:blipFill>
          <a:blip r:embed="rId2" cstate="print"/>
          <a:srcRect/>
          <a:stretch>
            <a:fillRect/>
          </a:stretch>
        </p:blipFill>
        <p:spPr bwMode="auto">
          <a:xfrm>
            <a:off x="4499992" y="1556792"/>
            <a:ext cx="3810000" cy="47625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3682752" cy="4525963"/>
          </a:xfrm>
        </p:spPr>
        <p:txBody>
          <a:bodyPr/>
          <a:lstStyle/>
          <a:p>
            <a:endParaRPr lang="es-ES" dirty="0" smtClean="0">
              <a:solidFill>
                <a:srgbClr val="C00000"/>
              </a:solidFill>
            </a:endParaRPr>
          </a:p>
          <a:p>
            <a:r>
              <a:rPr lang="es-ES" dirty="0" smtClean="0">
                <a:solidFill>
                  <a:srgbClr val="C00000"/>
                </a:solidFill>
              </a:rPr>
              <a:t>REINCIDENCIA</a:t>
            </a:r>
            <a:r>
              <a:rPr lang="es-ES" dirty="0">
                <a:solidFill>
                  <a:srgbClr val="C00000"/>
                </a:solidFill>
              </a:rPr>
              <a:t>: </a:t>
            </a:r>
            <a:r>
              <a:rPr lang="es-ES" dirty="0"/>
              <a:t>Hermanos siguientes 2,1% (10 veces más). Hermanos gemelos 4,2% (20 veces más).</a:t>
            </a:r>
            <a:endParaRPr lang="es-MX" dirty="0"/>
          </a:p>
          <a:p>
            <a:endParaRPr lang="es-MX" dirty="0"/>
          </a:p>
        </p:txBody>
      </p:sp>
      <p:sp>
        <p:nvSpPr>
          <p:cNvPr id="2" name="1 Título"/>
          <p:cNvSpPr>
            <a:spLocks noGrp="1"/>
          </p:cNvSpPr>
          <p:nvPr>
            <p:ph type="title"/>
          </p:nvPr>
        </p:nvSpPr>
        <p:spPr/>
        <p:txBody>
          <a:bodyPr/>
          <a:lstStyle/>
          <a:p>
            <a:endParaRPr lang="es-MX"/>
          </a:p>
        </p:txBody>
      </p:sp>
      <p:pic>
        <p:nvPicPr>
          <p:cNvPr id="28674" name="Picture 2" descr="http://upload.wikimedia.org/wikipedia/commons/c/c2/Bebes12_008.jpg"/>
          <p:cNvPicPr>
            <a:picLocks noChangeAspect="1" noChangeArrowheads="1"/>
          </p:cNvPicPr>
          <p:nvPr/>
        </p:nvPicPr>
        <p:blipFill>
          <a:blip r:embed="rId2" cstate="print"/>
          <a:srcRect/>
          <a:stretch>
            <a:fillRect/>
          </a:stretch>
        </p:blipFill>
        <p:spPr bwMode="auto">
          <a:xfrm>
            <a:off x="4211960" y="1700808"/>
            <a:ext cx="4384179" cy="384810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196752"/>
            <a:ext cx="3178696" cy="5112568"/>
          </a:xfrm>
        </p:spPr>
        <p:txBody>
          <a:bodyPr>
            <a:normAutofit fontScale="85000" lnSpcReduction="20000"/>
          </a:bodyPr>
          <a:lstStyle/>
          <a:p>
            <a:r>
              <a:rPr lang="es-ES" dirty="0"/>
              <a:t>El SMSL o síndrome de muerte súbita se define clínicamente como </a:t>
            </a:r>
            <a:r>
              <a:rPr lang="es-ES" dirty="0">
                <a:solidFill>
                  <a:srgbClr val="C00000"/>
                </a:solidFill>
              </a:rPr>
              <a:t>la muerte repentina e inesperada por su historia de un lactante aparentemente sano en la cual los estudios post-mortem no demuestran una </a:t>
            </a:r>
            <a:r>
              <a:rPr lang="es-ES" dirty="0" smtClean="0">
                <a:solidFill>
                  <a:srgbClr val="C00000"/>
                </a:solidFill>
              </a:rPr>
              <a:t>causa </a:t>
            </a:r>
            <a:r>
              <a:rPr lang="es-ES" dirty="0">
                <a:solidFill>
                  <a:srgbClr val="C00000"/>
                </a:solidFill>
              </a:rPr>
              <a:t>de la misma. </a:t>
            </a:r>
            <a:endParaRPr lang="es-MX" dirty="0" smtClean="0">
              <a:solidFill>
                <a:srgbClr val="C00000"/>
              </a:solidFill>
            </a:endParaRPr>
          </a:p>
          <a:p>
            <a:endParaRPr lang="es-ES" dirty="0" smtClean="0">
              <a:solidFill>
                <a:srgbClr val="C00000"/>
              </a:solidFill>
            </a:endParaRPr>
          </a:p>
          <a:p>
            <a:endParaRPr lang="es-ES" dirty="0" smtClean="0"/>
          </a:p>
          <a:p>
            <a:endParaRPr lang="es-MX" dirty="0"/>
          </a:p>
        </p:txBody>
      </p:sp>
      <p:sp>
        <p:nvSpPr>
          <p:cNvPr id="2" name="1 Título"/>
          <p:cNvSpPr>
            <a:spLocks noGrp="1"/>
          </p:cNvSpPr>
          <p:nvPr>
            <p:ph type="title"/>
          </p:nvPr>
        </p:nvSpPr>
        <p:spPr/>
        <p:txBody>
          <a:bodyPr/>
          <a:lstStyle/>
          <a:p>
            <a:r>
              <a:rPr lang="es-ES" dirty="0" smtClean="0">
                <a:solidFill>
                  <a:srgbClr val="C00000"/>
                </a:solidFill>
              </a:rPr>
              <a:t>Definición</a:t>
            </a:r>
            <a:endParaRPr lang="es-MX" dirty="0">
              <a:solidFill>
                <a:srgbClr val="C00000"/>
              </a:solidFill>
            </a:endParaRPr>
          </a:p>
        </p:txBody>
      </p:sp>
      <p:pic>
        <p:nvPicPr>
          <p:cNvPr id="1028" name="Picture 4" descr="http://elespectador.com/files/images/bd3028e3c5e82e4fc371fe92d965c368.jpg"/>
          <p:cNvPicPr>
            <a:picLocks noChangeAspect="1" noChangeArrowheads="1"/>
          </p:cNvPicPr>
          <p:nvPr/>
        </p:nvPicPr>
        <p:blipFill>
          <a:blip r:embed="rId2" cstate="print"/>
          <a:srcRect/>
          <a:stretch>
            <a:fillRect/>
          </a:stretch>
        </p:blipFill>
        <p:spPr bwMode="auto">
          <a:xfrm>
            <a:off x="6372200" y="188640"/>
            <a:ext cx="2381672" cy="2112665"/>
          </a:xfrm>
          <a:prstGeom prst="rect">
            <a:avLst/>
          </a:prstGeom>
          <a:noFill/>
        </p:spPr>
      </p:pic>
      <p:pic>
        <p:nvPicPr>
          <p:cNvPr id="34818" name="Picture 2" descr="Image Detail"/>
          <p:cNvPicPr>
            <a:picLocks noChangeAspect="1" noChangeArrowheads="1"/>
          </p:cNvPicPr>
          <p:nvPr/>
        </p:nvPicPr>
        <p:blipFill>
          <a:blip r:embed="rId3" cstate="print"/>
          <a:srcRect/>
          <a:stretch>
            <a:fillRect/>
          </a:stretch>
        </p:blipFill>
        <p:spPr bwMode="auto">
          <a:xfrm>
            <a:off x="6660232" y="4581128"/>
            <a:ext cx="2232248" cy="1991470"/>
          </a:xfrm>
          <a:prstGeom prst="rect">
            <a:avLst/>
          </a:prstGeom>
          <a:noFill/>
        </p:spPr>
      </p:pic>
      <p:pic>
        <p:nvPicPr>
          <p:cNvPr id="34820" name="Picture 4" descr="Image Detail"/>
          <p:cNvPicPr>
            <a:picLocks noChangeAspect="1" noChangeArrowheads="1"/>
          </p:cNvPicPr>
          <p:nvPr/>
        </p:nvPicPr>
        <p:blipFill>
          <a:blip r:embed="rId4" cstate="print"/>
          <a:srcRect/>
          <a:stretch>
            <a:fillRect/>
          </a:stretch>
        </p:blipFill>
        <p:spPr bwMode="auto">
          <a:xfrm>
            <a:off x="3779912" y="3212976"/>
            <a:ext cx="2508895" cy="2636912"/>
          </a:xfrm>
          <a:prstGeom prst="rect">
            <a:avLst/>
          </a:prstGeom>
          <a:noFill/>
        </p:spPr>
      </p:pic>
      <p:sp>
        <p:nvSpPr>
          <p:cNvPr id="8" name="7 CuadroTexto"/>
          <p:cNvSpPr txBox="1"/>
          <p:nvPr/>
        </p:nvSpPr>
        <p:spPr>
          <a:xfrm>
            <a:off x="3779912" y="3284984"/>
            <a:ext cx="2520280" cy="369332"/>
          </a:xfrm>
          <a:prstGeom prst="rect">
            <a:avLst/>
          </a:prstGeom>
          <a:solidFill>
            <a:schemeClr val="bg1"/>
          </a:solidFill>
        </p:spPr>
        <p:txBody>
          <a:bodyPr wrap="square" rtlCol="0">
            <a:spAutoFit/>
          </a:bodyPr>
          <a:lstStyle/>
          <a:p>
            <a:endParaRPr lang="es-MX" dirty="0"/>
          </a:p>
        </p:txBody>
      </p:sp>
      <p:pic>
        <p:nvPicPr>
          <p:cNvPr id="34822" name="Picture 6" descr="http://ts2.mm.bing.net/images/thumbnail.aspx?q=5043043848356213&amp;id=89a2bc3eb8e84562ba06fe9407236643"/>
          <p:cNvPicPr>
            <a:picLocks noChangeAspect="1" noChangeArrowheads="1"/>
          </p:cNvPicPr>
          <p:nvPr/>
        </p:nvPicPr>
        <p:blipFill>
          <a:blip r:embed="rId5" cstate="print"/>
          <a:srcRect/>
          <a:stretch>
            <a:fillRect/>
          </a:stretch>
        </p:blipFill>
        <p:spPr bwMode="auto">
          <a:xfrm>
            <a:off x="6588224" y="2348880"/>
            <a:ext cx="1752600" cy="2143125"/>
          </a:xfrm>
          <a:prstGeom prst="rect">
            <a:avLst/>
          </a:prstGeom>
          <a:noFill/>
        </p:spPr>
      </p:pic>
      <p:sp>
        <p:nvSpPr>
          <p:cNvPr id="9" name="8 CuadroTexto"/>
          <p:cNvSpPr txBox="1"/>
          <p:nvPr/>
        </p:nvSpPr>
        <p:spPr>
          <a:xfrm>
            <a:off x="2699792" y="6381328"/>
            <a:ext cx="3816424" cy="369332"/>
          </a:xfrm>
          <a:prstGeom prst="rect">
            <a:avLst/>
          </a:prstGeom>
          <a:noFill/>
        </p:spPr>
        <p:txBody>
          <a:bodyPr wrap="square" rtlCol="0">
            <a:spAutoFit/>
          </a:bodyPr>
          <a:lstStyle/>
          <a:p>
            <a:r>
              <a:rPr lang="es-ES" dirty="0" smtClean="0"/>
              <a:t>     </a:t>
            </a:r>
            <a:r>
              <a:rPr lang="es-ES" dirty="0" err="1" smtClean="0"/>
              <a:t>Pediatrics</a:t>
            </a:r>
            <a:r>
              <a:rPr lang="es-ES" dirty="0" smtClean="0"/>
              <a:t>. 2004; 114(1): 234</a:t>
            </a:r>
            <a:endParaRPr lang="es-MX" dirty="0"/>
          </a:p>
        </p:txBody>
      </p:sp>
      <p:sp>
        <p:nvSpPr>
          <p:cNvPr id="10" name="9 CuadroTexto"/>
          <p:cNvSpPr txBox="1"/>
          <p:nvPr/>
        </p:nvSpPr>
        <p:spPr>
          <a:xfrm>
            <a:off x="4427984" y="5373216"/>
            <a:ext cx="1800200" cy="369332"/>
          </a:xfrm>
          <a:prstGeom prst="rect">
            <a:avLst/>
          </a:prstGeom>
          <a:solidFill>
            <a:schemeClr val="tx1"/>
          </a:solidFill>
        </p:spPr>
        <p:txBody>
          <a:bodyPr wrap="square" rtlCol="0">
            <a:spAutoFit/>
          </a:bodyPr>
          <a:lstStyle/>
          <a:p>
            <a:r>
              <a:rPr lang="es-ES" dirty="0" smtClean="0">
                <a:solidFill>
                  <a:schemeClr val="bg1"/>
                </a:solidFill>
              </a:rPr>
              <a:t> ¿POR QUE ?</a:t>
            </a:r>
            <a:endParaRPr lang="es-MX" dirty="0">
              <a:solidFill>
                <a:schemeClr val="bg1"/>
              </a:solidFill>
            </a:endParaRPr>
          </a:p>
        </p:txBody>
      </p:sp>
      <p:sp>
        <p:nvSpPr>
          <p:cNvPr id="11" name="10 CuadroTexto"/>
          <p:cNvSpPr txBox="1"/>
          <p:nvPr/>
        </p:nvSpPr>
        <p:spPr>
          <a:xfrm>
            <a:off x="3707904" y="3356992"/>
            <a:ext cx="2664296" cy="369332"/>
          </a:xfrm>
          <a:prstGeom prst="rect">
            <a:avLst/>
          </a:prstGeom>
          <a:solidFill>
            <a:schemeClr val="bg1"/>
          </a:solidFill>
        </p:spPr>
        <p:txBody>
          <a:bodyPr wrap="square" rtlCol="0">
            <a:spAutoFit/>
          </a:bodyPr>
          <a:lstStyle/>
          <a:p>
            <a:endParaRPr lang="es-MX"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3466728" cy="4525963"/>
          </a:xfrm>
        </p:spPr>
        <p:txBody>
          <a:bodyPr/>
          <a:lstStyle/>
          <a:p>
            <a:pPr>
              <a:buNone/>
            </a:pPr>
            <a:endParaRPr lang="es-ES" dirty="0">
              <a:solidFill>
                <a:srgbClr val="C00000"/>
              </a:solidFill>
            </a:endParaRPr>
          </a:p>
          <a:p>
            <a:r>
              <a:rPr lang="es-ES" dirty="0" smtClean="0">
                <a:solidFill>
                  <a:srgbClr val="C00000"/>
                </a:solidFill>
              </a:rPr>
              <a:t>TIPO </a:t>
            </a:r>
            <a:r>
              <a:rPr lang="es-ES" dirty="0">
                <a:solidFill>
                  <a:srgbClr val="C00000"/>
                </a:solidFill>
              </a:rPr>
              <a:t>DE LACTANCIA: </a:t>
            </a:r>
            <a:r>
              <a:rPr lang="es-ES" dirty="0"/>
              <a:t>Más frecuente cuando reciben lactancia artificial.</a:t>
            </a:r>
            <a:endParaRPr lang="es-MX" dirty="0"/>
          </a:p>
          <a:p>
            <a:endParaRPr lang="es-MX" dirty="0"/>
          </a:p>
        </p:txBody>
      </p:sp>
      <p:sp>
        <p:nvSpPr>
          <p:cNvPr id="2" name="1 Título"/>
          <p:cNvSpPr>
            <a:spLocks noGrp="1"/>
          </p:cNvSpPr>
          <p:nvPr>
            <p:ph type="title"/>
          </p:nvPr>
        </p:nvSpPr>
        <p:spPr/>
        <p:txBody>
          <a:bodyPr/>
          <a:lstStyle/>
          <a:p>
            <a:endParaRPr lang="es-MX"/>
          </a:p>
        </p:txBody>
      </p:sp>
      <p:pic>
        <p:nvPicPr>
          <p:cNvPr id="4" name="Picture 4" descr="http://us.123rf.com/400wm/400/400/olechowski/olechowski1101/olechowski110100033/8774653-madre-hijo-recien-nacido-de-alimentacion-con-biberon-de-alimentacion.jpg"/>
          <p:cNvPicPr>
            <a:picLocks noChangeAspect="1" noChangeArrowheads="1"/>
          </p:cNvPicPr>
          <p:nvPr/>
        </p:nvPicPr>
        <p:blipFill>
          <a:blip r:embed="rId2" cstate="print"/>
          <a:srcRect/>
          <a:stretch>
            <a:fillRect/>
          </a:stretch>
        </p:blipFill>
        <p:spPr bwMode="auto">
          <a:xfrm>
            <a:off x="4932040" y="2060848"/>
            <a:ext cx="3384376" cy="3479279"/>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5050904" cy="4997152"/>
          </a:xfrm>
        </p:spPr>
        <p:txBody>
          <a:bodyPr>
            <a:normAutofit fontScale="92500"/>
          </a:bodyPr>
          <a:lstStyle/>
          <a:p>
            <a:r>
              <a:rPr lang="es-ES" dirty="0" smtClean="0"/>
              <a:t>Más </a:t>
            </a:r>
            <a:r>
              <a:rPr lang="es-ES" dirty="0"/>
              <a:t>frecuente en </a:t>
            </a:r>
            <a:r>
              <a:rPr lang="es-ES" dirty="0" err="1"/>
              <a:t>pretérminos</a:t>
            </a:r>
            <a:r>
              <a:rPr lang="es-ES" dirty="0"/>
              <a:t> </a:t>
            </a:r>
            <a:r>
              <a:rPr lang="es-ES" dirty="0" smtClean="0"/>
              <a:t>pequeños, o </a:t>
            </a:r>
            <a:r>
              <a:rPr lang="es-ES" dirty="0"/>
              <a:t>con </a:t>
            </a:r>
            <a:r>
              <a:rPr lang="es-ES" dirty="0" smtClean="0"/>
              <a:t>displasia broncopulmonar</a:t>
            </a:r>
            <a:r>
              <a:rPr lang="es-ES" dirty="0"/>
              <a:t>, neonatos con anoxia neonatal. Test de </a:t>
            </a:r>
            <a:r>
              <a:rPr lang="es-ES" dirty="0" err="1"/>
              <a:t>Apgar</a:t>
            </a:r>
            <a:r>
              <a:rPr lang="es-ES" dirty="0"/>
              <a:t> bajo, menor respuesta a estímulos, mayor frecuencia de ingresos hospitalarios, lactantes con </a:t>
            </a:r>
            <a:r>
              <a:rPr lang="es-ES" dirty="0" smtClean="0"/>
              <a:t>problema de reflujo </a:t>
            </a:r>
            <a:r>
              <a:rPr lang="es-ES" dirty="0" err="1" smtClean="0"/>
              <a:t>gastro</a:t>
            </a:r>
            <a:r>
              <a:rPr lang="es-ES" dirty="0" smtClean="0"/>
              <a:t> esofágico </a:t>
            </a:r>
            <a:r>
              <a:rPr lang="es-ES" dirty="0"/>
              <a:t>y/o con dificultad al tomar alimento.</a:t>
            </a:r>
            <a:endParaRPr lang="es-MX" dirty="0"/>
          </a:p>
          <a:p>
            <a:endParaRPr lang="es-MX" dirty="0"/>
          </a:p>
        </p:txBody>
      </p:sp>
      <p:sp>
        <p:nvSpPr>
          <p:cNvPr id="2" name="1 Título"/>
          <p:cNvSpPr>
            <a:spLocks noGrp="1"/>
          </p:cNvSpPr>
          <p:nvPr>
            <p:ph type="title"/>
          </p:nvPr>
        </p:nvSpPr>
        <p:spPr>
          <a:xfrm>
            <a:off x="457200" y="188640"/>
            <a:ext cx="8229600" cy="1296144"/>
          </a:xfrm>
        </p:spPr>
        <p:txBody>
          <a:bodyPr>
            <a:noAutofit/>
          </a:bodyPr>
          <a:lstStyle/>
          <a:p>
            <a:r>
              <a:rPr lang="es-ES" sz="3200" dirty="0" smtClean="0">
                <a:solidFill>
                  <a:srgbClr val="C00000"/>
                </a:solidFill>
              </a:rPr>
              <a:t>FACTORES ASOCIADOS AL NIÑO: </a:t>
            </a:r>
            <a:br>
              <a:rPr lang="es-ES" sz="3200" dirty="0" smtClean="0">
                <a:solidFill>
                  <a:srgbClr val="C00000"/>
                </a:solidFill>
              </a:rPr>
            </a:br>
            <a:endParaRPr lang="es-MX" sz="3200" dirty="0"/>
          </a:p>
        </p:txBody>
      </p:sp>
      <p:pic>
        <p:nvPicPr>
          <p:cNvPr id="29698" name="Picture 2" descr="http://bebe.elembarazo.net/files/2011/11/clasificacion-bebes-prematuros-bebe.elembarazo.jpg"/>
          <p:cNvPicPr>
            <a:picLocks noChangeAspect="1" noChangeArrowheads="1"/>
          </p:cNvPicPr>
          <p:nvPr/>
        </p:nvPicPr>
        <p:blipFill>
          <a:blip r:embed="rId2" cstate="print"/>
          <a:srcRect/>
          <a:stretch>
            <a:fillRect/>
          </a:stretch>
        </p:blipFill>
        <p:spPr bwMode="auto">
          <a:xfrm>
            <a:off x="5652120" y="1484784"/>
            <a:ext cx="2952328" cy="481012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3754760" cy="4972008"/>
          </a:xfrm>
        </p:spPr>
        <p:txBody>
          <a:bodyPr>
            <a:normAutofit fontScale="92500" lnSpcReduction="20000"/>
          </a:bodyPr>
          <a:lstStyle/>
          <a:p>
            <a:pPr>
              <a:buNone/>
            </a:pPr>
            <a:endParaRPr lang="es-ES" dirty="0" smtClean="0"/>
          </a:p>
          <a:p>
            <a:r>
              <a:rPr lang="es-ES" dirty="0" smtClean="0"/>
              <a:t>Madres multíparas con intervalos cortos entre embarazos, solteras, madres jóvenes, historia de abortos previos, anemias durante el embarazo, adicción al tabaco, alcohol o drogas (opiáceos o cocaína), falta de cuidados-controles pre y postnatales.</a:t>
            </a:r>
            <a:endParaRPr lang="es-MX" dirty="0" smtClean="0"/>
          </a:p>
          <a:p>
            <a:endParaRPr lang="es-MX" dirty="0"/>
          </a:p>
        </p:txBody>
      </p:sp>
      <p:sp>
        <p:nvSpPr>
          <p:cNvPr id="3" name="2 Título"/>
          <p:cNvSpPr>
            <a:spLocks noGrp="1"/>
          </p:cNvSpPr>
          <p:nvPr>
            <p:ph type="title"/>
          </p:nvPr>
        </p:nvSpPr>
        <p:spPr/>
        <p:txBody>
          <a:bodyPr>
            <a:normAutofit/>
          </a:bodyPr>
          <a:lstStyle/>
          <a:p>
            <a:r>
              <a:rPr lang="es-ES" sz="3200" dirty="0" smtClean="0">
                <a:solidFill>
                  <a:srgbClr val="C00000"/>
                </a:solidFill>
              </a:rPr>
              <a:t>FACTORES ASOCIADOS A LA MADRE:</a:t>
            </a:r>
            <a:endParaRPr lang="es-MX" sz="3200" dirty="0">
              <a:solidFill>
                <a:srgbClr val="C00000"/>
              </a:solidFill>
            </a:endParaRPr>
          </a:p>
        </p:txBody>
      </p:sp>
      <p:pic>
        <p:nvPicPr>
          <p:cNvPr id="1026" name="Picture 2" descr="http://www.oronoticias.com.mx/Noticia/6/img/738c791bf03e240684f7e02d1cfbc43820120213.jpg"/>
          <p:cNvPicPr>
            <a:picLocks noChangeAspect="1" noChangeArrowheads="1"/>
          </p:cNvPicPr>
          <p:nvPr/>
        </p:nvPicPr>
        <p:blipFill>
          <a:blip r:embed="rId2" cstate="print"/>
          <a:srcRect/>
          <a:stretch>
            <a:fillRect/>
          </a:stretch>
        </p:blipFill>
        <p:spPr bwMode="auto">
          <a:xfrm>
            <a:off x="6660232" y="1340768"/>
            <a:ext cx="1987302" cy="2016224"/>
          </a:xfrm>
          <a:prstGeom prst="rect">
            <a:avLst/>
          </a:prstGeom>
          <a:noFill/>
        </p:spPr>
      </p:pic>
      <p:pic>
        <p:nvPicPr>
          <p:cNvPr id="6" name="Picture 2" descr="http://ts2.mm.bing.net/th?id=I4866494909972661&amp;pid=1.1"/>
          <p:cNvPicPr>
            <a:picLocks noChangeAspect="1" noChangeArrowheads="1"/>
          </p:cNvPicPr>
          <p:nvPr/>
        </p:nvPicPr>
        <p:blipFill>
          <a:blip r:embed="rId3" cstate="print"/>
          <a:srcRect/>
          <a:stretch>
            <a:fillRect/>
          </a:stretch>
        </p:blipFill>
        <p:spPr bwMode="auto">
          <a:xfrm>
            <a:off x="6732240" y="3573016"/>
            <a:ext cx="1905000" cy="2857500"/>
          </a:xfrm>
          <a:prstGeom prst="rect">
            <a:avLst/>
          </a:prstGeom>
          <a:noFill/>
        </p:spPr>
      </p:pic>
      <p:pic>
        <p:nvPicPr>
          <p:cNvPr id="7170" name="Picture 2" descr="http://www.guiamamaybebe.com/images/articulos/ima_g_alcohol.jpg"/>
          <p:cNvPicPr>
            <a:picLocks noChangeAspect="1" noChangeArrowheads="1"/>
          </p:cNvPicPr>
          <p:nvPr/>
        </p:nvPicPr>
        <p:blipFill>
          <a:blip r:embed="rId4" cstate="print"/>
          <a:srcRect/>
          <a:stretch>
            <a:fillRect/>
          </a:stretch>
        </p:blipFill>
        <p:spPr bwMode="auto">
          <a:xfrm>
            <a:off x="4427984" y="4077072"/>
            <a:ext cx="2024261" cy="1905000"/>
          </a:xfrm>
          <a:prstGeom prst="rect">
            <a:avLst/>
          </a:prstGeom>
          <a:noFill/>
        </p:spPr>
      </p:pic>
      <p:pic>
        <p:nvPicPr>
          <p:cNvPr id="7172" name="Picture 4" descr="http://www.umm.edu/graphics/images/es/19725.jpg"/>
          <p:cNvPicPr>
            <a:picLocks noChangeAspect="1" noChangeArrowheads="1"/>
          </p:cNvPicPr>
          <p:nvPr/>
        </p:nvPicPr>
        <p:blipFill>
          <a:blip r:embed="rId5" cstate="print"/>
          <a:srcRect/>
          <a:stretch>
            <a:fillRect/>
          </a:stretch>
        </p:blipFill>
        <p:spPr bwMode="auto">
          <a:xfrm>
            <a:off x="4355976" y="1772815"/>
            <a:ext cx="2160240" cy="2160241"/>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3898776" cy="5116024"/>
          </a:xfrm>
        </p:spPr>
        <p:txBody>
          <a:bodyPr>
            <a:normAutofit fontScale="92500" lnSpcReduction="20000"/>
          </a:bodyPr>
          <a:lstStyle/>
          <a:p>
            <a:pPr lvl="0"/>
            <a:r>
              <a:rPr lang="es-ES" dirty="0" smtClean="0"/>
              <a:t>Exposición del bebé al humo de tabaco. Los bebés que mueren por SMSL tienden a tener concentraciones de nicotina y </a:t>
            </a:r>
            <a:r>
              <a:rPr lang="es-ES" dirty="0" err="1" smtClean="0"/>
              <a:t>cotinina</a:t>
            </a:r>
            <a:r>
              <a:rPr lang="es-ES" dirty="0" smtClean="0"/>
              <a:t> (un marcador biológico de la exposición al humo de tabaco) en sus pulmones mayores que los bebés que mueren por otras causas..</a:t>
            </a:r>
            <a:endParaRPr lang="es-MX" dirty="0" smtClean="0"/>
          </a:p>
          <a:p>
            <a:endParaRPr lang="es-MX" dirty="0"/>
          </a:p>
        </p:txBody>
      </p:sp>
      <p:sp>
        <p:nvSpPr>
          <p:cNvPr id="3" name="2 Título"/>
          <p:cNvSpPr>
            <a:spLocks noGrp="1"/>
          </p:cNvSpPr>
          <p:nvPr>
            <p:ph type="title"/>
          </p:nvPr>
        </p:nvSpPr>
        <p:spPr/>
        <p:txBody>
          <a:bodyPr>
            <a:normAutofit/>
          </a:bodyPr>
          <a:lstStyle/>
          <a:p>
            <a:r>
              <a:rPr lang="es-ES" sz="3200" dirty="0" smtClean="0">
                <a:solidFill>
                  <a:srgbClr val="C00000"/>
                </a:solidFill>
              </a:rPr>
              <a:t>FACTORES ASOCIADOS A LA MADRE:</a:t>
            </a:r>
            <a:endParaRPr lang="es-MX" sz="3200" dirty="0"/>
          </a:p>
        </p:txBody>
      </p:sp>
      <p:graphicFrame>
        <p:nvGraphicFramePr>
          <p:cNvPr id="4" name="3 Diagrama"/>
          <p:cNvGraphicFramePr/>
          <p:nvPr/>
        </p:nvGraphicFramePr>
        <p:xfrm>
          <a:off x="4211960" y="1397000"/>
          <a:ext cx="4104456"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3826768" cy="5188032"/>
          </a:xfrm>
        </p:spPr>
        <p:txBody>
          <a:bodyPr>
            <a:normAutofit fontScale="85000" lnSpcReduction="10000"/>
          </a:bodyPr>
          <a:lstStyle/>
          <a:p>
            <a:r>
              <a:rPr lang="es-ES" dirty="0" smtClean="0"/>
              <a:t>Los bebés que son fumadores pasivos tienen un alto riesgo de SMSL. Los padres que fuman pueden reducir significativamente el riesgo de que sus bebés padezcan el SMSL ya sea abandonando la adicción al tabaco o fumar solamente fuera de la casa, para dejarla completamente libre de </a:t>
            </a:r>
            <a:r>
              <a:rPr lang="es-ES" dirty="0" smtClean="0">
                <a:solidFill>
                  <a:schemeClr val="bg1"/>
                </a:solidFill>
              </a:rPr>
              <a:t>humo</a:t>
            </a:r>
            <a:endParaRPr lang="es-MX" dirty="0">
              <a:solidFill>
                <a:schemeClr val="bg1"/>
              </a:solidFill>
            </a:endParaRPr>
          </a:p>
        </p:txBody>
      </p:sp>
      <p:sp>
        <p:nvSpPr>
          <p:cNvPr id="3" name="2 Título"/>
          <p:cNvSpPr>
            <a:spLocks noGrp="1"/>
          </p:cNvSpPr>
          <p:nvPr>
            <p:ph type="title"/>
          </p:nvPr>
        </p:nvSpPr>
        <p:spPr/>
        <p:txBody>
          <a:bodyPr>
            <a:normAutofit/>
          </a:bodyPr>
          <a:lstStyle/>
          <a:p>
            <a:r>
              <a:rPr lang="es-ES" sz="3200" dirty="0" smtClean="0">
                <a:solidFill>
                  <a:srgbClr val="C00000"/>
                </a:solidFill>
              </a:rPr>
              <a:t>FACTORES ASOCIADOS A LA MADRE:</a:t>
            </a:r>
            <a:endParaRPr lang="es-MX" sz="3200" dirty="0"/>
          </a:p>
        </p:txBody>
      </p:sp>
      <p:pic>
        <p:nvPicPr>
          <p:cNvPr id="4" name="3 Imagen" descr="http://www.sedet.es/imagenes/noticias/200806170642170.jpg">
            <a:hlinkClick r:id="rId2" tgtFrame="_blank"/>
          </p:cNvPr>
          <p:cNvPicPr/>
          <p:nvPr/>
        </p:nvPicPr>
        <p:blipFill>
          <a:blip r:embed="rId3" cstate="print"/>
          <a:srcRect/>
          <a:stretch>
            <a:fillRect/>
          </a:stretch>
        </p:blipFill>
        <p:spPr bwMode="auto">
          <a:xfrm>
            <a:off x="5436096" y="1412776"/>
            <a:ext cx="2376264" cy="2520280"/>
          </a:xfrm>
          <a:prstGeom prst="rect">
            <a:avLst/>
          </a:prstGeom>
          <a:noFill/>
          <a:ln w="9525">
            <a:noFill/>
            <a:miter lim="800000"/>
            <a:headEnd/>
            <a:tailEnd/>
          </a:ln>
        </p:spPr>
      </p:pic>
      <p:pic>
        <p:nvPicPr>
          <p:cNvPr id="5" name="Picture 6" descr="http://3.bp.blogspot.com/_3CV8SXd7-xY/Sf9CORE0BsI/AAAAAAAAI2w/a60SuRyZT6I/s400/mujer+embarazada+fumando+y+tomando.jpg"/>
          <p:cNvPicPr>
            <a:picLocks noChangeAspect="1" noChangeArrowheads="1"/>
          </p:cNvPicPr>
          <p:nvPr/>
        </p:nvPicPr>
        <p:blipFill>
          <a:blip r:embed="rId4" cstate="print"/>
          <a:srcRect/>
          <a:stretch>
            <a:fillRect/>
          </a:stretch>
        </p:blipFill>
        <p:spPr bwMode="auto">
          <a:xfrm>
            <a:off x="5508104" y="4149080"/>
            <a:ext cx="2232248" cy="2376264"/>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3322712" cy="5116024"/>
          </a:xfrm>
        </p:spPr>
        <p:txBody>
          <a:bodyPr/>
          <a:lstStyle/>
          <a:p>
            <a:r>
              <a:rPr lang="es-ES" dirty="0" smtClean="0"/>
              <a:t>Mayor predominio en áreas urbanas en los meses fríos y durante el sueño (entre las 00.h y las 9h) y en bebés que duermen boca abajo.</a:t>
            </a:r>
            <a:endParaRPr lang="es-MX" dirty="0" smtClean="0"/>
          </a:p>
          <a:p>
            <a:endParaRPr lang="es-MX" dirty="0"/>
          </a:p>
        </p:txBody>
      </p:sp>
      <p:sp>
        <p:nvSpPr>
          <p:cNvPr id="3" name="2 Título"/>
          <p:cNvSpPr>
            <a:spLocks noGrp="1"/>
          </p:cNvSpPr>
          <p:nvPr>
            <p:ph type="title"/>
          </p:nvPr>
        </p:nvSpPr>
        <p:spPr/>
        <p:txBody>
          <a:bodyPr>
            <a:normAutofit/>
          </a:bodyPr>
          <a:lstStyle/>
          <a:p>
            <a:r>
              <a:rPr lang="es-ES" sz="3200" dirty="0" smtClean="0">
                <a:solidFill>
                  <a:srgbClr val="C00000"/>
                </a:solidFill>
              </a:rPr>
              <a:t>FACTORES AMBIENTALES:</a:t>
            </a:r>
            <a:endParaRPr lang="es-MX" sz="3200" dirty="0">
              <a:solidFill>
                <a:srgbClr val="C00000"/>
              </a:solidFill>
            </a:endParaRPr>
          </a:p>
        </p:txBody>
      </p:sp>
      <p:pic>
        <p:nvPicPr>
          <p:cNvPr id="4" name="3 Imagen" descr="http://www.mercadolibre.com.pe/jm/img?s=MPE&amp;f=17476686_8899.jpg&amp;v=P&amp;sll=164628"/>
          <p:cNvPicPr/>
          <p:nvPr/>
        </p:nvPicPr>
        <p:blipFill>
          <a:blip r:embed="rId2" cstate="print"/>
          <a:srcRect/>
          <a:stretch>
            <a:fillRect/>
          </a:stretch>
        </p:blipFill>
        <p:spPr bwMode="auto">
          <a:xfrm>
            <a:off x="5436096" y="1196752"/>
            <a:ext cx="2381250" cy="2381250"/>
          </a:xfrm>
          <a:prstGeom prst="rect">
            <a:avLst/>
          </a:prstGeom>
          <a:noFill/>
          <a:ln w="9525">
            <a:noFill/>
            <a:miter lim="800000"/>
            <a:headEnd/>
            <a:tailEnd/>
          </a:ln>
        </p:spPr>
      </p:pic>
      <p:pic>
        <p:nvPicPr>
          <p:cNvPr id="5" name="il_fi" descr="http://imdoc.es/content/5/5/4/45542/media13014208027656.jpg"/>
          <p:cNvPicPr/>
          <p:nvPr/>
        </p:nvPicPr>
        <p:blipFill>
          <a:blip r:embed="rId3" cstate="print"/>
          <a:srcRect/>
          <a:stretch>
            <a:fillRect/>
          </a:stretch>
        </p:blipFill>
        <p:spPr bwMode="auto">
          <a:xfrm>
            <a:off x="5364088" y="4221088"/>
            <a:ext cx="3029322" cy="202691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4114800" cy="5188032"/>
          </a:xfrm>
        </p:spPr>
        <p:txBody>
          <a:bodyPr/>
          <a:lstStyle/>
          <a:p>
            <a:pPr lvl="0"/>
            <a:endParaRPr lang="es-ES" dirty="0" smtClean="0"/>
          </a:p>
          <a:p>
            <a:pPr lvl="0"/>
            <a:r>
              <a:rPr lang="es-ES" dirty="0" smtClean="0"/>
              <a:t>Temperatura demasiado elevada en la habitación.</a:t>
            </a:r>
            <a:endParaRPr lang="es-MX" dirty="0" smtClean="0"/>
          </a:p>
          <a:p>
            <a:r>
              <a:rPr lang="es-ES" dirty="0" smtClean="0">
                <a:solidFill>
                  <a:srgbClr val="FF0000"/>
                </a:solidFill>
              </a:rPr>
              <a:t>Exceso de ropa de cama, exceso de ropa, </a:t>
            </a:r>
            <a:r>
              <a:rPr lang="es-ES" dirty="0" smtClean="0"/>
              <a:t>colchón demasiado blando (donde se puede hundir el rostro del bebé) y peluches.</a:t>
            </a:r>
            <a:endParaRPr lang="es-MX" dirty="0"/>
          </a:p>
        </p:txBody>
      </p:sp>
      <p:sp>
        <p:nvSpPr>
          <p:cNvPr id="3" name="2 Título"/>
          <p:cNvSpPr>
            <a:spLocks noGrp="1"/>
          </p:cNvSpPr>
          <p:nvPr>
            <p:ph type="title"/>
          </p:nvPr>
        </p:nvSpPr>
        <p:spPr/>
        <p:txBody>
          <a:bodyPr>
            <a:normAutofit/>
          </a:bodyPr>
          <a:lstStyle/>
          <a:p>
            <a:r>
              <a:rPr lang="es-ES" sz="3200" dirty="0" smtClean="0">
                <a:solidFill>
                  <a:srgbClr val="C00000"/>
                </a:solidFill>
              </a:rPr>
              <a:t>FACTORES AMBIENTALES:</a:t>
            </a:r>
            <a:endParaRPr lang="es-MX" sz="3200" dirty="0"/>
          </a:p>
        </p:txBody>
      </p:sp>
      <p:pic>
        <p:nvPicPr>
          <p:cNvPr id="4" name="3 Imagen" descr="http://m1.paperblog.com/i/27/271386/proteger-al-bebe-del-frio-L-n-_r5m.jpeg">
            <a:hlinkClick r:id="rId2" tgtFrame="_blank"/>
          </p:cNvPr>
          <p:cNvPicPr/>
          <p:nvPr/>
        </p:nvPicPr>
        <p:blipFill>
          <a:blip r:embed="rId3" cstate="print"/>
          <a:srcRect/>
          <a:stretch>
            <a:fillRect/>
          </a:stretch>
        </p:blipFill>
        <p:spPr bwMode="auto">
          <a:xfrm>
            <a:off x="4211960" y="1052736"/>
            <a:ext cx="2304256" cy="2160240"/>
          </a:xfrm>
          <a:prstGeom prst="rect">
            <a:avLst/>
          </a:prstGeom>
          <a:noFill/>
          <a:ln w="9525">
            <a:noFill/>
            <a:miter lim="800000"/>
            <a:headEnd/>
            <a:tailEnd/>
          </a:ln>
        </p:spPr>
      </p:pic>
      <p:pic>
        <p:nvPicPr>
          <p:cNvPr id="32770" name="Picture 2" descr="http://images01.olx.com.ec/ui/4/62/55/1266000664_73955755_1-Fotos-de-ROPA-DE-BEBE-DE-0-A-6-MESES.jpg"/>
          <p:cNvPicPr>
            <a:picLocks noChangeAspect="1" noChangeArrowheads="1"/>
          </p:cNvPicPr>
          <p:nvPr/>
        </p:nvPicPr>
        <p:blipFill>
          <a:blip r:embed="rId4" cstate="print"/>
          <a:srcRect/>
          <a:stretch>
            <a:fillRect/>
          </a:stretch>
        </p:blipFill>
        <p:spPr bwMode="auto">
          <a:xfrm>
            <a:off x="6876256" y="1052736"/>
            <a:ext cx="1944216" cy="2232248"/>
          </a:xfrm>
          <a:prstGeom prst="rect">
            <a:avLst/>
          </a:prstGeom>
          <a:noFill/>
        </p:spPr>
      </p:pic>
      <p:pic>
        <p:nvPicPr>
          <p:cNvPr id="5122" name="Picture 2" descr="http://mamaybebehoy.files.wordpress.com/2010/02/att00001.jpg"/>
          <p:cNvPicPr>
            <a:picLocks noChangeAspect="1" noChangeArrowheads="1"/>
          </p:cNvPicPr>
          <p:nvPr/>
        </p:nvPicPr>
        <p:blipFill>
          <a:blip r:embed="rId5" cstate="print"/>
          <a:srcRect/>
          <a:stretch>
            <a:fillRect/>
          </a:stretch>
        </p:blipFill>
        <p:spPr bwMode="auto">
          <a:xfrm>
            <a:off x="4139952" y="4797152"/>
            <a:ext cx="2520280" cy="1872208"/>
          </a:xfrm>
          <a:prstGeom prst="rect">
            <a:avLst/>
          </a:prstGeom>
          <a:noFill/>
        </p:spPr>
      </p:pic>
      <p:pic>
        <p:nvPicPr>
          <p:cNvPr id="5124" name="Picture 4" descr="http://www.comodormiraunbebe.tk/wp-content/uploads/2011/08/Como-Dormir-A-Un-Bebe.jpg"/>
          <p:cNvPicPr>
            <a:picLocks noChangeAspect="1" noChangeArrowheads="1"/>
          </p:cNvPicPr>
          <p:nvPr/>
        </p:nvPicPr>
        <p:blipFill>
          <a:blip r:embed="rId6" cstate="print"/>
          <a:srcRect/>
          <a:stretch>
            <a:fillRect/>
          </a:stretch>
        </p:blipFill>
        <p:spPr bwMode="auto">
          <a:xfrm>
            <a:off x="6732240" y="4797152"/>
            <a:ext cx="2232248" cy="1872208"/>
          </a:xfrm>
          <a:prstGeom prst="rect">
            <a:avLst/>
          </a:prstGeom>
          <a:noFill/>
        </p:spPr>
      </p:pic>
      <p:pic>
        <p:nvPicPr>
          <p:cNvPr id="5126" name="Picture 6" descr="http://dogsandbabies.files.wordpress.com/2011/05/no.jpg"/>
          <p:cNvPicPr>
            <a:picLocks noChangeAspect="1" noChangeArrowheads="1"/>
          </p:cNvPicPr>
          <p:nvPr/>
        </p:nvPicPr>
        <p:blipFill>
          <a:blip r:embed="rId7" cstate="print"/>
          <a:srcRect/>
          <a:stretch>
            <a:fillRect/>
          </a:stretch>
        </p:blipFill>
        <p:spPr bwMode="auto">
          <a:xfrm>
            <a:off x="5220072" y="3284984"/>
            <a:ext cx="2736304" cy="1368153"/>
          </a:xfrm>
          <a:prstGeom prst="rect">
            <a:avLst/>
          </a:prstGeom>
          <a:noFill/>
        </p:spPr>
      </p:pic>
      <p:sp>
        <p:nvSpPr>
          <p:cNvPr id="9" name="8 Flecha curvada hacia la derecha"/>
          <p:cNvSpPr/>
          <p:nvPr/>
        </p:nvSpPr>
        <p:spPr>
          <a:xfrm>
            <a:off x="4572000" y="3789040"/>
            <a:ext cx="1008112" cy="1728192"/>
          </a:xfrm>
          <a:prstGeom prst="curvedRightArrow">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0" name="9 Flecha curvada hacia la izquierda"/>
          <p:cNvSpPr/>
          <p:nvPr/>
        </p:nvSpPr>
        <p:spPr>
          <a:xfrm>
            <a:off x="8028384" y="4005064"/>
            <a:ext cx="864096" cy="1656184"/>
          </a:xfrm>
          <a:prstGeom prst="curvedLeftArrow">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12" name="11 Flecha arriba"/>
          <p:cNvSpPr/>
          <p:nvPr/>
        </p:nvSpPr>
        <p:spPr>
          <a:xfrm>
            <a:off x="5724128" y="2924944"/>
            <a:ext cx="288032" cy="576064"/>
          </a:xfrm>
          <a:prstGeom prst="upArrow">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12 Flecha arriba"/>
          <p:cNvSpPr/>
          <p:nvPr/>
        </p:nvSpPr>
        <p:spPr>
          <a:xfrm>
            <a:off x="7452320" y="2852936"/>
            <a:ext cx="288032" cy="720080"/>
          </a:xfrm>
          <a:prstGeom prst="upArrow">
            <a:avLst/>
          </a:prstGeom>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solidFill>
                  <a:srgbClr val="C00000"/>
                </a:solidFill>
              </a:rPr>
              <a:t>Factores ambientales</a:t>
            </a:r>
            <a:endParaRPr lang="es-MX" dirty="0">
              <a:solidFill>
                <a:srgbClr val="C00000"/>
              </a:solidFill>
            </a:endParaRPr>
          </a:p>
        </p:txBody>
      </p:sp>
      <p:pic>
        <p:nvPicPr>
          <p:cNvPr id="4" name="Picture 6" descr="http://dogsandbabies.files.wordpress.com/2011/05/no.jpg"/>
          <p:cNvPicPr>
            <a:picLocks noGrp="1" noChangeAspect="1" noChangeArrowheads="1"/>
          </p:cNvPicPr>
          <p:nvPr>
            <p:ph idx="1"/>
          </p:nvPr>
        </p:nvPicPr>
        <p:blipFill>
          <a:blip r:embed="rId2" cstate="print"/>
          <a:srcRect/>
          <a:stretch>
            <a:fillRect/>
          </a:stretch>
        </p:blipFill>
        <p:spPr bwMode="auto">
          <a:xfrm>
            <a:off x="3352800" y="2768759"/>
            <a:ext cx="2438400" cy="1950720"/>
          </a:xfrm>
          <a:prstGeom prst="rect">
            <a:avLst/>
          </a:prstGeom>
          <a:noFill/>
        </p:spPr>
      </p:pic>
      <p:pic>
        <p:nvPicPr>
          <p:cNvPr id="40962" name="Picture 2" descr="http://ts2.mm.bing.net/th?id=I4567444951532413&amp;pid=1.5"/>
          <p:cNvPicPr>
            <a:picLocks noChangeAspect="1" noChangeArrowheads="1"/>
          </p:cNvPicPr>
          <p:nvPr/>
        </p:nvPicPr>
        <p:blipFill>
          <a:blip r:embed="rId3" cstate="print"/>
          <a:srcRect/>
          <a:stretch>
            <a:fillRect/>
          </a:stretch>
        </p:blipFill>
        <p:spPr bwMode="auto">
          <a:xfrm>
            <a:off x="251520" y="1484784"/>
            <a:ext cx="2857500" cy="2143125"/>
          </a:xfrm>
          <a:prstGeom prst="rect">
            <a:avLst/>
          </a:prstGeom>
          <a:noFill/>
        </p:spPr>
      </p:pic>
      <p:pic>
        <p:nvPicPr>
          <p:cNvPr id="40964" name="Picture 4" descr="http://static.guiainfantil.com/pictures/660-2-bebe-dormido-en-un-frutero.jpg"/>
          <p:cNvPicPr>
            <a:picLocks noChangeAspect="1" noChangeArrowheads="1"/>
          </p:cNvPicPr>
          <p:nvPr/>
        </p:nvPicPr>
        <p:blipFill>
          <a:blip r:embed="rId4" cstate="print"/>
          <a:srcRect/>
          <a:stretch>
            <a:fillRect/>
          </a:stretch>
        </p:blipFill>
        <p:spPr bwMode="auto">
          <a:xfrm>
            <a:off x="6156176" y="1484784"/>
            <a:ext cx="2304256" cy="2170931"/>
          </a:xfrm>
          <a:prstGeom prst="rect">
            <a:avLst/>
          </a:prstGeom>
          <a:noFill/>
        </p:spPr>
      </p:pic>
      <p:pic>
        <p:nvPicPr>
          <p:cNvPr id="40966" name="Picture 6" descr="http://estaticos.20minutos.es/img/2009/01/25/922143.jpg"/>
          <p:cNvPicPr>
            <a:picLocks noChangeAspect="1" noChangeArrowheads="1"/>
          </p:cNvPicPr>
          <p:nvPr/>
        </p:nvPicPr>
        <p:blipFill>
          <a:blip r:embed="rId5" cstate="print"/>
          <a:srcRect/>
          <a:stretch>
            <a:fillRect/>
          </a:stretch>
        </p:blipFill>
        <p:spPr bwMode="auto">
          <a:xfrm>
            <a:off x="251520" y="4221088"/>
            <a:ext cx="3240360" cy="2441848"/>
          </a:xfrm>
          <a:prstGeom prst="rect">
            <a:avLst/>
          </a:prstGeom>
          <a:noFill/>
        </p:spPr>
      </p:pic>
      <p:pic>
        <p:nvPicPr>
          <p:cNvPr id="40968" name="Picture 8" descr="http://sp6.fotolog.com/photo/22/23/110/pepinopiano/1207190163_f.jpg"/>
          <p:cNvPicPr>
            <a:picLocks noChangeAspect="1" noChangeArrowheads="1"/>
          </p:cNvPicPr>
          <p:nvPr/>
        </p:nvPicPr>
        <p:blipFill>
          <a:blip r:embed="rId6" cstate="print"/>
          <a:srcRect/>
          <a:stretch>
            <a:fillRect/>
          </a:stretch>
        </p:blipFill>
        <p:spPr bwMode="auto">
          <a:xfrm>
            <a:off x="5292080" y="4293096"/>
            <a:ext cx="3168352" cy="2304256"/>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2962672" cy="4525963"/>
          </a:xfrm>
        </p:spPr>
        <p:txBody>
          <a:bodyPr>
            <a:normAutofit fontScale="92500" lnSpcReduction="20000"/>
          </a:bodyPr>
          <a:lstStyle/>
          <a:p>
            <a:endParaRPr lang="es-MX" dirty="0" smtClean="0"/>
          </a:p>
          <a:p>
            <a:r>
              <a:rPr lang="es-MX" dirty="0" smtClean="0"/>
              <a:t>Se demostró que las madres fumadoras y aquellas que tienen hijos cuyos pesos de nacimiento son menores que el promedio tienden a </a:t>
            </a:r>
            <a:r>
              <a:rPr lang="es-MX" dirty="0" err="1" smtClean="0"/>
              <a:t>sobreabrigar</a:t>
            </a:r>
            <a:r>
              <a:rPr lang="es-MX" dirty="0" smtClean="0"/>
              <a:t> a sus bebés. </a:t>
            </a:r>
            <a:endParaRPr lang="es-MX" dirty="0"/>
          </a:p>
        </p:txBody>
      </p:sp>
      <p:sp>
        <p:nvSpPr>
          <p:cNvPr id="3" name="2 Título"/>
          <p:cNvSpPr>
            <a:spLocks noGrp="1"/>
          </p:cNvSpPr>
          <p:nvPr>
            <p:ph type="title"/>
          </p:nvPr>
        </p:nvSpPr>
        <p:spPr/>
        <p:txBody>
          <a:bodyPr>
            <a:normAutofit fontScale="90000"/>
          </a:bodyPr>
          <a:lstStyle/>
          <a:p>
            <a:r>
              <a:rPr lang="es-ES" dirty="0" smtClean="0"/>
              <a:t>Factores Ambientales</a:t>
            </a:r>
            <a:br>
              <a:rPr lang="es-ES" dirty="0" smtClean="0"/>
            </a:br>
            <a:r>
              <a:rPr lang="es-ES" dirty="0" smtClean="0"/>
              <a:t>(Stress térmico)</a:t>
            </a:r>
            <a:endParaRPr lang="es-MX" dirty="0"/>
          </a:p>
        </p:txBody>
      </p:sp>
      <p:sp>
        <p:nvSpPr>
          <p:cNvPr id="4" name="3 CuadroTexto"/>
          <p:cNvSpPr txBox="1"/>
          <p:nvPr/>
        </p:nvSpPr>
        <p:spPr>
          <a:xfrm>
            <a:off x="2843808" y="6165304"/>
            <a:ext cx="6300192" cy="523220"/>
          </a:xfrm>
          <a:prstGeom prst="rect">
            <a:avLst/>
          </a:prstGeom>
          <a:noFill/>
        </p:spPr>
        <p:txBody>
          <a:bodyPr wrap="square" rtlCol="0">
            <a:spAutoFit/>
          </a:bodyPr>
          <a:lstStyle/>
          <a:p>
            <a:r>
              <a:rPr lang="en-US" sz="1000" dirty="0" smtClean="0"/>
              <a:t>Fleming PJ, Howell T, </a:t>
            </a:r>
            <a:r>
              <a:rPr lang="en-US" sz="1000" dirty="0" err="1" smtClean="0"/>
              <a:t>Wigfield</a:t>
            </a:r>
            <a:r>
              <a:rPr lang="en-US" sz="1000" dirty="0" smtClean="0"/>
              <a:t> R, Clements M, Lucas J. The effects of thermal care, maternal smoking and breastfeeding on respiratory illness in infants. Pediatric </a:t>
            </a:r>
            <a:r>
              <a:rPr lang="en-US" sz="1000" dirty="0" err="1" smtClean="0"/>
              <a:t>Pulmonology</a:t>
            </a:r>
            <a:r>
              <a:rPr lang="en-US" sz="1000" dirty="0" smtClean="0"/>
              <a:t> 1994; 18:391</a:t>
            </a:r>
            <a:r>
              <a:rPr lang="en-US" dirty="0" smtClean="0"/>
              <a:t>.</a:t>
            </a:r>
            <a:endParaRPr lang="es-MX" dirty="0"/>
          </a:p>
        </p:txBody>
      </p:sp>
      <p:pic>
        <p:nvPicPr>
          <p:cNvPr id="1026" name="Picture 2" descr="http://www.guiaparapadres.com/files/article/thumb/p/padres-sobreprotectores_24qsw.jpg"/>
          <p:cNvPicPr>
            <a:picLocks noChangeAspect="1" noChangeArrowheads="1"/>
          </p:cNvPicPr>
          <p:nvPr/>
        </p:nvPicPr>
        <p:blipFill>
          <a:blip r:embed="rId2" cstate="print"/>
          <a:srcRect/>
          <a:stretch>
            <a:fillRect/>
          </a:stretch>
        </p:blipFill>
        <p:spPr bwMode="auto">
          <a:xfrm>
            <a:off x="6228184" y="1268760"/>
            <a:ext cx="2159521" cy="2736304"/>
          </a:xfrm>
          <a:prstGeom prst="rect">
            <a:avLst/>
          </a:prstGeom>
          <a:noFill/>
        </p:spPr>
      </p:pic>
      <p:pic>
        <p:nvPicPr>
          <p:cNvPr id="1028" name="Picture 4" descr="http://contenido.sugerimos.com/contenido/uploads/27757a.JPG"/>
          <p:cNvPicPr>
            <a:picLocks noChangeAspect="1" noChangeArrowheads="1"/>
          </p:cNvPicPr>
          <p:nvPr/>
        </p:nvPicPr>
        <p:blipFill>
          <a:blip r:embed="rId3" cstate="print"/>
          <a:srcRect/>
          <a:stretch>
            <a:fillRect/>
          </a:stretch>
        </p:blipFill>
        <p:spPr bwMode="auto">
          <a:xfrm>
            <a:off x="3707904" y="3717032"/>
            <a:ext cx="2448272" cy="2032248"/>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2746648" cy="4972008"/>
          </a:xfrm>
        </p:spPr>
        <p:txBody>
          <a:bodyPr>
            <a:normAutofit/>
          </a:bodyPr>
          <a:lstStyle/>
          <a:p>
            <a:r>
              <a:rPr lang="es-MX" dirty="0" smtClean="0"/>
              <a:t>El balance térmico de éstos mismos está determinado por la relación entre la producción y la pérdida de calor. </a:t>
            </a:r>
            <a:endParaRPr lang="es-MX" dirty="0"/>
          </a:p>
        </p:txBody>
      </p:sp>
      <p:sp>
        <p:nvSpPr>
          <p:cNvPr id="3" name="2 Título"/>
          <p:cNvSpPr>
            <a:spLocks noGrp="1"/>
          </p:cNvSpPr>
          <p:nvPr>
            <p:ph type="title"/>
          </p:nvPr>
        </p:nvSpPr>
        <p:spPr/>
        <p:txBody>
          <a:bodyPr/>
          <a:lstStyle/>
          <a:p>
            <a:r>
              <a:rPr lang="es-ES" dirty="0" smtClean="0"/>
              <a:t>Alteración del balance térmico</a:t>
            </a:r>
            <a:endParaRPr lang="es-MX" dirty="0"/>
          </a:p>
        </p:txBody>
      </p:sp>
      <p:pic>
        <p:nvPicPr>
          <p:cNvPr id="51202" name="Picture 2" descr="http://runrun.es/wp-content/uploads/2010/11/children-ever-thermometers.jpg"/>
          <p:cNvPicPr>
            <a:picLocks noChangeAspect="1" noChangeArrowheads="1"/>
          </p:cNvPicPr>
          <p:nvPr/>
        </p:nvPicPr>
        <p:blipFill>
          <a:blip r:embed="rId2" cstate="print"/>
          <a:srcRect/>
          <a:stretch>
            <a:fillRect/>
          </a:stretch>
        </p:blipFill>
        <p:spPr bwMode="auto">
          <a:xfrm>
            <a:off x="6372200" y="4005064"/>
            <a:ext cx="2077988" cy="2361456"/>
          </a:xfrm>
          <a:prstGeom prst="rect">
            <a:avLst/>
          </a:prstGeom>
          <a:noFill/>
        </p:spPr>
      </p:pic>
      <p:pic>
        <p:nvPicPr>
          <p:cNvPr id="51204" name="Picture 4" descr="http://cmapspublic2.ihmc.us/rid=1GHJ2V73S-1C3F0R-12BY/tiritar.jpg"/>
          <p:cNvPicPr>
            <a:picLocks noChangeAspect="1" noChangeArrowheads="1"/>
          </p:cNvPicPr>
          <p:nvPr/>
        </p:nvPicPr>
        <p:blipFill>
          <a:blip r:embed="rId3" cstate="print"/>
          <a:srcRect/>
          <a:stretch>
            <a:fillRect/>
          </a:stretch>
        </p:blipFill>
        <p:spPr bwMode="auto">
          <a:xfrm>
            <a:off x="3635896" y="1700808"/>
            <a:ext cx="2448272" cy="230582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3034680" cy="5044016"/>
          </a:xfrm>
        </p:spPr>
        <p:txBody>
          <a:bodyPr/>
          <a:lstStyle/>
          <a:p>
            <a:endParaRPr lang="es-ES" dirty="0" smtClean="0"/>
          </a:p>
          <a:p>
            <a:r>
              <a:rPr lang="es-ES" dirty="0" smtClean="0"/>
              <a:t>En los países desarrollados es la causa más frecuente de mortalidad infantil entre los 30 días y los 12 meses de edad.</a:t>
            </a:r>
            <a:endParaRPr lang="es-MX" dirty="0"/>
          </a:p>
        </p:txBody>
      </p:sp>
      <p:sp>
        <p:nvSpPr>
          <p:cNvPr id="3" name="2 Título"/>
          <p:cNvSpPr>
            <a:spLocks noGrp="1"/>
          </p:cNvSpPr>
          <p:nvPr>
            <p:ph type="title"/>
          </p:nvPr>
        </p:nvSpPr>
        <p:spPr/>
        <p:txBody>
          <a:bodyPr/>
          <a:lstStyle/>
          <a:p>
            <a:r>
              <a:rPr lang="es-ES" dirty="0" smtClean="0">
                <a:solidFill>
                  <a:srgbClr val="C00000"/>
                </a:solidFill>
              </a:rPr>
              <a:t>Definición</a:t>
            </a:r>
            <a:endParaRPr lang="es-MX" dirty="0"/>
          </a:p>
        </p:txBody>
      </p:sp>
      <p:pic>
        <p:nvPicPr>
          <p:cNvPr id="4" name="Picture 2" descr="http://www.lacuarta.cl/diario/2003/09/14/IMG/02.jpg"/>
          <p:cNvPicPr>
            <a:picLocks noChangeAspect="1" noChangeArrowheads="1"/>
          </p:cNvPicPr>
          <p:nvPr/>
        </p:nvPicPr>
        <p:blipFill>
          <a:blip r:embed="rId2" cstate="print"/>
          <a:srcRect/>
          <a:stretch>
            <a:fillRect/>
          </a:stretch>
        </p:blipFill>
        <p:spPr bwMode="auto">
          <a:xfrm>
            <a:off x="4932040" y="260648"/>
            <a:ext cx="2592288" cy="3456384"/>
          </a:xfrm>
          <a:prstGeom prst="rect">
            <a:avLst/>
          </a:prstGeom>
          <a:noFill/>
        </p:spPr>
      </p:pic>
      <p:pic>
        <p:nvPicPr>
          <p:cNvPr id="1026" name="Picture 2" descr="http://img.informador.com.mx/biblioteca/imagen/370x277/706/705776.jpg"/>
          <p:cNvPicPr>
            <a:picLocks noChangeAspect="1" noChangeArrowheads="1"/>
          </p:cNvPicPr>
          <p:nvPr/>
        </p:nvPicPr>
        <p:blipFill>
          <a:blip r:embed="rId3" cstate="print"/>
          <a:srcRect/>
          <a:stretch>
            <a:fillRect/>
          </a:stretch>
        </p:blipFill>
        <p:spPr bwMode="auto">
          <a:xfrm>
            <a:off x="4932040" y="4005064"/>
            <a:ext cx="3524250" cy="2638426"/>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3754760" cy="4525963"/>
          </a:xfrm>
        </p:spPr>
        <p:txBody>
          <a:bodyPr>
            <a:normAutofit fontScale="92500"/>
          </a:bodyPr>
          <a:lstStyle/>
          <a:p>
            <a:endParaRPr lang="es-MX" dirty="0" smtClean="0"/>
          </a:p>
          <a:p>
            <a:r>
              <a:rPr lang="es-MX" dirty="0" smtClean="0"/>
              <a:t>Los bebés de bajo peso para su edad gestacional tienen disminución del tejido adiposo y aumento del metabolismo basal por unidad de superficie corporal.</a:t>
            </a:r>
          </a:p>
          <a:p>
            <a:r>
              <a:rPr lang="es-MX" dirty="0" smtClean="0"/>
              <a:t> </a:t>
            </a:r>
            <a:endParaRPr lang="es-MX" dirty="0"/>
          </a:p>
        </p:txBody>
      </p:sp>
      <p:sp>
        <p:nvSpPr>
          <p:cNvPr id="3" name="2 Título"/>
          <p:cNvSpPr>
            <a:spLocks noGrp="1"/>
          </p:cNvSpPr>
          <p:nvPr>
            <p:ph type="title"/>
          </p:nvPr>
        </p:nvSpPr>
        <p:spPr/>
        <p:txBody>
          <a:bodyPr/>
          <a:lstStyle/>
          <a:p>
            <a:r>
              <a:rPr lang="es-ES" dirty="0" smtClean="0"/>
              <a:t>Estrés térmico</a:t>
            </a:r>
            <a:endParaRPr lang="es-MX" dirty="0"/>
          </a:p>
        </p:txBody>
      </p:sp>
      <p:pic>
        <p:nvPicPr>
          <p:cNvPr id="50178" name="Picture 2" descr="http://1.bp.blogspot.com/_bDBzjroJBjw/Rw2vskC7luI/AAAAAAAAABE/KPFCU4a7prM/s200/23_24-04-07.jpg"/>
          <p:cNvPicPr>
            <a:picLocks noChangeAspect="1" noChangeArrowheads="1"/>
          </p:cNvPicPr>
          <p:nvPr/>
        </p:nvPicPr>
        <p:blipFill>
          <a:blip r:embed="rId2" cstate="print"/>
          <a:srcRect/>
          <a:stretch>
            <a:fillRect/>
          </a:stretch>
        </p:blipFill>
        <p:spPr bwMode="auto">
          <a:xfrm>
            <a:off x="4860032" y="1844824"/>
            <a:ext cx="3312368" cy="3672408"/>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2962672" cy="4525963"/>
          </a:xfrm>
        </p:spPr>
        <p:txBody>
          <a:bodyPr/>
          <a:lstStyle/>
          <a:p>
            <a:endParaRPr lang="es-MX" dirty="0" smtClean="0"/>
          </a:p>
          <a:p>
            <a:r>
              <a:rPr lang="es-MX" dirty="0" smtClean="0"/>
              <a:t>Cuando llegan a la edad de 3 o 4 meses su metabolismo basal está aumentado en un 50% con respecto al nacimiento.</a:t>
            </a:r>
            <a:endParaRPr lang="es-MX" dirty="0"/>
          </a:p>
        </p:txBody>
      </p:sp>
      <p:sp>
        <p:nvSpPr>
          <p:cNvPr id="3" name="2 Título"/>
          <p:cNvSpPr>
            <a:spLocks noGrp="1"/>
          </p:cNvSpPr>
          <p:nvPr>
            <p:ph type="title"/>
          </p:nvPr>
        </p:nvSpPr>
        <p:spPr/>
        <p:txBody>
          <a:bodyPr/>
          <a:lstStyle/>
          <a:p>
            <a:r>
              <a:rPr lang="es-ES" dirty="0" smtClean="0"/>
              <a:t>Estrés térmico</a:t>
            </a:r>
            <a:endParaRPr lang="es-MX" dirty="0"/>
          </a:p>
        </p:txBody>
      </p:sp>
      <p:sp>
        <p:nvSpPr>
          <p:cNvPr id="4" name="3 CuadroTexto"/>
          <p:cNvSpPr txBox="1"/>
          <p:nvPr/>
        </p:nvSpPr>
        <p:spPr>
          <a:xfrm>
            <a:off x="2771800" y="6021288"/>
            <a:ext cx="6192688" cy="553998"/>
          </a:xfrm>
          <a:prstGeom prst="rect">
            <a:avLst/>
          </a:prstGeom>
          <a:noFill/>
        </p:spPr>
        <p:txBody>
          <a:bodyPr wrap="square" rtlCol="0">
            <a:spAutoFit/>
          </a:bodyPr>
          <a:lstStyle/>
          <a:p>
            <a:r>
              <a:rPr lang="en-US" sz="1000" dirty="0" err="1" smtClean="0"/>
              <a:t>Azaz</a:t>
            </a:r>
            <a:r>
              <a:rPr lang="en-US" sz="1000" dirty="0" smtClean="0"/>
              <a:t> Y, Fleming PJ, Levine M, McCabe R and Stewart A. The relationship between environmental temperature, metabolic rate, sleep state and evaporative water loss in infants from birth to three months. </a:t>
            </a:r>
            <a:r>
              <a:rPr lang="en-US" sz="1000" dirty="0" err="1" smtClean="0"/>
              <a:t>Pediat</a:t>
            </a:r>
            <a:r>
              <a:rPr lang="en-US" sz="1000" dirty="0" smtClean="0"/>
              <a:t>. Res: 1992; 32-417-423.</a:t>
            </a:r>
            <a:endParaRPr lang="es-MX" sz="1000" dirty="0"/>
          </a:p>
        </p:txBody>
      </p:sp>
      <p:pic>
        <p:nvPicPr>
          <p:cNvPr id="52226" name="Picture 2" descr="http://newsimg.bbc.co.uk/media/images/39915000/jpg/_39915228_040803bebe1.jpg"/>
          <p:cNvPicPr>
            <a:picLocks noChangeAspect="1" noChangeArrowheads="1"/>
          </p:cNvPicPr>
          <p:nvPr/>
        </p:nvPicPr>
        <p:blipFill>
          <a:blip r:embed="rId2" cstate="print"/>
          <a:srcRect/>
          <a:stretch>
            <a:fillRect/>
          </a:stretch>
        </p:blipFill>
        <p:spPr bwMode="auto">
          <a:xfrm>
            <a:off x="3851920" y="1700808"/>
            <a:ext cx="2365623" cy="2160240"/>
          </a:xfrm>
          <a:prstGeom prst="rect">
            <a:avLst/>
          </a:prstGeom>
          <a:noFill/>
        </p:spPr>
      </p:pic>
      <p:pic>
        <p:nvPicPr>
          <p:cNvPr id="52228" name="Picture 4" descr="http://2.bp.blogspot.com/_pz40B1Iv4a4/STw-SMhv-cI/AAAAAAAAAH4/JM3jhQb3MIs/s320/1188980559_0.jpg"/>
          <p:cNvPicPr>
            <a:picLocks noChangeAspect="1" noChangeArrowheads="1"/>
          </p:cNvPicPr>
          <p:nvPr/>
        </p:nvPicPr>
        <p:blipFill>
          <a:blip r:embed="rId3" cstate="print"/>
          <a:srcRect/>
          <a:stretch>
            <a:fillRect/>
          </a:stretch>
        </p:blipFill>
        <p:spPr bwMode="auto">
          <a:xfrm>
            <a:off x="6660232" y="2492896"/>
            <a:ext cx="2181225" cy="3048001"/>
          </a:xfrm>
          <a:prstGeom prst="rect">
            <a:avLst/>
          </a:prstGeom>
          <a:noFill/>
        </p:spPr>
      </p:pic>
      <p:sp>
        <p:nvSpPr>
          <p:cNvPr id="8" name="7 Flecha curvada hacia la derecha"/>
          <p:cNvSpPr/>
          <p:nvPr/>
        </p:nvSpPr>
        <p:spPr>
          <a:xfrm>
            <a:off x="4067944" y="3429000"/>
            <a:ext cx="792088" cy="1296144"/>
          </a:xfrm>
          <a:prstGeom prst="curved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tx1"/>
              </a:solidFill>
            </a:endParaRPr>
          </a:p>
        </p:txBody>
      </p:sp>
      <p:sp>
        <p:nvSpPr>
          <p:cNvPr id="9" name="8 Rectángulo"/>
          <p:cNvSpPr/>
          <p:nvPr/>
        </p:nvSpPr>
        <p:spPr>
          <a:xfrm>
            <a:off x="445710" y="4293096"/>
            <a:ext cx="8252580" cy="461665"/>
          </a:xfrm>
          <a:prstGeom prst="rect">
            <a:avLst/>
          </a:prstGeom>
          <a:noFill/>
        </p:spPr>
        <p:txBody>
          <a:bodyPr wrap="square" lIns="91440" tIns="45720" rIns="91440" bIns="45720">
            <a:spAutoFit/>
          </a:bodyPr>
          <a:lstStyle/>
          <a:p>
            <a:pPr algn="ctr"/>
            <a:r>
              <a:rPr lang="es-ES"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t>
            </a:r>
            <a:r>
              <a:rPr lang="es-ES"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AUMENTO DEL METBOLISMO EN UN 50%</a:t>
            </a:r>
            <a:endParaRPr lang="es-ES" sz="1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3250704" cy="4525963"/>
          </a:xfrm>
        </p:spPr>
        <p:txBody>
          <a:bodyPr/>
          <a:lstStyle/>
          <a:p>
            <a:endParaRPr lang="es-MX" dirty="0" smtClean="0"/>
          </a:p>
          <a:p>
            <a:r>
              <a:rPr lang="es-MX" dirty="0" smtClean="0"/>
              <a:t>Este aumento les dificulta la pérdida de calor cuando están hipertérmicos debido a una infección respiratoria.</a:t>
            </a:r>
          </a:p>
          <a:p>
            <a:endParaRPr lang="es-MX" dirty="0"/>
          </a:p>
        </p:txBody>
      </p:sp>
      <p:sp>
        <p:nvSpPr>
          <p:cNvPr id="3" name="2 Título"/>
          <p:cNvSpPr>
            <a:spLocks noGrp="1"/>
          </p:cNvSpPr>
          <p:nvPr>
            <p:ph type="title"/>
          </p:nvPr>
        </p:nvSpPr>
        <p:spPr/>
        <p:txBody>
          <a:bodyPr/>
          <a:lstStyle/>
          <a:p>
            <a:endParaRPr lang="es-MX"/>
          </a:p>
        </p:txBody>
      </p:sp>
      <p:pic>
        <p:nvPicPr>
          <p:cNvPr id="54276" name="Picture 4" descr="http://noticias999.com/images/articles/eb/1341812_la_fiebre.jpg"/>
          <p:cNvPicPr>
            <a:picLocks noChangeAspect="1" noChangeArrowheads="1"/>
          </p:cNvPicPr>
          <p:nvPr/>
        </p:nvPicPr>
        <p:blipFill>
          <a:blip r:embed="rId2" cstate="print"/>
          <a:srcRect/>
          <a:stretch>
            <a:fillRect/>
          </a:stretch>
        </p:blipFill>
        <p:spPr bwMode="auto">
          <a:xfrm>
            <a:off x="3563888" y="1844824"/>
            <a:ext cx="4762500" cy="4076701"/>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3610744" cy="4900000"/>
          </a:xfrm>
        </p:spPr>
        <p:txBody>
          <a:bodyPr>
            <a:normAutofit fontScale="92500" lnSpcReduction="20000"/>
          </a:bodyPr>
          <a:lstStyle/>
          <a:p>
            <a:r>
              <a:rPr lang="es-MX" dirty="0" smtClean="0"/>
              <a:t>Quizás sea más sensato pensar que la sumatoria de estas situaciones es la que lleva al </a:t>
            </a:r>
            <a:r>
              <a:rPr lang="es-MX" dirty="0" smtClean="0">
                <a:solidFill>
                  <a:srgbClr val="FF0000"/>
                </a:solidFill>
              </a:rPr>
              <a:t>sobrecalentamiento y muerte de un bebé</a:t>
            </a:r>
            <a:r>
              <a:rPr lang="es-MX" dirty="0" smtClean="0"/>
              <a:t>. </a:t>
            </a:r>
          </a:p>
          <a:p>
            <a:r>
              <a:rPr lang="es-MX" dirty="0" smtClean="0"/>
              <a:t>Se sabe que la hipertermia aumenta el riesgo de apneas, tanto en el prematuro como en el lactante</a:t>
            </a:r>
            <a:endParaRPr lang="es-MX" dirty="0"/>
          </a:p>
        </p:txBody>
      </p:sp>
      <p:sp>
        <p:nvSpPr>
          <p:cNvPr id="3" name="2 Título"/>
          <p:cNvSpPr>
            <a:spLocks noGrp="1"/>
          </p:cNvSpPr>
          <p:nvPr>
            <p:ph type="title"/>
          </p:nvPr>
        </p:nvSpPr>
        <p:spPr/>
        <p:txBody>
          <a:bodyPr/>
          <a:lstStyle/>
          <a:p>
            <a:endParaRPr lang="es-MX"/>
          </a:p>
        </p:txBody>
      </p:sp>
      <p:sp>
        <p:nvSpPr>
          <p:cNvPr id="4" name="3 CuadroTexto"/>
          <p:cNvSpPr txBox="1"/>
          <p:nvPr/>
        </p:nvSpPr>
        <p:spPr>
          <a:xfrm>
            <a:off x="2699792" y="6093296"/>
            <a:ext cx="6120680" cy="400110"/>
          </a:xfrm>
          <a:prstGeom prst="rect">
            <a:avLst/>
          </a:prstGeom>
          <a:noFill/>
        </p:spPr>
        <p:txBody>
          <a:bodyPr wrap="square" rtlCol="0">
            <a:spAutoFit/>
          </a:bodyPr>
          <a:lstStyle/>
          <a:p>
            <a:r>
              <a:rPr lang="en-US" sz="1000" dirty="0" smtClean="0"/>
              <a:t>Fleming PJ, Howell T, Clements M and Lucas J. Thermal balance and metabolic rate during upper respiratory tract infection in infants. Arch </a:t>
            </a:r>
            <a:r>
              <a:rPr lang="en-US" sz="1000" dirty="0" err="1" smtClean="0"/>
              <a:t>Dis</a:t>
            </a:r>
            <a:r>
              <a:rPr lang="en-US" sz="1000" dirty="0" smtClean="0"/>
              <a:t> Child 1994; 1970: 187-191</a:t>
            </a:r>
            <a:endParaRPr lang="es-MX" sz="1000" dirty="0"/>
          </a:p>
        </p:txBody>
      </p:sp>
      <p:pic>
        <p:nvPicPr>
          <p:cNvPr id="53250" name="Picture 2" descr="http://1.bp.blogspot.com/_AycvMzD1JCw/Ssz4E2k7lPI/AAAAAAAAAyo/fbktaUKlDF0/s400/fiebre.jpg"/>
          <p:cNvPicPr>
            <a:picLocks noChangeAspect="1" noChangeArrowheads="1"/>
          </p:cNvPicPr>
          <p:nvPr/>
        </p:nvPicPr>
        <p:blipFill>
          <a:blip r:embed="rId2" cstate="print"/>
          <a:srcRect/>
          <a:stretch>
            <a:fillRect/>
          </a:stretch>
        </p:blipFill>
        <p:spPr bwMode="auto">
          <a:xfrm>
            <a:off x="4644008" y="1844824"/>
            <a:ext cx="3590925" cy="38100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4546848" cy="4525963"/>
          </a:xfrm>
        </p:spPr>
        <p:txBody>
          <a:bodyPr>
            <a:normAutofit fontScale="92500" lnSpcReduction="20000"/>
          </a:bodyPr>
          <a:lstStyle/>
          <a:p>
            <a:endParaRPr lang="es-ES" dirty="0" smtClean="0"/>
          </a:p>
          <a:p>
            <a:r>
              <a:rPr lang="es-ES" dirty="0" smtClean="0"/>
              <a:t>Ante un EAL, es importante que los padres estén atentos al lugar y circunstancias de la crisis, relación con el sueño y la toma de alimento, sensorio, color de la piel (morada o pálida), tono, postura o movimientos anormales, duración de la crisis y tipo de reanimación requerida.</a:t>
            </a:r>
            <a:endParaRPr lang="es-MX" dirty="0" smtClean="0"/>
          </a:p>
          <a:p>
            <a:endParaRPr lang="es-MX" dirty="0"/>
          </a:p>
        </p:txBody>
      </p:sp>
      <p:sp>
        <p:nvSpPr>
          <p:cNvPr id="3" name="2 Título"/>
          <p:cNvSpPr>
            <a:spLocks noGrp="1"/>
          </p:cNvSpPr>
          <p:nvPr>
            <p:ph type="title"/>
          </p:nvPr>
        </p:nvSpPr>
        <p:spPr/>
        <p:txBody>
          <a:bodyPr>
            <a:normAutofit/>
          </a:bodyPr>
          <a:lstStyle/>
          <a:p>
            <a:r>
              <a:rPr lang="es-ES" sz="3200" dirty="0" smtClean="0">
                <a:solidFill>
                  <a:srgbClr val="C00000"/>
                </a:solidFill>
              </a:rPr>
              <a:t>ANTECEDENTES DE APNEA O EAL (Episodio Aparentemente Letal):</a:t>
            </a:r>
            <a:endParaRPr lang="es-MX" sz="3200" dirty="0">
              <a:solidFill>
                <a:srgbClr val="C00000"/>
              </a:solidFill>
            </a:endParaRPr>
          </a:p>
        </p:txBody>
      </p:sp>
      <p:pic>
        <p:nvPicPr>
          <p:cNvPr id="1026" name="Picture 2" descr="http://escuela.med.puc.cl/publ/ManualCabezaCuello/Fotos/Cerv6.jpg"/>
          <p:cNvPicPr>
            <a:picLocks noChangeAspect="1" noChangeArrowheads="1"/>
          </p:cNvPicPr>
          <p:nvPr/>
        </p:nvPicPr>
        <p:blipFill>
          <a:blip r:embed="rId2" cstate="print"/>
          <a:srcRect/>
          <a:stretch>
            <a:fillRect/>
          </a:stretch>
        </p:blipFill>
        <p:spPr bwMode="auto">
          <a:xfrm>
            <a:off x="5004048" y="2204864"/>
            <a:ext cx="3810000" cy="3048001"/>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4186808" cy="5188032"/>
          </a:xfrm>
        </p:spPr>
        <p:txBody>
          <a:bodyPr>
            <a:normAutofit fontScale="85000" lnSpcReduction="20000"/>
          </a:bodyPr>
          <a:lstStyle/>
          <a:p>
            <a:r>
              <a:rPr lang="es-ES" dirty="0" smtClean="0">
                <a:solidFill>
                  <a:srgbClr val="92D050"/>
                </a:solidFill>
              </a:rPr>
              <a:t>Se debe realizar un detallado estudio post-mortem por un médico forense o un pediatra patólogo.</a:t>
            </a:r>
            <a:r>
              <a:rPr lang="es-ES" dirty="0" smtClean="0"/>
              <a:t> Se debe también revisar cuidadosamente la historia del niño. En algunos centros realizan investigaciones de los eventos de la escena de la muerte. </a:t>
            </a:r>
            <a:r>
              <a:rPr lang="es-ES" u="sng" dirty="0" smtClean="0">
                <a:solidFill>
                  <a:srgbClr val="C00000"/>
                </a:solidFill>
              </a:rPr>
              <a:t>Cuando todas las causas de muerte infantil son eliminadas, entonces se realiza el diagnóstico del SMSL por exclusión.</a:t>
            </a:r>
            <a:endParaRPr lang="es-MX" u="sng" dirty="0" smtClean="0">
              <a:solidFill>
                <a:srgbClr val="C00000"/>
              </a:solidFill>
            </a:endParaRPr>
          </a:p>
          <a:p>
            <a:endParaRPr lang="es-MX" dirty="0"/>
          </a:p>
        </p:txBody>
      </p:sp>
      <p:sp>
        <p:nvSpPr>
          <p:cNvPr id="3" name="2 Título"/>
          <p:cNvSpPr>
            <a:spLocks noGrp="1"/>
          </p:cNvSpPr>
          <p:nvPr>
            <p:ph type="title"/>
          </p:nvPr>
        </p:nvSpPr>
        <p:spPr/>
        <p:txBody>
          <a:bodyPr/>
          <a:lstStyle/>
          <a:p>
            <a:r>
              <a:rPr lang="es-ES" dirty="0" smtClean="0">
                <a:solidFill>
                  <a:srgbClr val="C00000"/>
                </a:solidFill>
              </a:rPr>
              <a:t>Diagnóstico</a:t>
            </a:r>
            <a:endParaRPr lang="es-MX" dirty="0">
              <a:solidFill>
                <a:srgbClr val="C00000"/>
              </a:solidFill>
            </a:endParaRPr>
          </a:p>
        </p:txBody>
      </p:sp>
      <p:pic>
        <p:nvPicPr>
          <p:cNvPr id="35842" name="Picture 2" descr="http://1.bp.blogspot.com/_7l6ytAHsQPk/TOBbpBcupyI/AAAAAAAABkQ/vtjNc5yQuj8/s1600/0eb731e21642.jpg"/>
          <p:cNvPicPr>
            <a:picLocks noChangeAspect="1" noChangeArrowheads="1"/>
          </p:cNvPicPr>
          <p:nvPr/>
        </p:nvPicPr>
        <p:blipFill>
          <a:blip r:embed="rId2" cstate="print"/>
          <a:srcRect/>
          <a:stretch>
            <a:fillRect/>
          </a:stretch>
        </p:blipFill>
        <p:spPr bwMode="auto">
          <a:xfrm>
            <a:off x="5436096" y="1340768"/>
            <a:ext cx="3024336" cy="2195736"/>
          </a:xfrm>
          <a:prstGeom prst="rect">
            <a:avLst/>
          </a:prstGeom>
          <a:noFill/>
        </p:spPr>
      </p:pic>
      <p:pic>
        <p:nvPicPr>
          <p:cNvPr id="35844" name="Picture 4" descr="http://3.bp.blogspot.com/_7l6ytAHsQPk/TOBblIJcYZI/AAAAAAAABkM/bzs8jo6tk64/s1600/0b59a98d368c.jpg"/>
          <p:cNvPicPr>
            <a:picLocks noChangeAspect="1" noChangeArrowheads="1"/>
          </p:cNvPicPr>
          <p:nvPr/>
        </p:nvPicPr>
        <p:blipFill>
          <a:blip r:embed="rId3" cstate="print"/>
          <a:srcRect/>
          <a:stretch>
            <a:fillRect/>
          </a:stretch>
        </p:blipFill>
        <p:spPr bwMode="auto">
          <a:xfrm>
            <a:off x="5436096" y="3933056"/>
            <a:ext cx="2999656" cy="2267744"/>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5122912" cy="4525963"/>
          </a:xfrm>
        </p:spPr>
        <p:txBody>
          <a:bodyPr>
            <a:normAutofit fontScale="92500" lnSpcReduction="10000"/>
          </a:bodyPr>
          <a:lstStyle/>
          <a:p>
            <a:r>
              <a:rPr lang="es-ES" dirty="0" smtClean="0">
                <a:solidFill>
                  <a:srgbClr val="FF0000"/>
                </a:solidFill>
              </a:rPr>
              <a:t>COLOCAR AL NIÑO EN POSICIÓN SUPINA (BOCA ARRIBA. </a:t>
            </a:r>
            <a:r>
              <a:rPr lang="es-ES" dirty="0" smtClean="0"/>
              <a:t>Los niños sanos protegen su vía aérea mientras están boca arriba. No tienen mayor riesgo de aspiración debido a que sus mecanismos de deglución y despertar están intactos. Así mismo la posición supina no incrementa los episodios de apnea o cianosis.</a:t>
            </a:r>
            <a:endParaRPr lang="es-MX" dirty="0" smtClean="0"/>
          </a:p>
          <a:p>
            <a:endParaRPr lang="es-MX" dirty="0"/>
          </a:p>
        </p:txBody>
      </p:sp>
      <p:sp>
        <p:nvSpPr>
          <p:cNvPr id="3" name="2 Título"/>
          <p:cNvSpPr>
            <a:spLocks noGrp="1"/>
          </p:cNvSpPr>
          <p:nvPr>
            <p:ph type="title"/>
          </p:nvPr>
        </p:nvSpPr>
        <p:spPr/>
        <p:txBody>
          <a:bodyPr/>
          <a:lstStyle/>
          <a:p>
            <a:r>
              <a:rPr lang="es-ES" dirty="0" smtClean="0">
                <a:solidFill>
                  <a:srgbClr val="C00000"/>
                </a:solidFill>
              </a:rPr>
              <a:t>Recomendaciones</a:t>
            </a:r>
            <a:endParaRPr lang="es-MX" dirty="0">
              <a:solidFill>
                <a:srgbClr val="C00000"/>
              </a:solidFill>
            </a:endParaRPr>
          </a:p>
        </p:txBody>
      </p:sp>
      <p:pic>
        <p:nvPicPr>
          <p:cNvPr id="38914" name="Picture 2" descr="http://www.detodobebes.com/wp-content/uploads/2011/10/article_safe_bedding_to_help_prevent_sids_getty.article_preview.jpg"/>
          <p:cNvPicPr>
            <a:picLocks noChangeAspect="1" noChangeArrowheads="1"/>
          </p:cNvPicPr>
          <p:nvPr/>
        </p:nvPicPr>
        <p:blipFill>
          <a:blip r:embed="rId2" cstate="print"/>
          <a:srcRect/>
          <a:stretch>
            <a:fillRect/>
          </a:stretch>
        </p:blipFill>
        <p:spPr bwMode="auto">
          <a:xfrm>
            <a:off x="5508104" y="2060848"/>
            <a:ext cx="3240360" cy="28575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r>
              <a:rPr lang="es-ES" sz="2400" dirty="0" smtClean="0">
                <a:solidFill>
                  <a:srgbClr val="C00000"/>
                </a:solidFill>
              </a:rPr>
              <a:t>FACTORES AMBIENTALES </a:t>
            </a:r>
            <a:br>
              <a:rPr lang="es-ES" sz="2400" dirty="0" smtClean="0">
                <a:solidFill>
                  <a:srgbClr val="C00000"/>
                </a:solidFill>
              </a:rPr>
            </a:br>
            <a:r>
              <a:rPr lang="es-ES" sz="2400" dirty="0" smtClean="0">
                <a:solidFill>
                  <a:srgbClr val="C00000"/>
                </a:solidFill>
              </a:rPr>
              <a:t>(Back </a:t>
            </a:r>
            <a:r>
              <a:rPr lang="es-ES" sz="2400" dirty="0" err="1" smtClean="0">
                <a:solidFill>
                  <a:srgbClr val="C00000"/>
                </a:solidFill>
              </a:rPr>
              <a:t>to</a:t>
            </a:r>
            <a:r>
              <a:rPr lang="es-ES" sz="2400" dirty="0" smtClean="0">
                <a:solidFill>
                  <a:srgbClr val="C00000"/>
                </a:solidFill>
              </a:rPr>
              <a:t> </a:t>
            </a:r>
            <a:r>
              <a:rPr lang="es-ES" sz="2400" dirty="0" err="1" smtClean="0">
                <a:solidFill>
                  <a:srgbClr val="C00000"/>
                </a:solidFill>
              </a:rPr>
              <a:t>sleep</a:t>
            </a:r>
            <a:r>
              <a:rPr lang="es-ES" sz="2400" dirty="0" smtClean="0">
                <a:solidFill>
                  <a:srgbClr val="C00000"/>
                </a:solidFill>
              </a:rPr>
              <a:t> (1994) </a:t>
            </a:r>
            <a:r>
              <a:rPr lang="es-ES" sz="2400" dirty="0" smtClean="0">
                <a:solidFill>
                  <a:srgbClr val="C00000"/>
                </a:solidFill>
                <a:sym typeface="Wingdings" pitchFamily="2" charset="2"/>
              </a:rPr>
              <a:t>Back </a:t>
            </a:r>
            <a:r>
              <a:rPr lang="es-ES" sz="2400" dirty="0" err="1" smtClean="0">
                <a:solidFill>
                  <a:srgbClr val="C00000"/>
                </a:solidFill>
                <a:sym typeface="Wingdings" pitchFamily="2" charset="2"/>
              </a:rPr>
              <a:t>is</a:t>
            </a:r>
            <a:r>
              <a:rPr lang="es-ES" sz="2400" dirty="0" smtClean="0">
                <a:solidFill>
                  <a:srgbClr val="C00000"/>
                </a:solidFill>
                <a:sym typeface="Wingdings" pitchFamily="2" charset="2"/>
              </a:rPr>
              <a:t> </a:t>
            </a:r>
            <a:r>
              <a:rPr lang="es-ES" sz="2400" dirty="0" err="1" smtClean="0">
                <a:solidFill>
                  <a:srgbClr val="C00000"/>
                </a:solidFill>
                <a:sym typeface="Wingdings" pitchFamily="2" charset="2"/>
              </a:rPr>
              <a:t>Best</a:t>
            </a:r>
            <a:r>
              <a:rPr lang="es-ES" sz="2400" dirty="0" smtClean="0">
                <a:solidFill>
                  <a:srgbClr val="C00000"/>
                </a:solidFill>
                <a:sym typeface="Wingdings" pitchFamily="2" charset="2"/>
              </a:rPr>
              <a:t>(2006)</a:t>
            </a:r>
            <a:br>
              <a:rPr lang="es-ES" sz="2400" dirty="0" smtClean="0">
                <a:solidFill>
                  <a:srgbClr val="C00000"/>
                </a:solidFill>
                <a:sym typeface="Wingdings" pitchFamily="2" charset="2"/>
              </a:rPr>
            </a:br>
            <a:r>
              <a:rPr lang="es-ES" sz="2400" dirty="0" smtClean="0">
                <a:solidFill>
                  <a:srgbClr val="C00000"/>
                </a:solidFill>
                <a:sym typeface="Wingdings" pitchFamily="2" charset="2"/>
              </a:rPr>
              <a:t>American </a:t>
            </a:r>
            <a:r>
              <a:rPr lang="es-ES" sz="2400" dirty="0" err="1" smtClean="0">
                <a:solidFill>
                  <a:srgbClr val="C00000"/>
                </a:solidFill>
                <a:sym typeface="Wingdings" pitchFamily="2" charset="2"/>
              </a:rPr>
              <a:t>Academy</a:t>
            </a:r>
            <a:r>
              <a:rPr lang="es-ES" sz="2400" dirty="0" smtClean="0">
                <a:solidFill>
                  <a:srgbClr val="C00000"/>
                </a:solidFill>
                <a:sym typeface="Wingdings" pitchFamily="2" charset="2"/>
              </a:rPr>
              <a:t> of </a:t>
            </a:r>
            <a:r>
              <a:rPr lang="es-ES" sz="2400" dirty="0" err="1" smtClean="0">
                <a:solidFill>
                  <a:srgbClr val="C00000"/>
                </a:solidFill>
                <a:sym typeface="Wingdings" pitchFamily="2" charset="2"/>
              </a:rPr>
              <a:t>pediatrics</a:t>
            </a:r>
            <a:endParaRPr lang="es-MX" sz="2400" dirty="0"/>
          </a:p>
        </p:txBody>
      </p:sp>
      <p:pic>
        <p:nvPicPr>
          <p:cNvPr id="4" name="Picture 4" descr="http://www.nl.gob.mx/pics/pages/salud_broncoaspiracion_asfixia_base/img_acostar_bebe.jpg"/>
          <p:cNvPicPr>
            <a:picLocks noGrp="1" noChangeAspect="1" noChangeArrowheads="1"/>
          </p:cNvPicPr>
          <p:nvPr>
            <p:ph idx="1"/>
          </p:nvPr>
        </p:nvPicPr>
        <p:blipFill>
          <a:blip r:embed="rId2" cstate="print"/>
          <a:srcRect/>
          <a:stretch>
            <a:fillRect/>
          </a:stretch>
        </p:blipFill>
        <p:spPr bwMode="auto">
          <a:xfrm>
            <a:off x="2051720" y="1556792"/>
            <a:ext cx="4824536" cy="5112568"/>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67544" y="1556792"/>
            <a:ext cx="4536504" cy="5301208"/>
          </a:xfrm>
        </p:spPr>
        <p:txBody>
          <a:bodyPr>
            <a:normAutofit fontScale="85000" lnSpcReduction="20000"/>
          </a:bodyPr>
          <a:lstStyle/>
          <a:p>
            <a:r>
              <a:rPr lang="es-ES" dirty="0" smtClean="0">
                <a:solidFill>
                  <a:srgbClr val="C00000"/>
                </a:solidFill>
              </a:rPr>
              <a:t>MANTENER AL NIÑO ALEJADO DE ATMOSFERAS CONTAMINADAS: </a:t>
            </a:r>
            <a:r>
              <a:rPr lang="es-ES" dirty="0" smtClean="0"/>
              <a:t>Los niños deberán permanecer alejados de lugares contaminados con humo de tabaco durante la gestación y después del nacimiento. Ya que si la madre fuma durante el</a:t>
            </a:r>
            <a:br>
              <a:rPr lang="es-ES" dirty="0" smtClean="0"/>
            </a:br>
            <a:r>
              <a:rPr lang="es-ES" dirty="0" smtClean="0"/>
              <a:t>embarazo y durante el primer año de vida del bebé el riesgo del SMSL se incrementa en 4.09 veces. Si ambos padres fuman, el riesgo se incrementa en 2.41 veces más.</a:t>
            </a:r>
            <a:endParaRPr lang="es-MX" dirty="0" smtClean="0"/>
          </a:p>
          <a:p>
            <a:endParaRPr lang="es-MX" dirty="0"/>
          </a:p>
        </p:txBody>
      </p:sp>
      <p:sp>
        <p:nvSpPr>
          <p:cNvPr id="3" name="2 Título"/>
          <p:cNvSpPr>
            <a:spLocks noGrp="1"/>
          </p:cNvSpPr>
          <p:nvPr>
            <p:ph type="title"/>
          </p:nvPr>
        </p:nvSpPr>
        <p:spPr/>
        <p:txBody>
          <a:bodyPr/>
          <a:lstStyle/>
          <a:p>
            <a:r>
              <a:rPr lang="es-ES" dirty="0" smtClean="0">
                <a:solidFill>
                  <a:srgbClr val="C00000"/>
                </a:solidFill>
              </a:rPr>
              <a:t>Recomendaciones</a:t>
            </a:r>
            <a:endParaRPr lang="es-MX" dirty="0"/>
          </a:p>
        </p:txBody>
      </p:sp>
      <p:pic>
        <p:nvPicPr>
          <p:cNvPr id="41986" name="Picture 2" descr="http://static1.embarazoymas.com/cimagen/src=http:/www.embarazoymas.com/wp-content/uploads/2012/05/3020746679_8837352489.jpg&amp;w=580&amp;zc=1&amp;q=70.png"/>
          <p:cNvPicPr>
            <a:picLocks noChangeAspect="1" noChangeArrowheads="1"/>
          </p:cNvPicPr>
          <p:nvPr/>
        </p:nvPicPr>
        <p:blipFill>
          <a:blip r:embed="rId2" cstate="print"/>
          <a:srcRect/>
          <a:stretch>
            <a:fillRect/>
          </a:stretch>
        </p:blipFill>
        <p:spPr bwMode="auto">
          <a:xfrm>
            <a:off x="5508104" y="1556792"/>
            <a:ext cx="3024336" cy="4292725"/>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a:xfrm>
            <a:off x="457200" y="1481328"/>
            <a:ext cx="4402832" cy="5376672"/>
          </a:xfrm>
        </p:spPr>
        <p:txBody>
          <a:bodyPr>
            <a:normAutofit fontScale="92500" lnSpcReduction="20000"/>
          </a:bodyPr>
          <a:lstStyle/>
          <a:p>
            <a:r>
              <a:rPr lang="es-ES" dirty="0" smtClean="0">
                <a:solidFill>
                  <a:srgbClr val="C00000"/>
                </a:solidFill>
              </a:rPr>
              <a:t>NUNCA DEBERÁ DE QUEDAR CUBIERTO CON LA ROPA DE CAMA MIENTRAS DUERME:</a:t>
            </a:r>
            <a:r>
              <a:rPr lang="es-ES" dirty="0" smtClean="0"/>
              <a:t/>
            </a:r>
            <a:br>
              <a:rPr lang="es-ES" dirty="0" smtClean="0"/>
            </a:br>
            <a:r>
              <a:rPr lang="es-ES" dirty="0" smtClean="0"/>
              <a:t>Los estudios demuestran que entre 16 y 22 % de los niños fallecidos de SMSL tienen su cabeza cubierta por la ropa de cama. En estudios se ha demostrado que la cabeza cubierta por la ropa de cama ocasionaba 21.58 veces más hechos de muerte en los bebés. </a:t>
            </a:r>
            <a:endParaRPr lang="es-MX" dirty="0" smtClean="0"/>
          </a:p>
          <a:p>
            <a:endParaRPr lang="es-MX" dirty="0"/>
          </a:p>
        </p:txBody>
      </p:sp>
      <p:sp>
        <p:nvSpPr>
          <p:cNvPr id="3" name="2 Título"/>
          <p:cNvSpPr>
            <a:spLocks noGrp="1"/>
          </p:cNvSpPr>
          <p:nvPr>
            <p:ph type="title"/>
          </p:nvPr>
        </p:nvSpPr>
        <p:spPr/>
        <p:txBody>
          <a:bodyPr/>
          <a:lstStyle/>
          <a:p>
            <a:r>
              <a:rPr lang="es-ES" dirty="0" smtClean="0">
                <a:solidFill>
                  <a:srgbClr val="C00000"/>
                </a:solidFill>
              </a:rPr>
              <a:t>Recomendaciones</a:t>
            </a:r>
            <a:endParaRPr lang="es-MX" dirty="0"/>
          </a:p>
        </p:txBody>
      </p:sp>
      <p:pic>
        <p:nvPicPr>
          <p:cNvPr id="43010" name="Picture 2" descr="http://1.bp.blogspot.com/_8BAqTqwJqKw/S1iNr_uL-AI/AAAAAAAAAE8/5BYuOSlp31M/s320/bebes-dormidos-07.jpg"/>
          <p:cNvPicPr>
            <a:picLocks noChangeAspect="1" noChangeArrowheads="1"/>
          </p:cNvPicPr>
          <p:nvPr/>
        </p:nvPicPr>
        <p:blipFill>
          <a:blip r:embed="rId2" cstate="print"/>
          <a:srcRect/>
          <a:stretch>
            <a:fillRect/>
          </a:stretch>
        </p:blipFill>
        <p:spPr bwMode="auto">
          <a:xfrm>
            <a:off x="5508104" y="1556792"/>
            <a:ext cx="3048000" cy="1847850"/>
          </a:xfrm>
          <a:prstGeom prst="rect">
            <a:avLst/>
          </a:prstGeom>
          <a:noFill/>
        </p:spPr>
      </p:pic>
      <p:pic>
        <p:nvPicPr>
          <p:cNvPr id="43012" name="Picture 4" descr="http://solitariogeorge.files.wordpress.com/2010/11/247.png"/>
          <p:cNvPicPr>
            <a:picLocks noChangeAspect="1" noChangeArrowheads="1"/>
          </p:cNvPicPr>
          <p:nvPr/>
        </p:nvPicPr>
        <p:blipFill>
          <a:blip r:embed="rId3" cstate="print"/>
          <a:srcRect/>
          <a:stretch>
            <a:fillRect/>
          </a:stretch>
        </p:blipFill>
        <p:spPr bwMode="auto">
          <a:xfrm>
            <a:off x="5868144" y="3717032"/>
            <a:ext cx="2369468" cy="280831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4546848" cy="4525963"/>
          </a:xfrm>
        </p:spPr>
        <p:txBody>
          <a:bodyPr>
            <a:normAutofit fontScale="85000" lnSpcReduction="20000"/>
          </a:bodyPr>
          <a:lstStyle/>
          <a:p>
            <a:r>
              <a:rPr lang="es-ES" dirty="0"/>
              <a:t>El SMSL es más común entre los 2 y 5 meses de edad. Alrededor del 80 % de las muertes ocurre entre el primer y sexto mes. Entre los 6 y 12 meses ocurre el 15 % de las muertes y luego del primer año de vida del niño tan solo el 5 % de ellas. En la década del 80 la incidencia del SMSL era de 2 de cada 1,000 recién nacidos vivos. Alrededor del 60 % son varones y un 40 % mujeres.</a:t>
            </a:r>
            <a:endParaRPr lang="es-MX" dirty="0"/>
          </a:p>
          <a:p>
            <a:endParaRPr lang="es-MX" dirty="0"/>
          </a:p>
        </p:txBody>
      </p:sp>
      <p:sp>
        <p:nvSpPr>
          <p:cNvPr id="2" name="1 Título"/>
          <p:cNvSpPr>
            <a:spLocks noGrp="1"/>
          </p:cNvSpPr>
          <p:nvPr>
            <p:ph type="title"/>
          </p:nvPr>
        </p:nvSpPr>
        <p:spPr/>
        <p:txBody>
          <a:bodyPr/>
          <a:lstStyle/>
          <a:p>
            <a:r>
              <a:rPr lang="es-ES" dirty="0" smtClean="0">
                <a:solidFill>
                  <a:srgbClr val="C00000"/>
                </a:solidFill>
              </a:rPr>
              <a:t>Epidemiología</a:t>
            </a:r>
            <a:endParaRPr lang="es-MX" dirty="0">
              <a:solidFill>
                <a:srgbClr val="C00000"/>
              </a:solidFill>
            </a:endParaRPr>
          </a:p>
        </p:txBody>
      </p:sp>
      <p:pic>
        <p:nvPicPr>
          <p:cNvPr id="15362" name="Picture 2" descr="http://www.vanguardia.com.mx/XStatic/vanguardia/images/espanol/bebes-dormir.gif"/>
          <p:cNvPicPr>
            <a:picLocks noChangeAspect="1" noChangeArrowheads="1"/>
          </p:cNvPicPr>
          <p:nvPr/>
        </p:nvPicPr>
        <p:blipFill>
          <a:blip r:embed="rId2" cstate="print"/>
          <a:srcRect/>
          <a:stretch>
            <a:fillRect/>
          </a:stretch>
        </p:blipFill>
        <p:spPr bwMode="auto">
          <a:xfrm>
            <a:off x="5292080" y="1988840"/>
            <a:ext cx="3384376" cy="350520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10000"/>
          </a:bodyPr>
          <a:lstStyle/>
          <a:p>
            <a:r>
              <a:rPr lang="es-ES" dirty="0" smtClean="0"/>
              <a:t>El síndrome de muerte súbita, a pesar de las investigaciones realizadas en los últimos 20 años, aún no tiene respuesta.</a:t>
            </a:r>
          </a:p>
          <a:p>
            <a:r>
              <a:rPr lang="es-ES" dirty="0" smtClean="0"/>
              <a:t>Se considera el SMSL como un proceso causado por varios factores, incidiendo en un lactante aparentemente sano, que altera su respiración y conduce a su muerte inesperada mientras duerme.</a:t>
            </a:r>
          </a:p>
          <a:p>
            <a:r>
              <a:rPr lang="es-ES" dirty="0" smtClean="0"/>
              <a:t>Como realmente no sabemos en que bebé </a:t>
            </a:r>
            <a:r>
              <a:rPr lang="es-ES" dirty="0" err="1" smtClean="0"/>
              <a:t>puediese</a:t>
            </a:r>
            <a:r>
              <a:rPr lang="es-ES" dirty="0" smtClean="0"/>
              <a:t> ocurrir el proceso, se sugiere seguir las recomendaciones ya mencionadas en un esfuerzo por evitar tan trágico desenlace. </a:t>
            </a:r>
          </a:p>
          <a:p>
            <a:endParaRPr lang="es-MX" dirty="0"/>
          </a:p>
        </p:txBody>
      </p:sp>
      <p:sp>
        <p:nvSpPr>
          <p:cNvPr id="3" name="2 Título"/>
          <p:cNvSpPr>
            <a:spLocks noGrp="1"/>
          </p:cNvSpPr>
          <p:nvPr>
            <p:ph type="title"/>
          </p:nvPr>
        </p:nvSpPr>
        <p:spPr/>
        <p:txBody>
          <a:bodyPr/>
          <a:lstStyle/>
          <a:p>
            <a:r>
              <a:rPr lang="es-ES" dirty="0" smtClean="0">
                <a:solidFill>
                  <a:srgbClr val="C00000"/>
                </a:solidFill>
              </a:rPr>
              <a:t>Consideraciones finales</a:t>
            </a:r>
            <a:endParaRPr lang="es-MX" dirty="0">
              <a:solidFill>
                <a:srgbClr val="C00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ES" dirty="0" smtClean="0"/>
              <a:t>Gracias por su atención</a:t>
            </a:r>
            <a:endParaRPr lang="es-MX" dirty="0"/>
          </a:p>
        </p:txBody>
      </p:sp>
      <p:pic>
        <p:nvPicPr>
          <p:cNvPr id="4" name="3 Marcador de contenido" descr="http://us.123rf.com/400wm/400/400/ansunette/ansunette1009/ansunette100900019/7760829-dulce-bebe-recien-nacido-pacifica-y-dormido.jpg">
            <a:hlinkClick r:id="rId2" tgtFrame="_blank"/>
          </p:cNvPr>
          <p:cNvPicPr>
            <a:picLocks noGrp="1"/>
          </p:cNvPicPr>
          <p:nvPr>
            <p:ph idx="1"/>
          </p:nvPr>
        </p:nvPicPr>
        <p:blipFill>
          <a:blip r:embed="rId3" cstate="print"/>
          <a:srcRect/>
          <a:stretch>
            <a:fillRect/>
          </a:stretch>
        </p:blipFill>
        <p:spPr bwMode="auto">
          <a:xfrm>
            <a:off x="3131840" y="4437112"/>
            <a:ext cx="3114947" cy="1872208"/>
          </a:xfrm>
          <a:prstGeom prst="rect">
            <a:avLst/>
          </a:prstGeom>
          <a:noFill/>
          <a:ln w="9525">
            <a:noFill/>
            <a:miter lim="800000"/>
            <a:headEnd/>
            <a:tailEnd/>
          </a:ln>
        </p:spPr>
      </p:pic>
      <p:pic>
        <p:nvPicPr>
          <p:cNvPr id="1026" name="Picture 2" descr="http://4.bp.blogspot.com/-UJe-IxRqMYM/TaL3PKmMUjI/AAAAAAAABzM/5x9M2_iIhNk/s1600/bucay_cuentos_frases_libros_muerte.jpg"/>
          <p:cNvPicPr>
            <a:picLocks noChangeAspect="1" noChangeArrowheads="1"/>
          </p:cNvPicPr>
          <p:nvPr/>
        </p:nvPicPr>
        <p:blipFill>
          <a:blip r:embed="rId4" cstate="print"/>
          <a:srcRect/>
          <a:stretch>
            <a:fillRect/>
          </a:stretch>
        </p:blipFill>
        <p:spPr bwMode="auto">
          <a:xfrm>
            <a:off x="4932040" y="1484784"/>
            <a:ext cx="3744416" cy="2808312"/>
          </a:xfrm>
          <a:prstGeom prst="rect">
            <a:avLst/>
          </a:prstGeom>
          <a:noFill/>
        </p:spPr>
      </p:pic>
      <p:pic>
        <p:nvPicPr>
          <p:cNvPr id="1028" name="Picture 4" descr="http://www.lasallever.edu.mx/images/oraciones/angel_de_mi_guarda.jpg"/>
          <p:cNvPicPr>
            <a:picLocks noChangeAspect="1" noChangeArrowheads="1"/>
          </p:cNvPicPr>
          <p:nvPr/>
        </p:nvPicPr>
        <p:blipFill>
          <a:blip r:embed="rId5" cstate="print"/>
          <a:srcRect/>
          <a:stretch>
            <a:fillRect/>
          </a:stretch>
        </p:blipFill>
        <p:spPr bwMode="auto">
          <a:xfrm>
            <a:off x="1043608" y="1484784"/>
            <a:ext cx="2873127" cy="2880320"/>
          </a:xfrm>
          <a:prstGeom prst="rect">
            <a:avLst/>
          </a:prstGeom>
          <a:noFill/>
        </p:spPr>
      </p:pic>
      <p:pic>
        <p:nvPicPr>
          <p:cNvPr id="1030" name="Picture 6" descr="http://dogsandbabies.files.wordpress.com/2011/05/no.jpg"/>
          <p:cNvPicPr>
            <a:picLocks noChangeAspect="1" noChangeArrowheads="1"/>
          </p:cNvPicPr>
          <p:nvPr/>
        </p:nvPicPr>
        <p:blipFill>
          <a:blip r:embed="rId6" cstate="print"/>
          <a:srcRect/>
          <a:stretch>
            <a:fillRect/>
          </a:stretch>
        </p:blipFill>
        <p:spPr bwMode="auto">
          <a:xfrm>
            <a:off x="6516216" y="4365104"/>
            <a:ext cx="1571328" cy="1008112"/>
          </a:xfrm>
          <a:prstGeom prst="rect">
            <a:avLst/>
          </a:prstGeom>
          <a:noFill/>
        </p:spPr>
      </p:pic>
      <p:pic>
        <p:nvPicPr>
          <p:cNvPr id="1032" name="Picture 8" descr="http://3.bp.blogspot.com/_9f0IJLPinyY/TPHRCrAoxHI/AAAAAAAABb4/24KEjZPwtzc/s1600/happy.png"/>
          <p:cNvPicPr>
            <a:picLocks noChangeAspect="1" noChangeArrowheads="1"/>
          </p:cNvPicPr>
          <p:nvPr/>
        </p:nvPicPr>
        <p:blipFill>
          <a:blip r:embed="rId7" cstate="print"/>
          <a:srcRect/>
          <a:stretch>
            <a:fillRect/>
          </a:stretch>
        </p:blipFill>
        <p:spPr bwMode="auto">
          <a:xfrm>
            <a:off x="395536" y="4365104"/>
            <a:ext cx="1440160" cy="1584176"/>
          </a:xfrm>
          <a:prstGeom prst="rect">
            <a:avLst/>
          </a:prstGeom>
          <a:noFill/>
        </p:spPr>
      </p:pic>
      <p:pic>
        <p:nvPicPr>
          <p:cNvPr id="1034" name="Picture 10" descr="http://4.bp.blogspot.com/-WZFRld4aFYY/TdgS77ea7hI/AAAAAAAAD1E/C8FPJX4vTH4/s1600/si.jpg"/>
          <p:cNvPicPr>
            <a:picLocks noChangeAspect="1" noChangeArrowheads="1"/>
          </p:cNvPicPr>
          <p:nvPr/>
        </p:nvPicPr>
        <p:blipFill>
          <a:blip r:embed="rId8" cstate="print"/>
          <a:srcRect/>
          <a:stretch>
            <a:fillRect/>
          </a:stretch>
        </p:blipFill>
        <p:spPr bwMode="auto">
          <a:xfrm>
            <a:off x="1907704" y="4437112"/>
            <a:ext cx="1440160" cy="1028751"/>
          </a:xfrm>
          <a:prstGeom prst="rect">
            <a:avLst/>
          </a:prstGeom>
          <a:noFill/>
        </p:spPr>
      </p:pic>
      <p:sp>
        <p:nvSpPr>
          <p:cNvPr id="10" name="9 CuadroTexto"/>
          <p:cNvSpPr txBox="1"/>
          <p:nvPr/>
        </p:nvSpPr>
        <p:spPr>
          <a:xfrm>
            <a:off x="4788024" y="5877272"/>
            <a:ext cx="4104456" cy="738664"/>
          </a:xfrm>
          <a:prstGeom prst="rect">
            <a:avLst/>
          </a:prstGeom>
          <a:solidFill>
            <a:srgbClr val="92D050"/>
          </a:solidFill>
          <a:ln>
            <a:solidFill>
              <a:schemeClr val="accent1"/>
            </a:solidFill>
          </a:ln>
        </p:spPr>
        <p:txBody>
          <a:bodyPr wrap="square" rtlCol="0">
            <a:spAutoFit/>
          </a:bodyPr>
          <a:lstStyle/>
          <a:p>
            <a:r>
              <a:rPr lang="es-ES" sz="1400" dirty="0" smtClean="0"/>
              <a:t>DR ADRIAN NICOLAS PAREDES FLORES</a:t>
            </a:r>
          </a:p>
          <a:p>
            <a:r>
              <a:rPr lang="es-ES" sz="1400" dirty="0" smtClean="0"/>
              <a:t>Médico Pediatra  adriannicolas.paredesflores@yahoo.com.mx</a:t>
            </a:r>
            <a:endParaRPr lang="es-MX"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Título"/>
          <p:cNvSpPr>
            <a:spLocks noGrp="1"/>
          </p:cNvSpPr>
          <p:nvPr>
            <p:ph type="title"/>
          </p:nvPr>
        </p:nvSpPr>
        <p:spPr/>
        <p:txBody>
          <a:bodyPr/>
          <a:lstStyle/>
          <a:p>
            <a:r>
              <a:rPr lang="es-ES" dirty="0" smtClean="0">
                <a:solidFill>
                  <a:srgbClr val="C00000"/>
                </a:solidFill>
              </a:rPr>
              <a:t>Epidemiología  SMSL</a:t>
            </a:r>
            <a:endParaRPr lang="es-MX" dirty="0">
              <a:solidFill>
                <a:srgbClr val="C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nvPr>
        </p:nvGraphicFramePr>
        <p:xfrm>
          <a:off x="457200" y="148113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3" name="2 Título"/>
          <p:cNvSpPr>
            <a:spLocks noGrp="1"/>
          </p:cNvSpPr>
          <p:nvPr>
            <p:ph type="title"/>
          </p:nvPr>
        </p:nvSpPr>
        <p:spPr/>
        <p:txBody>
          <a:bodyPr/>
          <a:lstStyle/>
          <a:p>
            <a:r>
              <a:rPr lang="es-ES" dirty="0" smtClean="0">
                <a:solidFill>
                  <a:srgbClr val="C00000"/>
                </a:solidFill>
              </a:rPr>
              <a:t>Epidemiología  SMSL</a:t>
            </a:r>
            <a:endParaRPr lang="es-MX"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4618856" cy="5257800"/>
          </a:xfrm>
        </p:spPr>
        <p:txBody>
          <a:bodyPr>
            <a:normAutofit fontScale="85000" lnSpcReduction="10000"/>
          </a:bodyPr>
          <a:lstStyle/>
          <a:p>
            <a:r>
              <a:rPr lang="es-ES" dirty="0"/>
              <a:t>El síndrome de muerte súbita, a pesar de las investigaciones realizadas en los últimos 20 años, aún no tiene respuesta, </a:t>
            </a:r>
            <a:r>
              <a:rPr lang="es-ES" dirty="0">
                <a:solidFill>
                  <a:srgbClr val="C00000"/>
                </a:solidFill>
              </a:rPr>
              <a:t>es una de las enfermedades más desconocidas de nuestros días. </a:t>
            </a:r>
            <a:r>
              <a:rPr lang="es-ES" dirty="0"/>
              <a:t>Se considera el SMSL como un proceso causado por varios factores, incidiendo en un lactante aparentemente sano, que altera su respiración y conduce a su muerte inesperada mientras duerme.</a:t>
            </a:r>
            <a:endParaRPr lang="es-MX" dirty="0"/>
          </a:p>
          <a:p>
            <a:endParaRPr lang="es-MX" dirty="0"/>
          </a:p>
        </p:txBody>
      </p:sp>
      <p:sp>
        <p:nvSpPr>
          <p:cNvPr id="2" name="1 Título"/>
          <p:cNvSpPr>
            <a:spLocks noGrp="1"/>
          </p:cNvSpPr>
          <p:nvPr>
            <p:ph type="title"/>
          </p:nvPr>
        </p:nvSpPr>
        <p:spPr/>
        <p:txBody>
          <a:bodyPr/>
          <a:lstStyle/>
          <a:p>
            <a:r>
              <a:rPr lang="es-ES" dirty="0" smtClean="0"/>
              <a:t>Etiología</a:t>
            </a:r>
            <a:endParaRPr lang="es-MX" dirty="0"/>
          </a:p>
        </p:txBody>
      </p:sp>
      <p:pic>
        <p:nvPicPr>
          <p:cNvPr id="18434" name="Picture 2" descr="http://assets.archivhadas.es/system/tog_forum/topics/images/3211/big_publicacion__4c1c0107aed47.gif?1283608643"/>
          <p:cNvPicPr>
            <a:picLocks noChangeAspect="1" noChangeArrowheads="1"/>
          </p:cNvPicPr>
          <p:nvPr/>
        </p:nvPicPr>
        <p:blipFill>
          <a:blip r:embed="rId2" cstate="print"/>
          <a:srcRect/>
          <a:stretch>
            <a:fillRect/>
          </a:stretch>
        </p:blipFill>
        <p:spPr bwMode="auto">
          <a:xfrm>
            <a:off x="5292080" y="1340768"/>
            <a:ext cx="2857500" cy="2857500"/>
          </a:xfrm>
          <a:prstGeom prst="rect">
            <a:avLst/>
          </a:prstGeom>
          <a:noFill/>
        </p:spPr>
      </p:pic>
      <p:pic>
        <p:nvPicPr>
          <p:cNvPr id="18436" name="Picture 4" descr="http://1.bp.blogspot.com/_MoInj1F0haQ/SQindiBcwRI/AAAAAAAAAE8/WXEihJDZFmA/S700/DUDA.gif"/>
          <p:cNvPicPr>
            <a:picLocks noChangeAspect="1" noChangeArrowheads="1"/>
          </p:cNvPicPr>
          <p:nvPr/>
        </p:nvPicPr>
        <p:blipFill>
          <a:blip r:embed="rId3" cstate="print"/>
          <a:srcRect/>
          <a:stretch>
            <a:fillRect/>
          </a:stretch>
        </p:blipFill>
        <p:spPr bwMode="auto">
          <a:xfrm>
            <a:off x="5364088" y="4293096"/>
            <a:ext cx="2663205" cy="231078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4762872" cy="4925144"/>
          </a:xfrm>
        </p:spPr>
        <p:txBody>
          <a:bodyPr>
            <a:normAutofit lnSpcReduction="10000"/>
          </a:bodyPr>
          <a:lstStyle/>
          <a:p>
            <a:r>
              <a:rPr lang="es-ES" dirty="0"/>
              <a:t>En la actualidad se pueden reducir los riesgos, pero se desconoce los mecanismos que llevan a la muerte. Mientras que la mortalidad infantil ha disminuido sustancialmente en los países desarrollados, el SMSL ha aumentado en importancia</a:t>
            </a:r>
            <a:endParaRPr lang="es-MX" dirty="0"/>
          </a:p>
        </p:txBody>
      </p:sp>
      <p:sp>
        <p:nvSpPr>
          <p:cNvPr id="2" name="1 Título"/>
          <p:cNvSpPr>
            <a:spLocks noGrp="1"/>
          </p:cNvSpPr>
          <p:nvPr>
            <p:ph type="title"/>
          </p:nvPr>
        </p:nvSpPr>
        <p:spPr/>
        <p:txBody>
          <a:bodyPr/>
          <a:lstStyle/>
          <a:p>
            <a:endParaRPr lang="es-MX"/>
          </a:p>
        </p:txBody>
      </p:sp>
      <p:pic>
        <p:nvPicPr>
          <p:cNvPr id="17410" name="Picture 2" descr="http://ts1.mm.bing.net/th?id=I4747636007175464&amp;pid=1.5"/>
          <p:cNvPicPr>
            <a:picLocks noChangeAspect="1" noChangeArrowheads="1"/>
          </p:cNvPicPr>
          <p:nvPr/>
        </p:nvPicPr>
        <p:blipFill>
          <a:blip r:embed="rId2" cstate="print"/>
          <a:srcRect/>
          <a:stretch>
            <a:fillRect/>
          </a:stretch>
        </p:blipFill>
        <p:spPr bwMode="auto">
          <a:xfrm>
            <a:off x="5724128" y="1700808"/>
            <a:ext cx="2736304" cy="2143125"/>
          </a:xfrm>
          <a:prstGeom prst="rect">
            <a:avLst/>
          </a:prstGeom>
          <a:noFill/>
        </p:spPr>
      </p:pic>
      <p:pic>
        <p:nvPicPr>
          <p:cNvPr id="17412" name="Picture 4" descr="http://edukame.com/wp-content/uploads/2009/11/niño-llorando-1.jpg"/>
          <p:cNvPicPr>
            <a:picLocks noChangeAspect="1" noChangeArrowheads="1"/>
          </p:cNvPicPr>
          <p:nvPr/>
        </p:nvPicPr>
        <p:blipFill>
          <a:blip r:embed="rId3" cstate="print"/>
          <a:srcRect/>
          <a:stretch>
            <a:fillRect/>
          </a:stretch>
        </p:blipFill>
        <p:spPr bwMode="auto">
          <a:xfrm>
            <a:off x="5724128" y="4005064"/>
            <a:ext cx="2736304" cy="2492896"/>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1600200"/>
            <a:ext cx="4978896" cy="4853136"/>
          </a:xfrm>
        </p:spPr>
        <p:txBody>
          <a:bodyPr>
            <a:normAutofit lnSpcReduction="10000"/>
          </a:bodyPr>
          <a:lstStyle/>
          <a:p>
            <a:r>
              <a:rPr lang="es-ES" dirty="0"/>
              <a:t>Alrededor del 60 % de los niños fallecidos por el SMSL cursan infecciones respiratorias banales, las cuales no justifican la muerte. El SMSL ocurre tanto en niños alimentados con leche materna exclusiva como en aquellos alimentados con leches de vaca modificada o pura.</a:t>
            </a:r>
            <a:endParaRPr lang="es-MX" dirty="0"/>
          </a:p>
          <a:p>
            <a:endParaRPr lang="es-MX" dirty="0"/>
          </a:p>
        </p:txBody>
      </p:sp>
      <p:sp>
        <p:nvSpPr>
          <p:cNvPr id="2" name="1 Título"/>
          <p:cNvSpPr>
            <a:spLocks noGrp="1"/>
          </p:cNvSpPr>
          <p:nvPr>
            <p:ph type="title"/>
          </p:nvPr>
        </p:nvSpPr>
        <p:spPr/>
        <p:txBody>
          <a:bodyPr/>
          <a:lstStyle/>
          <a:p>
            <a:endParaRPr lang="es-MX"/>
          </a:p>
        </p:txBody>
      </p:sp>
      <p:pic>
        <p:nvPicPr>
          <p:cNvPr id="16386" name="Picture 2" descr="http://3.bp.blogspot.com/_Qa3g6UrojYw/TFRVWKIgw8I/AAAAAAAAAT0/p_DTqs57r8w/s1600/almohadon-lactancia.jpg"/>
          <p:cNvPicPr>
            <a:picLocks noChangeAspect="1" noChangeArrowheads="1"/>
          </p:cNvPicPr>
          <p:nvPr/>
        </p:nvPicPr>
        <p:blipFill>
          <a:blip r:embed="rId2" cstate="print"/>
          <a:srcRect/>
          <a:stretch>
            <a:fillRect/>
          </a:stretch>
        </p:blipFill>
        <p:spPr bwMode="auto">
          <a:xfrm>
            <a:off x="5940152" y="1412776"/>
            <a:ext cx="2520280" cy="2592288"/>
          </a:xfrm>
          <a:prstGeom prst="rect">
            <a:avLst/>
          </a:prstGeom>
          <a:noFill/>
        </p:spPr>
      </p:pic>
      <p:pic>
        <p:nvPicPr>
          <p:cNvPr id="16388" name="Picture 4" descr="http://us.123rf.com/400wm/400/400/olechowski/olechowski1101/olechowski110100033/8774653-madre-hijo-recien-nacido-de-alimentacion-con-biberon-de-alimentacion.jpg"/>
          <p:cNvPicPr>
            <a:picLocks noChangeAspect="1" noChangeArrowheads="1"/>
          </p:cNvPicPr>
          <p:nvPr/>
        </p:nvPicPr>
        <p:blipFill>
          <a:blip r:embed="rId3" cstate="print"/>
          <a:srcRect/>
          <a:stretch>
            <a:fillRect/>
          </a:stretch>
        </p:blipFill>
        <p:spPr bwMode="auto">
          <a:xfrm>
            <a:off x="6012160" y="4077072"/>
            <a:ext cx="2520280" cy="2543175"/>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792</TotalTime>
  <Words>1623</Words>
  <Application>Microsoft Office PowerPoint</Application>
  <PresentationFormat>Presentación en pantalla (4:3)</PresentationFormat>
  <Paragraphs>106</Paragraphs>
  <Slides>41</Slides>
  <Notes>0</Notes>
  <HiddenSlides>0</HiddenSlides>
  <MMClips>0</MMClips>
  <ScaleCrop>false</ScaleCrop>
  <HeadingPairs>
    <vt:vector size="4" baseType="variant">
      <vt:variant>
        <vt:lpstr>Tema</vt:lpstr>
      </vt:variant>
      <vt:variant>
        <vt:i4>1</vt:i4>
      </vt:variant>
      <vt:variant>
        <vt:lpstr>Títulos de diapositiva</vt:lpstr>
      </vt:variant>
      <vt:variant>
        <vt:i4>41</vt:i4>
      </vt:variant>
    </vt:vector>
  </HeadingPairs>
  <TitlesOfParts>
    <vt:vector size="42" baseType="lpstr">
      <vt:lpstr>Concurrencia</vt:lpstr>
      <vt:lpstr>SINDROME DE MUERTE SUBITA EN EL LACTANTE</vt:lpstr>
      <vt:lpstr>Definición</vt:lpstr>
      <vt:lpstr>Definición</vt:lpstr>
      <vt:lpstr>Epidemiología</vt:lpstr>
      <vt:lpstr>Epidemiología  SMSL</vt:lpstr>
      <vt:lpstr>Epidemiología  SMSL</vt:lpstr>
      <vt:lpstr>Etiología</vt:lpstr>
      <vt:lpstr>Diapositiva 8</vt:lpstr>
      <vt:lpstr>Diapositiva 9</vt:lpstr>
      <vt:lpstr>Diapositiva 10</vt:lpstr>
      <vt:lpstr>Sintomatología</vt:lpstr>
      <vt:lpstr>Diapositiva 12</vt:lpstr>
      <vt:lpstr>Diapositiva 13</vt:lpstr>
      <vt:lpstr>Lactantes</vt:lpstr>
      <vt:lpstr>Diapositiva 15</vt:lpstr>
      <vt:lpstr>Diapositiva 16</vt:lpstr>
      <vt:lpstr>Diapositiva 17</vt:lpstr>
      <vt:lpstr>Diapositiva 18</vt:lpstr>
      <vt:lpstr>Diapositiva 19</vt:lpstr>
      <vt:lpstr>Diapositiva 20</vt:lpstr>
      <vt:lpstr>FACTORES ASOCIADOS AL NIÑO:  </vt:lpstr>
      <vt:lpstr>FACTORES ASOCIADOS A LA MADRE:</vt:lpstr>
      <vt:lpstr>FACTORES ASOCIADOS A LA MADRE:</vt:lpstr>
      <vt:lpstr>FACTORES ASOCIADOS A LA MADRE:</vt:lpstr>
      <vt:lpstr>FACTORES AMBIENTALES:</vt:lpstr>
      <vt:lpstr>FACTORES AMBIENTALES:</vt:lpstr>
      <vt:lpstr>Factores ambientales</vt:lpstr>
      <vt:lpstr>Factores Ambientales (Stress térmico)</vt:lpstr>
      <vt:lpstr>Alteración del balance térmico</vt:lpstr>
      <vt:lpstr>Estrés térmico</vt:lpstr>
      <vt:lpstr>Estrés térmico</vt:lpstr>
      <vt:lpstr>Diapositiva 32</vt:lpstr>
      <vt:lpstr>Diapositiva 33</vt:lpstr>
      <vt:lpstr>ANTECEDENTES DE APNEA O EAL (Episodio Aparentemente Letal):</vt:lpstr>
      <vt:lpstr>Diagnóstico</vt:lpstr>
      <vt:lpstr>Recomendaciones</vt:lpstr>
      <vt:lpstr>FACTORES AMBIENTALES  (Back to sleep (1994) Back is Best(2006) American Academy of pediatrics</vt:lpstr>
      <vt:lpstr>Recomendaciones</vt:lpstr>
      <vt:lpstr>Recomendaciones</vt:lpstr>
      <vt:lpstr>Consideraciones finales</vt:lpstr>
      <vt:lpstr>Gracias por su atención</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SINDROME DE MUERTE SUBITA EN EL LACTANTE</dc:title>
  <dc:creator>ANGIE</dc:creator>
  <cp:lastModifiedBy>ANGIE</cp:lastModifiedBy>
  <cp:revision>64</cp:revision>
  <dcterms:created xsi:type="dcterms:W3CDTF">2012-07-03T17:31:00Z</dcterms:created>
  <dcterms:modified xsi:type="dcterms:W3CDTF">2012-09-07T16:10:58Z</dcterms:modified>
</cp:coreProperties>
</file>