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91" r:id="rId4"/>
    <p:sldId id="258" r:id="rId5"/>
    <p:sldId id="292" r:id="rId6"/>
    <p:sldId id="259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90" r:id="rId15"/>
    <p:sldId id="284" r:id="rId16"/>
    <p:sldId id="285" r:id="rId17"/>
    <p:sldId id="286" r:id="rId18"/>
    <p:sldId id="287" r:id="rId19"/>
    <p:sldId id="288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463" autoAdjust="0"/>
  </p:normalViewPr>
  <p:slideViewPr>
    <p:cSldViewPr>
      <p:cViewPr varScale="1">
        <p:scale>
          <a:sx n="58" d="100"/>
          <a:sy n="58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E2215-27D9-4889-86BD-CE2385C3B9E0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AB73-3F7F-4DEA-A700-E3C86B925B6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73-3F7F-4DEA-A700-E3C86B925B69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A4F4-5E6A-48DB-9114-36B2E8B41C11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4FF8-BFDA-43DF-834C-03B87C0BCE2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A4F4-5E6A-48DB-9114-36B2E8B41C11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4FF8-BFDA-43DF-834C-03B87C0BCE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A4F4-5E6A-48DB-9114-36B2E8B41C11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4FF8-BFDA-43DF-834C-03B87C0BCE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A4F4-5E6A-48DB-9114-36B2E8B41C11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4FF8-BFDA-43DF-834C-03B87C0BCE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A4F4-5E6A-48DB-9114-36B2E8B41C11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AA4FF8-BFDA-43DF-834C-03B87C0BCE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A4F4-5E6A-48DB-9114-36B2E8B41C11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4FF8-BFDA-43DF-834C-03B87C0BCE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A4F4-5E6A-48DB-9114-36B2E8B41C11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4FF8-BFDA-43DF-834C-03B87C0BCE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A4F4-5E6A-48DB-9114-36B2E8B41C11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4FF8-BFDA-43DF-834C-03B87C0BCE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A4F4-5E6A-48DB-9114-36B2E8B41C11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4FF8-BFDA-43DF-834C-03B87C0BCE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A4F4-5E6A-48DB-9114-36B2E8B41C11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4FF8-BFDA-43DF-834C-03B87C0BCE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A4F4-5E6A-48DB-9114-36B2E8B41C11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4FF8-BFDA-43DF-834C-03B87C0BCE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F3A4F4-5E6A-48DB-9114-36B2E8B41C11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AA4FF8-BFDA-43DF-834C-03B87C0BCE26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2.bp.blogspot.com/_AK4UFv2zHNM/S3YJQazkSHI/AAAAAAAAGaY/ErS8SuuTRMc/s1600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32770" name="Picture 2" descr="http://3.bp.blogspot.com/_AK4UFv2zHNM/S3YVu--DdTI/AAAAAAAAGdA/dh1LIOKsqPA/s400/006.jpg"/>
          <p:cNvPicPr>
            <a:picLocks noChangeAspect="1" noChangeArrowheads="1"/>
          </p:cNvPicPr>
          <p:nvPr/>
        </p:nvPicPr>
        <p:blipFill>
          <a:blip r:embed="rId3"/>
          <a:srcRect l="11343" t="7975" r="7990" b="9017"/>
          <a:stretch>
            <a:fillRect/>
          </a:stretch>
        </p:blipFill>
        <p:spPr bwMode="auto">
          <a:xfrm>
            <a:off x="0" y="0"/>
            <a:ext cx="4572032" cy="685800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sz="9600" dirty="0" smtClean="0"/>
              <a:t>Jesús Helguera Espinoza.</a:t>
            </a:r>
            <a:endParaRPr lang="es-E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AK4UFv2zHNM/S3YWwMops0I/AAAAAAAAGdQ/oZ9Ri096OpQ/s1600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688101" cy="6858001"/>
          </a:xfrm>
          <a:prstGeom prst="rect">
            <a:avLst/>
          </a:prstGeom>
          <a:noFill/>
        </p:spPr>
      </p:pic>
      <p:pic>
        <p:nvPicPr>
          <p:cNvPr id="44038" name="Picture 6" descr="http://2.bp.blogspot.com/_AK4UFv2zHNM/S3YReM-RppI/AAAAAAAAGbw/Qev6DxWJGw8/s1600/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3.bp.blogspot.com/_AK4UFv2zHNM/S3YUV8YPMfI/AAAAAAAAGcI/nIeMQlwIZzw/s1600/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02" cy="3711773"/>
          </a:xfrm>
          <a:prstGeom prst="rect">
            <a:avLst/>
          </a:prstGeom>
          <a:noFill/>
        </p:spPr>
      </p:pic>
      <p:pic>
        <p:nvPicPr>
          <p:cNvPr id="43014" name="Picture 6" descr="http://1.bp.blogspot.com/_AK4UFv2zHNM/S3YZ4G1onAI/AAAAAAAAGeQ/a3ZAgQNc8u8/s1600/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86174"/>
            <a:ext cx="3095625" cy="3171826"/>
          </a:xfrm>
          <a:prstGeom prst="rect">
            <a:avLst/>
          </a:prstGeom>
          <a:noFill/>
        </p:spPr>
      </p:pic>
      <p:pic>
        <p:nvPicPr>
          <p:cNvPr id="43016" name="Picture 8" descr="http://2.bp.blogspot.com/_AK4UFv2zHNM/S3YUWkBrISI/AAAAAAAAGcg/ZTiGnPbYUBE/s1600/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375102"/>
            <a:ext cx="2714612" cy="3482898"/>
          </a:xfrm>
          <a:prstGeom prst="rect">
            <a:avLst/>
          </a:prstGeom>
          <a:noFill/>
        </p:spPr>
      </p:pic>
      <p:pic>
        <p:nvPicPr>
          <p:cNvPr id="43018" name="Picture 10" descr="http://4.bp.blogspot.com/_AK4UFv2zHNM/S3YVuu3llwI/AAAAAAAAGc4/G32xLNVRyJI/s1600/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0"/>
            <a:ext cx="3143272" cy="3723436"/>
          </a:xfrm>
          <a:prstGeom prst="rect">
            <a:avLst/>
          </a:prstGeom>
          <a:noFill/>
        </p:spPr>
      </p:pic>
      <p:pic>
        <p:nvPicPr>
          <p:cNvPr id="43020" name="Picture 12" descr="http://2.bp.blogspot.com/_AK4UFv2zHNM/S3YUWOAZGpI/AAAAAAAAGcQ/RDhwC1GIRNU/s1600/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500438"/>
            <a:ext cx="3357586" cy="3357563"/>
          </a:xfrm>
          <a:prstGeom prst="rect">
            <a:avLst/>
          </a:prstGeom>
          <a:noFill/>
        </p:spPr>
      </p:pic>
      <p:pic>
        <p:nvPicPr>
          <p:cNvPr id="43012" name="Picture 4" descr="http://4.bp.blogspot.com/_AK4UFv2zHNM/S3YUVtl15fI/AAAAAAAAGcA/RxjY2U73jlo/s1600/0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5" y="0"/>
            <a:ext cx="2928926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3.bp.blogspot.com/_AK4UFv2zHNM/S3YRdH-eS7I/AAAAAAAAGbg/jw7fseRaCGI/s1600/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0628" cy="6861766"/>
          </a:xfrm>
          <a:prstGeom prst="rect">
            <a:avLst/>
          </a:prstGeom>
          <a:noFill/>
        </p:spPr>
      </p:pic>
      <p:pic>
        <p:nvPicPr>
          <p:cNvPr id="41988" name="Picture 4" descr="http://4.bp.blogspot.com/_AK4UFv2zHNM/S3YRdwHEfoI/AAAAAAAAGbo/uyngKSocaEc/s1600/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225" y="0"/>
            <a:ext cx="42957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4.bp.blogspot.com/_AK4UFv2zHNM/S3YNS5-MXlI/AAAAAAAAGbI/SmP4o-V0Tx4/s1600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  <p:pic>
        <p:nvPicPr>
          <p:cNvPr id="39944" name="Picture 8" descr="http://1.bp.blogspot.com/_AK4UFv2zHNM/S3YPOKT04iI/AAAAAAAAGbY/z0UBq1e1hpE/s1600/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4.bp.blogspot.com/_AK4UFv2zHNM/S3YN6jfNn7I/AAAAAAAAGbQ/qbp9ghugmU8/s1600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34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3.bp.blogspot.com/_AK4UFv2zHNM/S3YLMsJw3HI/AAAAAAAAGa4/IsXvn5Pm2js/s160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4.bp.blogspot.com/_AK4UFv2zHNM/S3YKHmWdS5I/AAAAAAAAGaw/mhmj40_p4CQ/s1600/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37892" name="Picture 4" descr="http://3.bp.blogspot.com/_AK4UFv2zHNM/S3YH4RmNzwI/AAAAAAAAGaQ/E_6F95BrxoE/s400/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2.bp.blogspot.com/_AK4UFv2zHNM/S3YF4v1DEqI/AAAAAAAAGaA/XLx0dOLEvAY/s1600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3.bp.blogspot.com/_AK4UFv2zHNM/S3YJRewNe6I/AAAAAAAAGao/3r30Bwe18BA/s1600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143499" cy="6858000"/>
          </a:xfrm>
          <a:prstGeom prst="rect">
            <a:avLst/>
          </a:prstGeom>
          <a:noFill/>
        </p:spPr>
      </p:pic>
      <p:pic>
        <p:nvPicPr>
          <p:cNvPr id="35844" name="Picture 4" descr="http://3.bp.blogspot.com/_AK4UFv2zHNM/S3YJRDZK1bI/AAAAAAAAGag/8Ji3zUfhV3A/s1600/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2.bp.blogspot.com/_AK4UFv2zHNM/S3X_rXfZrdI/AAAAAAAAGZw/7y6PQ2C144A/s1600/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6" cy="6869192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429256" y="0"/>
            <a:ext cx="3714744" cy="6643710"/>
          </a:xfrm>
        </p:spPr>
        <p:txBody>
          <a:bodyPr>
            <a:normAutofit/>
          </a:bodyPr>
          <a:lstStyle/>
          <a:p>
            <a:r>
              <a:rPr lang="es-ES" dirty="0" smtClean="0"/>
              <a:t>Jesús Enrique Emilio de la </a:t>
            </a:r>
            <a:r>
              <a:rPr lang="es-ES" dirty="0" smtClean="0"/>
              <a:t>Helguera y </a:t>
            </a:r>
            <a:r>
              <a:rPr lang="es-ES" dirty="0" smtClean="0"/>
              <a:t>Espinoza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s-ES" dirty="0" smtClean="0"/>
              <a:t>Jesús Helguera Espinoza.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Nacido el 28 de mayo de 1910 en Chihuahua, México, Jesús Enrique Emilio de la Helguera Espinoza fue un pintor e ilustrador mexicano, hijo de Álvaro de la Helguera García, un inmigrante español y de María Espinoza </a:t>
            </a:r>
            <a:r>
              <a:rPr lang="es-ES" dirty="0" smtClean="0">
                <a:solidFill>
                  <a:schemeClr val="accent1"/>
                </a:solidFill>
              </a:rPr>
              <a:t>Escárzaga. </a:t>
            </a:r>
            <a:r>
              <a:rPr lang="es-ES" dirty="0" smtClean="0">
                <a:solidFill>
                  <a:schemeClr val="accent1"/>
                </a:solidFill>
              </a:rPr>
              <a:t>Vivió su infancia en Ciudad de México y posteriormente en Veracruz. </a:t>
            </a:r>
            <a:endParaRPr lang="es-ES" dirty="0" smtClean="0">
              <a:solidFill>
                <a:schemeClr val="accent1"/>
              </a:solidFill>
            </a:endParaRPr>
          </a:p>
          <a:p>
            <a:r>
              <a:rPr lang="es-ES" dirty="0" smtClean="0">
                <a:solidFill>
                  <a:schemeClr val="accent1"/>
                </a:solidFill>
              </a:rPr>
              <a:t>A </a:t>
            </a:r>
            <a:r>
              <a:rPr lang="es-ES" dirty="0" smtClean="0">
                <a:solidFill>
                  <a:schemeClr val="accent1"/>
                </a:solidFill>
              </a:rPr>
              <a:t>los siete años el joven Helguera abandona México con su familia a causa de la revolución mexicana, estableciéndose en España.</a:t>
            </a:r>
          </a:p>
          <a:p>
            <a:r>
              <a:rPr lang="es-ES" dirty="0" smtClean="0">
                <a:solidFill>
                  <a:schemeClr val="accent1"/>
                </a:solidFill>
              </a:rPr>
              <a:t>Radicado inicialmente en Ciudad Real, pasa a Madrid donde eventualmente se inscribe en la Escuela de Artes y Oficios y posteriormente es alumno de la Academia de San Fernando donde estudió bajo Marcelino </a:t>
            </a:r>
            <a:r>
              <a:rPr lang="es-ES" dirty="0" smtClean="0">
                <a:solidFill>
                  <a:schemeClr val="accent1"/>
                </a:solidFill>
              </a:rPr>
              <a:t>Santamaría, </a:t>
            </a:r>
            <a:r>
              <a:rPr lang="es-ES" dirty="0" smtClean="0">
                <a:solidFill>
                  <a:schemeClr val="accent1"/>
                </a:solidFill>
              </a:rPr>
              <a:t>Manuel Benedito y Julio Romero Torres entre otros profesores</a:t>
            </a:r>
            <a:r>
              <a:rPr lang="es-ES" dirty="0" smtClean="0">
                <a:solidFill>
                  <a:schemeClr val="accent1"/>
                </a:solidFill>
              </a:rPr>
              <a:t>.</a:t>
            </a:r>
            <a:endParaRPr lang="es-E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E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Hipólito J. Espinosa Espinosa 2012.</a:t>
            </a:r>
          </a:p>
        </p:txBody>
      </p:sp>
      <p:pic>
        <p:nvPicPr>
          <p:cNvPr id="10241" name="Picture 1" descr="C:\Documents and Settings\mi pc\Mis documentos\Nativos americanos\Ténochtli (Nopal sobre la piedra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653644" cy="5429264"/>
          </a:xfrm>
          <a:prstGeom prst="rect">
            <a:avLst/>
          </a:prstGeom>
          <a:noFill/>
        </p:spPr>
      </p:pic>
      <p:sp>
        <p:nvSpPr>
          <p:cNvPr id="124933" name="WordArt 5"/>
          <p:cNvSpPr>
            <a:spLocks noChangeArrowheads="1" noChangeShapeType="1" noTextEdit="1"/>
          </p:cNvSpPr>
          <p:nvPr/>
        </p:nvSpPr>
        <p:spPr bwMode="auto">
          <a:xfrm>
            <a:off x="4859338" y="2276475"/>
            <a:ext cx="3673475" cy="28813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r>
              <a:rPr lang="es-E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Gracias.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2.bp.blogspot.com/_AK4UFv2zHNM/S3YX4iXznmI/AAAAAAAAGdw/nPxBHAgptRE/s400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500575" cy="6857999"/>
          </a:xfrm>
          <a:prstGeom prst="rect">
            <a:avLst/>
          </a:prstGeom>
          <a:noFill/>
        </p:spPr>
      </p:pic>
      <p:pic>
        <p:nvPicPr>
          <p:cNvPr id="28676" name="Picture 4" descr="http://1.bp.blogspot.com/_AK4UFv2zHNM/S3YRegcyLSI/AAAAAAAAGb4/g0p2nXrsYUo/s1600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406" y="0"/>
            <a:ext cx="46405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Jesús Helguera Espinoza.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Dibujante y pintor, dio clases de arte en Bilbao y se dedicó a ilustrar publicaciones diversas.</a:t>
            </a:r>
          </a:p>
          <a:p>
            <a:r>
              <a:rPr lang="es-ES" dirty="0" smtClean="0">
                <a:solidFill>
                  <a:schemeClr val="accent1"/>
                </a:solidFill>
              </a:rPr>
              <a:t>Al estallar la guerra civil española, Helguera, casado con Julia </a:t>
            </a:r>
            <a:r>
              <a:rPr lang="es-ES" dirty="0" smtClean="0">
                <a:solidFill>
                  <a:schemeClr val="accent1"/>
                </a:solidFill>
              </a:rPr>
              <a:t>González </a:t>
            </a:r>
            <a:r>
              <a:rPr lang="es-ES" dirty="0" smtClean="0">
                <a:solidFill>
                  <a:schemeClr val="accent1"/>
                </a:solidFill>
              </a:rPr>
              <a:t>Llanos, opta por retornar a México. Trabajando por un tiempo para la revista Sucesos para todos, y en 1954 para la editorial Galas de México, empresa que aún conserva la propiedad de varios cuadros originales.</a:t>
            </a:r>
          </a:p>
          <a:p>
            <a:r>
              <a:rPr lang="es-ES" dirty="0" smtClean="0">
                <a:solidFill>
                  <a:schemeClr val="accent1"/>
                </a:solidFill>
              </a:rPr>
              <a:t>Sus obras pictóricas fueron amplísimamente reproducidas en calendarios y cajas de fósforos de la Compañía Cigarrera La Moderna, llegando de este modo a casi todos los hogares y comercios de México.</a:t>
            </a:r>
          </a:p>
          <a:p>
            <a:r>
              <a:rPr lang="es-ES" dirty="0" smtClean="0">
                <a:solidFill>
                  <a:schemeClr val="accent1"/>
                </a:solidFill>
              </a:rPr>
              <a:t>Helguera continuó pintando e ilustrando para diversos clientes. Padre de dos hijos, falleció el 5 de diciembre de 1971.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3.bp.blogspot.com/_AK4UFv2zHNM/S3YYyRf15lI/AAAAAAAAGeI/Q70kwznyt5U/s1600/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Jesús Helguera Espinoza.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Sus trabajos, de fuerte corte romántico y académico, reflejan un México irreal, idealizado y mitológico. Como los críticos de la época encontraban su obra muy sentimental y de fines puramente comerciales, fue por algún tiempo relegada e ignorada. </a:t>
            </a:r>
            <a:endParaRPr lang="es-ES" dirty="0" smtClean="0">
              <a:solidFill>
                <a:schemeClr val="accent1"/>
              </a:solidFill>
            </a:endParaRPr>
          </a:p>
          <a:p>
            <a:r>
              <a:rPr lang="es-ES" dirty="0" smtClean="0">
                <a:solidFill>
                  <a:schemeClr val="accent1"/>
                </a:solidFill>
              </a:rPr>
              <a:t>Curiosamente </a:t>
            </a:r>
            <a:r>
              <a:rPr lang="es-ES" dirty="0" smtClean="0">
                <a:solidFill>
                  <a:schemeClr val="accent1"/>
                </a:solidFill>
              </a:rPr>
              <a:t>la colectividad mexicana en los Estados Unidos toma su obra como un símbolo de mexicanidad, aún completamente divorciado de la realidad </a:t>
            </a:r>
            <a:r>
              <a:rPr lang="es-ES" dirty="0" smtClean="0">
                <a:solidFill>
                  <a:schemeClr val="accent1"/>
                </a:solidFill>
              </a:rPr>
              <a:t>mexicana.</a:t>
            </a:r>
            <a:endParaRPr lang="es-ES" dirty="0" smtClean="0">
              <a:solidFill>
                <a:schemeClr val="accent1"/>
              </a:solidFill>
            </a:endParaRPr>
          </a:p>
          <a:p>
            <a:r>
              <a:rPr lang="es-ES" dirty="0" smtClean="0">
                <a:solidFill>
                  <a:schemeClr val="accent1"/>
                </a:solidFill>
              </a:rPr>
              <a:t>En 1986 se presentó una retrospectiva temporal titulada Jesús Helguera, pintor de almanaques, dedicada a la obra de Helguera en el Palacio de Bellas Artes.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4.bp.blogspot.com/_AK4UFv2zHNM/S3YYxV5GMfI/AAAAAAAAGd4/VpUXdfPVUZE/s1600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100" y="0"/>
            <a:ext cx="4533900" cy="6858000"/>
          </a:xfrm>
          <a:prstGeom prst="rect">
            <a:avLst/>
          </a:prstGeom>
          <a:noFill/>
        </p:spPr>
      </p:pic>
      <p:pic>
        <p:nvPicPr>
          <p:cNvPr id="47110" name="Picture 6" descr="http://1.bp.blogspot.com/_AK4UFv2zHNM/S3YWwoTOl3I/AAAAAAAAGdY/T8g24rwkLoM/s1600/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64343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AK4UFv2zHNM/S3YYx3UQLyI/AAAAAAAAGeA/EnSDgWuqJ3E/s1600/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1.bp.blogspot.com/_AK4UFv2zHNM/S3YWxRDnlJI/AAAAAAAAGdo/EjTE9TpVTqw/s1600/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121</Words>
  <Application>Microsoft Office PowerPoint</Application>
  <PresentationFormat>Presentación en pantalla (4:3)</PresentationFormat>
  <Paragraphs>18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Vértice</vt:lpstr>
      <vt:lpstr>Jesús Helguera Espinoza.</vt:lpstr>
      <vt:lpstr>Jesús Helguera Espinoza.</vt:lpstr>
      <vt:lpstr>Diapositiva 3</vt:lpstr>
      <vt:lpstr>Jesús Helguera Espinoza.</vt:lpstr>
      <vt:lpstr>Diapositiva 5</vt:lpstr>
      <vt:lpstr>Jesús Helguera Espinoza.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Jesús Enrique Emilio de la Helguera y Espinoza</vt:lpstr>
      <vt:lpstr>Hipólito J. Espinosa Espinosa 2012.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Jesús Helguera Espinoza.</dc:title>
  <dc:creator>mipc</dc:creator>
  <cp:lastModifiedBy>mipc</cp:lastModifiedBy>
  <cp:revision>11</cp:revision>
  <dcterms:created xsi:type="dcterms:W3CDTF">2012-12-05T20:58:31Z</dcterms:created>
  <dcterms:modified xsi:type="dcterms:W3CDTF">2012-12-05T22:15:17Z</dcterms:modified>
</cp:coreProperties>
</file>