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0"/>
  </p:notesMasterIdLst>
  <p:sldIdLst>
    <p:sldId id="256" r:id="rId2"/>
    <p:sldId id="257" r:id="rId3"/>
    <p:sldId id="303" r:id="rId4"/>
    <p:sldId id="299" r:id="rId5"/>
    <p:sldId id="300" r:id="rId6"/>
    <p:sldId id="301" r:id="rId7"/>
    <p:sldId id="302" r:id="rId8"/>
    <p:sldId id="304" r:id="rId9"/>
    <p:sldId id="310" r:id="rId10"/>
    <p:sldId id="295" r:id="rId11"/>
    <p:sldId id="296" r:id="rId12"/>
    <p:sldId id="297" r:id="rId13"/>
    <p:sldId id="287" r:id="rId14"/>
    <p:sldId id="298" r:id="rId15"/>
    <p:sldId id="286" r:id="rId16"/>
    <p:sldId id="258" r:id="rId17"/>
    <p:sldId id="305" r:id="rId18"/>
    <p:sldId id="306" r:id="rId19"/>
    <p:sldId id="307" r:id="rId20"/>
    <p:sldId id="308" r:id="rId21"/>
    <p:sldId id="309" r:id="rId22"/>
    <p:sldId id="311" r:id="rId23"/>
    <p:sldId id="312" r:id="rId24"/>
    <p:sldId id="313" r:id="rId25"/>
    <p:sldId id="314" r:id="rId26"/>
    <p:sldId id="315" r:id="rId27"/>
    <p:sldId id="259" r:id="rId28"/>
    <p:sldId id="316" r:id="rId29"/>
    <p:sldId id="317" r:id="rId30"/>
    <p:sldId id="318" r:id="rId31"/>
    <p:sldId id="319" r:id="rId32"/>
    <p:sldId id="320" r:id="rId33"/>
    <p:sldId id="321" r:id="rId34"/>
    <p:sldId id="322" r:id="rId35"/>
    <p:sldId id="323" r:id="rId36"/>
    <p:sldId id="324" r:id="rId37"/>
    <p:sldId id="325" r:id="rId38"/>
    <p:sldId id="326" r:id="rId39"/>
    <p:sldId id="288" r:id="rId40"/>
    <p:sldId id="289" r:id="rId41"/>
    <p:sldId id="260" r:id="rId42"/>
    <p:sldId id="290" r:id="rId43"/>
    <p:sldId id="291" r:id="rId44"/>
    <p:sldId id="292" r:id="rId45"/>
    <p:sldId id="293" r:id="rId46"/>
    <p:sldId id="294" r:id="rId47"/>
    <p:sldId id="284" r:id="rId48"/>
    <p:sldId id="285" r:id="rId4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6995" autoAdjust="0"/>
  </p:normalViewPr>
  <p:slideViewPr>
    <p:cSldViewPr>
      <p:cViewPr varScale="1">
        <p:scale>
          <a:sx n="89" d="100"/>
          <a:sy n="89" d="100"/>
        </p:scale>
        <p:origin x="-1032"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7.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0FADE95-8F3B-49BC-B14A-D0A30AD8A815}" type="datetimeFigureOut">
              <a:rPr lang="en-US" smtClean="0"/>
              <a:pPr/>
              <a:t>4/6/2013</a:t>
            </a:fld>
            <a:endParaRPr lang="en-US"/>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59A0EA9-13F6-4104-A717-3C31FBDBD46C}" type="slidenum">
              <a:rPr lang="en-US" smtClean="0"/>
              <a:pPr/>
              <a:t>‹Nº›</a:t>
            </a:fld>
            <a:endParaRPr lang="en-US"/>
          </a:p>
        </p:txBody>
      </p:sp>
    </p:spTree>
    <p:extLst>
      <p:ext uri="{BB962C8B-B14F-4D97-AF65-F5344CB8AC3E}">
        <p14:creationId xmlns:p14="http://schemas.microsoft.com/office/powerpoint/2010/main" val="12010945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2"/>
          <p:cNvSpPr>
            <a:spLocks noGrp="1" noRot="1" noChangeAspect="1" noChangeArrowheads="1" noTextEdit="1"/>
          </p:cNvSpPr>
          <p:nvPr>
            <p:ph type="sldImg"/>
          </p:nvPr>
        </p:nvSpPr>
        <p:spPr>
          <a:ln/>
        </p:spPr>
      </p:sp>
      <p:sp>
        <p:nvSpPr>
          <p:cNvPr id="109571" name="Rectangle 3"/>
          <p:cNvSpPr>
            <a:spLocks noGrp="1" noChangeArrowheads="1"/>
          </p:cNvSpPr>
          <p:nvPr>
            <p:ph type="body" idx="1"/>
          </p:nvPr>
        </p:nvSpPr>
        <p:spPr>
          <a:xfrm>
            <a:off x="530225" y="4343400"/>
            <a:ext cx="5795963" cy="4114800"/>
          </a:xfrm>
          <a:noFill/>
          <a:ln/>
        </p:spPr>
        <p:txBody>
          <a:bodyPr/>
          <a:lstStyle/>
          <a:p>
            <a:endParaRPr lang="en-US" sz="1100" smtClean="0">
              <a:ea typeface="MS PGothic" pitchFamily="34" charset="-128"/>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Rectangle 2"/>
          <p:cNvSpPr>
            <a:spLocks noGrp="1" noRot="1" noChangeAspect="1" noChangeArrowheads="1" noTextEdit="1"/>
          </p:cNvSpPr>
          <p:nvPr>
            <p:ph type="sldImg"/>
          </p:nvPr>
        </p:nvSpPr>
        <p:spPr>
          <a:ln/>
        </p:spPr>
      </p:sp>
      <p:sp>
        <p:nvSpPr>
          <p:cNvPr id="142339" name="Rectangle 3"/>
          <p:cNvSpPr>
            <a:spLocks noGrp="1" noChangeArrowheads="1"/>
          </p:cNvSpPr>
          <p:nvPr>
            <p:ph type="body" idx="1"/>
          </p:nvPr>
        </p:nvSpPr>
        <p:spPr>
          <a:xfrm>
            <a:off x="500063" y="4343400"/>
            <a:ext cx="5857875" cy="4114800"/>
          </a:xfrm>
          <a:noFill/>
          <a:ln/>
        </p:spPr>
        <p:txBody>
          <a:bodyPr/>
          <a:lstStyle/>
          <a:p>
            <a:pPr marL="228600" indent="-228600"/>
            <a:r>
              <a:rPr lang="es-ES" sz="1100" smtClean="0">
                <a:solidFill>
                  <a:srgbClr val="000000"/>
                </a:solidFill>
                <a:ea typeface="MS PGothic" pitchFamily="34" charset="-128"/>
              </a:rPr>
              <a:t>Esta diapositiva muestra el bloqueo selectivo del AT</a:t>
            </a:r>
            <a:r>
              <a:rPr lang="es-ES" sz="1100" baseline="-25000" smtClean="0">
                <a:solidFill>
                  <a:srgbClr val="000000"/>
                </a:solidFill>
                <a:ea typeface="MS PGothic" pitchFamily="34" charset="-128"/>
              </a:rPr>
              <a:t>1</a:t>
            </a:r>
            <a:r>
              <a:rPr lang="es-ES" sz="1100" smtClean="0">
                <a:solidFill>
                  <a:srgbClr val="000000"/>
                </a:solidFill>
                <a:ea typeface="MS PGothic" pitchFamily="34" charset="-128"/>
              </a:rPr>
              <a:t> por acción de los ARA.</a:t>
            </a:r>
            <a:r>
              <a:rPr lang="es-ES" sz="1100" baseline="30000" smtClean="0">
                <a:solidFill>
                  <a:srgbClr val="000000"/>
                </a:solidFill>
                <a:ea typeface="MS PGothic" pitchFamily="34" charset="-128"/>
              </a:rPr>
              <a:t>1</a:t>
            </a:r>
          </a:p>
          <a:p>
            <a:pPr marL="228600" indent="-228600"/>
            <a:r>
              <a:rPr lang="es-ES" sz="1100" dirty="0" smtClean="0">
                <a:solidFill>
                  <a:srgbClr val="000000"/>
                </a:solidFill>
                <a:ea typeface="MS PGothic" pitchFamily="34" charset="-128"/>
              </a:rPr>
              <a:t>El SRA está implicado en la regulación de la PA y del volumen sanguíneo y constituye el lugar de acción de los ARA (y de los IECA). El SRA contribuye a regular la PA y el volumen sanguíneo del organismo a largo plazo a través de la producción de aldosterona, un </a:t>
            </a:r>
            <a:r>
              <a:rPr lang="es-ES" sz="1100" dirty="0" err="1" smtClean="0">
                <a:solidFill>
                  <a:srgbClr val="000000"/>
                </a:solidFill>
                <a:ea typeface="MS PGothic" pitchFamily="34" charset="-128"/>
              </a:rPr>
              <a:t>corticoesteroide</a:t>
            </a:r>
            <a:r>
              <a:rPr lang="es-ES" sz="1100" dirty="0" smtClean="0">
                <a:solidFill>
                  <a:srgbClr val="000000"/>
                </a:solidFill>
                <a:ea typeface="MS PGothic" pitchFamily="34" charset="-128"/>
              </a:rPr>
              <a:t> que regula el equilibrio electrolítico. La </a:t>
            </a:r>
            <a:r>
              <a:rPr lang="es-ES" sz="1100" dirty="0" err="1" smtClean="0">
                <a:solidFill>
                  <a:srgbClr val="000000"/>
                </a:solidFill>
                <a:ea typeface="MS PGothic" pitchFamily="34" charset="-128"/>
              </a:rPr>
              <a:t>angiotensina</a:t>
            </a:r>
            <a:r>
              <a:rPr lang="es-ES" sz="1100" dirty="0" smtClean="0">
                <a:solidFill>
                  <a:srgbClr val="000000"/>
                </a:solidFill>
                <a:ea typeface="MS PGothic" pitchFamily="34" charset="-128"/>
              </a:rPr>
              <a:t> I se convierte en su forma activa, la </a:t>
            </a:r>
            <a:r>
              <a:rPr lang="es-ES" sz="1100" dirty="0" err="1" smtClean="0">
                <a:solidFill>
                  <a:srgbClr val="000000"/>
                </a:solidFill>
                <a:ea typeface="MS PGothic" pitchFamily="34" charset="-128"/>
              </a:rPr>
              <a:t>angiotensina</a:t>
            </a:r>
            <a:r>
              <a:rPr lang="es-ES" sz="1100" dirty="0" smtClean="0">
                <a:solidFill>
                  <a:srgbClr val="000000"/>
                </a:solidFill>
                <a:ea typeface="MS PGothic" pitchFamily="34" charset="-128"/>
              </a:rPr>
              <a:t> II, por acción de la ECA. La ECA también tiene un cometido importante en la descomposición de la </a:t>
            </a:r>
            <a:r>
              <a:rPr lang="es-ES" sz="1100" dirty="0" err="1" smtClean="0">
                <a:solidFill>
                  <a:srgbClr val="000000"/>
                </a:solidFill>
                <a:ea typeface="MS PGothic" pitchFamily="34" charset="-128"/>
              </a:rPr>
              <a:t>bradicinina</a:t>
            </a:r>
            <a:r>
              <a:rPr lang="es-ES" sz="1100" dirty="0" smtClean="0">
                <a:solidFill>
                  <a:srgbClr val="000000"/>
                </a:solidFill>
                <a:ea typeface="MS PGothic" pitchFamily="34" charset="-128"/>
              </a:rPr>
              <a:t>, un potente vasodilatador. La </a:t>
            </a:r>
            <a:r>
              <a:rPr lang="es-ES" sz="1100" dirty="0" err="1" smtClean="0">
                <a:solidFill>
                  <a:srgbClr val="000000"/>
                </a:solidFill>
                <a:ea typeface="MS PGothic" pitchFamily="34" charset="-128"/>
              </a:rPr>
              <a:t>angiotensina</a:t>
            </a:r>
            <a:r>
              <a:rPr lang="es-ES" sz="1100" dirty="0" smtClean="0">
                <a:solidFill>
                  <a:srgbClr val="000000"/>
                </a:solidFill>
                <a:ea typeface="MS PGothic" pitchFamily="34" charset="-128"/>
              </a:rPr>
              <a:t> I también se puede convertir en </a:t>
            </a:r>
            <a:r>
              <a:rPr lang="es-ES" sz="1100" dirty="0" err="1" smtClean="0">
                <a:solidFill>
                  <a:srgbClr val="000000"/>
                </a:solidFill>
                <a:ea typeface="MS PGothic" pitchFamily="34" charset="-128"/>
              </a:rPr>
              <a:t>angiotensina</a:t>
            </a:r>
            <a:r>
              <a:rPr lang="es-ES" sz="1100" dirty="0" smtClean="0">
                <a:solidFill>
                  <a:srgbClr val="000000"/>
                </a:solidFill>
                <a:ea typeface="MS PGothic" pitchFamily="34" charset="-128"/>
              </a:rPr>
              <a:t> II por otras vías, por acción de enzimas como la </a:t>
            </a:r>
            <a:r>
              <a:rPr lang="es-ES" sz="1100" dirty="0" err="1" smtClean="0">
                <a:solidFill>
                  <a:srgbClr val="000000"/>
                </a:solidFill>
                <a:ea typeface="MS PGothic" pitchFamily="34" charset="-128"/>
              </a:rPr>
              <a:t>quimasa</a:t>
            </a:r>
            <a:r>
              <a:rPr lang="es-ES" sz="1100" dirty="0" smtClean="0">
                <a:solidFill>
                  <a:srgbClr val="000000"/>
                </a:solidFill>
                <a:ea typeface="MS PGothic" pitchFamily="34" charset="-128"/>
              </a:rPr>
              <a:t>, sin participación de la ECA.</a:t>
            </a:r>
            <a:r>
              <a:rPr lang="es-ES" sz="1100" baseline="30000" dirty="0" smtClean="0">
                <a:solidFill>
                  <a:srgbClr val="000000"/>
                </a:solidFill>
                <a:ea typeface="MS PGothic" pitchFamily="34" charset="-128"/>
              </a:rPr>
              <a:t>2</a:t>
            </a:r>
          </a:p>
          <a:p>
            <a:pPr marL="228600" indent="-228600"/>
            <a:r>
              <a:rPr lang="es-ES" sz="1100" dirty="0" smtClean="0">
                <a:solidFill>
                  <a:srgbClr val="000000"/>
                </a:solidFill>
                <a:ea typeface="MS PGothic" pitchFamily="34" charset="-128"/>
              </a:rPr>
              <a:t>Existen dos subtipos de receptores celulares de </a:t>
            </a:r>
            <a:r>
              <a:rPr lang="es-ES" sz="1100" dirty="0" err="1" smtClean="0">
                <a:solidFill>
                  <a:srgbClr val="000000"/>
                </a:solidFill>
                <a:ea typeface="MS PGothic" pitchFamily="34" charset="-128"/>
              </a:rPr>
              <a:t>angiotensina</a:t>
            </a:r>
            <a:r>
              <a:rPr lang="es-ES" sz="1100" dirty="0" smtClean="0">
                <a:solidFill>
                  <a:srgbClr val="000000"/>
                </a:solidFill>
                <a:ea typeface="MS PGothic" pitchFamily="34" charset="-128"/>
              </a:rPr>
              <a:t> II bien caracterizados: AT</a:t>
            </a:r>
            <a:r>
              <a:rPr lang="es-ES" sz="1100" baseline="-25000" dirty="0" smtClean="0">
                <a:solidFill>
                  <a:srgbClr val="000000"/>
                </a:solidFill>
                <a:ea typeface="MS PGothic" pitchFamily="34" charset="-128"/>
              </a:rPr>
              <a:t>1</a:t>
            </a:r>
            <a:r>
              <a:rPr lang="es-ES" sz="1100" dirty="0" smtClean="0">
                <a:solidFill>
                  <a:srgbClr val="000000"/>
                </a:solidFill>
                <a:ea typeface="MS PGothic" pitchFamily="34" charset="-128"/>
              </a:rPr>
              <a:t> y AT</a:t>
            </a:r>
            <a:r>
              <a:rPr lang="es-ES" sz="1100" baseline="-25000" dirty="0" smtClean="0">
                <a:solidFill>
                  <a:srgbClr val="000000"/>
                </a:solidFill>
                <a:ea typeface="MS PGothic" pitchFamily="34" charset="-128"/>
              </a:rPr>
              <a:t>2</a:t>
            </a:r>
            <a:r>
              <a:rPr lang="es-ES" sz="1100" dirty="0" smtClean="0">
                <a:solidFill>
                  <a:srgbClr val="000000"/>
                </a:solidFill>
                <a:ea typeface="MS PGothic" pitchFamily="34" charset="-128"/>
              </a:rPr>
              <a:t>. El AT</a:t>
            </a:r>
            <a:r>
              <a:rPr lang="es-ES" sz="1100" baseline="-25000" dirty="0" smtClean="0">
                <a:solidFill>
                  <a:srgbClr val="000000"/>
                </a:solidFill>
                <a:ea typeface="MS PGothic" pitchFamily="34" charset="-128"/>
              </a:rPr>
              <a:t>1</a:t>
            </a:r>
            <a:r>
              <a:rPr lang="es-ES" sz="1100" dirty="0" smtClean="0">
                <a:solidFill>
                  <a:srgbClr val="000000"/>
                </a:solidFill>
                <a:ea typeface="MS PGothic" pitchFamily="34" charset="-128"/>
              </a:rPr>
              <a:t> media todas las acciones conocidas de la </a:t>
            </a:r>
            <a:r>
              <a:rPr lang="es-ES" sz="1100" dirty="0" err="1" smtClean="0">
                <a:solidFill>
                  <a:srgbClr val="000000"/>
                </a:solidFill>
                <a:ea typeface="MS PGothic" pitchFamily="34" charset="-128"/>
              </a:rPr>
              <a:t>angiotensina</a:t>
            </a:r>
            <a:r>
              <a:rPr lang="es-ES" sz="1100" dirty="0" smtClean="0">
                <a:solidFill>
                  <a:srgbClr val="000000"/>
                </a:solidFill>
                <a:ea typeface="MS PGothic" pitchFamily="34" charset="-128"/>
              </a:rPr>
              <a:t> II sobre control de la PA. Se conoce menos acerca de las funciones del receptor AT</a:t>
            </a:r>
            <a:r>
              <a:rPr lang="es-ES" sz="1100" baseline="-25000" dirty="0" smtClean="0">
                <a:solidFill>
                  <a:srgbClr val="000000"/>
                </a:solidFill>
                <a:ea typeface="MS PGothic" pitchFamily="34" charset="-128"/>
              </a:rPr>
              <a:t>2</a:t>
            </a:r>
            <a:r>
              <a:rPr lang="es-ES" sz="1100" dirty="0" smtClean="0">
                <a:solidFill>
                  <a:srgbClr val="000000"/>
                </a:solidFill>
                <a:ea typeface="MS PGothic" pitchFamily="34" charset="-128"/>
              </a:rPr>
              <a:t>. Se sabe que inhibe la proliferación celular e invierte la hipertrofia inducida por el receptor AT</a:t>
            </a:r>
            <a:r>
              <a:rPr lang="es-ES" sz="1100" baseline="-25000" dirty="0" smtClean="0">
                <a:solidFill>
                  <a:srgbClr val="000000"/>
                </a:solidFill>
                <a:ea typeface="MS PGothic" pitchFamily="34" charset="-128"/>
              </a:rPr>
              <a:t>1</a:t>
            </a:r>
            <a:r>
              <a:rPr lang="es-ES" sz="1100" dirty="0" smtClean="0">
                <a:solidFill>
                  <a:srgbClr val="000000"/>
                </a:solidFill>
                <a:ea typeface="MS PGothic" pitchFamily="34" charset="-128"/>
              </a:rPr>
              <a:t> y se cree que modula la </a:t>
            </a:r>
            <a:r>
              <a:rPr lang="es-ES" sz="1100" dirty="0" err="1" smtClean="0">
                <a:solidFill>
                  <a:srgbClr val="000000"/>
                </a:solidFill>
                <a:ea typeface="MS PGothic" pitchFamily="34" charset="-128"/>
              </a:rPr>
              <a:t>neuroplasticidad</a:t>
            </a:r>
            <a:r>
              <a:rPr lang="es-ES" sz="1100" dirty="0" smtClean="0">
                <a:solidFill>
                  <a:srgbClr val="000000"/>
                </a:solidFill>
                <a:ea typeface="MS PGothic" pitchFamily="34" charset="-128"/>
              </a:rPr>
              <a:t>, la regeneración vascular y la apoptosis.</a:t>
            </a:r>
            <a:r>
              <a:rPr lang="es-ES" sz="1100" baseline="30000" dirty="0" smtClean="0">
                <a:solidFill>
                  <a:srgbClr val="000000"/>
                </a:solidFill>
                <a:ea typeface="MS PGothic" pitchFamily="34" charset="-128"/>
              </a:rPr>
              <a:t>2</a:t>
            </a:r>
            <a:r>
              <a:rPr lang="es-ES" sz="1100" dirty="0" smtClean="0">
                <a:solidFill>
                  <a:srgbClr val="000000"/>
                </a:solidFill>
                <a:ea typeface="MS PGothic" pitchFamily="34" charset="-128"/>
              </a:rPr>
              <a:t> </a:t>
            </a:r>
          </a:p>
          <a:p>
            <a:pPr marL="228600" indent="-228600"/>
            <a:r>
              <a:rPr lang="es-ES" sz="1100" dirty="0" smtClean="0">
                <a:solidFill>
                  <a:srgbClr val="000000"/>
                </a:solidFill>
                <a:ea typeface="MS PGothic" pitchFamily="34" charset="-128"/>
              </a:rPr>
              <a:t>Los ARA inhiben específicamente el SRA en el sitio del receptor. Los bloqueantes del receptor AT</a:t>
            </a:r>
            <a:r>
              <a:rPr lang="es-ES" sz="1100" baseline="-25000" dirty="0" smtClean="0">
                <a:solidFill>
                  <a:srgbClr val="000000"/>
                </a:solidFill>
                <a:ea typeface="MS PGothic" pitchFamily="34" charset="-128"/>
              </a:rPr>
              <a:t>1</a:t>
            </a:r>
            <a:r>
              <a:rPr lang="es-ES" sz="1100" dirty="0" smtClean="0">
                <a:solidFill>
                  <a:srgbClr val="000000"/>
                </a:solidFill>
                <a:ea typeface="MS PGothic" pitchFamily="34" charset="-128"/>
              </a:rPr>
              <a:t> inducen un bloqueo de los efectos inducidos por la </a:t>
            </a:r>
            <a:r>
              <a:rPr lang="es-ES" sz="1100" dirty="0" err="1" smtClean="0">
                <a:solidFill>
                  <a:srgbClr val="000000"/>
                </a:solidFill>
                <a:ea typeface="MS PGothic" pitchFamily="34" charset="-128"/>
              </a:rPr>
              <a:t>angiotensina</a:t>
            </a:r>
            <a:r>
              <a:rPr lang="es-ES" sz="1100" dirty="0" smtClean="0">
                <a:solidFill>
                  <a:srgbClr val="000000"/>
                </a:solidFill>
                <a:ea typeface="MS PGothic" pitchFamily="34" charset="-128"/>
              </a:rPr>
              <a:t> II dependiente de la dosis, que tiene como resultado una reducción de la PA, hipertrofia cardíaca y vascular, proteinuria y esclerosis glomerular.</a:t>
            </a:r>
            <a:r>
              <a:rPr lang="es-ES" sz="1100" baseline="30000" dirty="0" smtClean="0">
                <a:solidFill>
                  <a:srgbClr val="000000"/>
                </a:solidFill>
                <a:ea typeface="MS PGothic" pitchFamily="34" charset="-128"/>
              </a:rPr>
              <a:t>2</a:t>
            </a:r>
            <a:r>
              <a:rPr lang="es-ES" sz="1100" dirty="0" smtClean="0">
                <a:solidFill>
                  <a:srgbClr val="000000"/>
                </a:solidFill>
                <a:ea typeface="MS PGothic" pitchFamily="34" charset="-128"/>
              </a:rPr>
              <a:t> </a:t>
            </a:r>
          </a:p>
          <a:p>
            <a:pPr marL="228600" indent="-228600"/>
            <a:r>
              <a:rPr lang="es-ES" sz="1100" dirty="0" smtClean="0">
                <a:solidFill>
                  <a:srgbClr val="000000"/>
                </a:solidFill>
                <a:ea typeface="MS PGothic" pitchFamily="34" charset="-128"/>
              </a:rPr>
              <a:t>Los ARA pueden proporcionar protección de los órganos terminales mediante el bloqueo de la </a:t>
            </a:r>
            <a:r>
              <a:rPr lang="es-ES" sz="1100" dirty="0" err="1" smtClean="0">
                <a:solidFill>
                  <a:srgbClr val="000000"/>
                </a:solidFill>
                <a:ea typeface="MS PGothic" pitchFamily="34" charset="-128"/>
              </a:rPr>
              <a:t>angiotensina</a:t>
            </a:r>
            <a:r>
              <a:rPr lang="es-ES" sz="1100" dirty="0" smtClean="0">
                <a:solidFill>
                  <a:srgbClr val="000000"/>
                </a:solidFill>
                <a:ea typeface="MS PGothic" pitchFamily="34" charset="-128"/>
              </a:rPr>
              <a:t> II a través del receptor AT</a:t>
            </a:r>
            <a:r>
              <a:rPr lang="es-ES" sz="1100" baseline="-25000" dirty="0" smtClean="0">
                <a:solidFill>
                  <a:srgbClr val="000000"/>
                </a:solidFill>
                <a:ea typeface="MS PGothic" pitchFamily="34" charset="-128"/>
              </a:rPr>
              <a:t>1,</a:t>
            </a:r>
            <a:r>
              <a:rPr lang="es-ES" sz="1100" dirty="0" smtClean="0">
                <a:solidFill>
                  <a:srgbClr val="000000"/>
                </a:solidFill>
                <a:ea typeface="MS PGothic" pitchFamily="34" charset="-128"/>
              </a:rPr>
              <a:t> dejando libre el receptor AT</a:t>
            </a:r>
            <a:r>
              <a:rPr lang="es-ES" sz="1100" baseline="-25000" dirty="0" smtClean="0">
                <a:solidFill>
                  <a:srgbClr val="000000"/>
                </a:solidFill>
                <a:ea typeface="MS PGothic" pitchFamily="34" charset="-128"/>
              </a:rPr>
              <a:t>2</a:t>
            </a:r>
            <a:r>
              <a:rPr lang="es-ES" sz="1100" dirty="0" smtClean="0">
                <a:solidFill>
                  <a:srgbClr val="000000"/>
                </a:solidFill>
                <a:ea typeface="MS PGothic" pitchFamily="34" charset="-128"/>
              </a:rPr>
              <a:t>. En la actualidad se está estudiando con mayor profundidad el receptor AT</a:t>
            </a:r>
            <a:r>
              <a:rPr lang="es-ES" sz="1100" baseline="-25000" dirty="0" smtClean="0">
                <a:solidFill>
                  <a:srgbClr val="000000"/>
                </a:solidFill>
                <a:ea typeface="MS PGothic" pitchFamily="34" charset="-128"/>
              </a:rPr>
              <a:t>2</a:t>
            </a:r>
            <a:r>
              <a:rPr lang="es-ES" sz="1100" dirty="0" smtClean="0">
                <a:solidFill>
                  <a:srgbClr val="000000"/>
                </a:solidFill>
                <a:ea typeface="MS PGothic" pitchFamily="34" charset="-128"/>
              </a:rPr>
              <a:t>, presente solamente en cantidades bajas en los tejidos adultos. Se cree que el receptor AT</a:t>
            </a:r>
            <a:r>
              <a:rPr lang="es-ES" sz="1100" baseline="-25000" dirty="0" smtClean="0">
                <a:solidFill>
                  <a:srgbClr val="000000"/>
                </a:solidFill>
                <a:ea typeface="MS PGothic" pitchFamily="34" charset="-128"/>
              </a:rPr>
              <a:t>2</a:t>
            </a:r>
            <a:r>
              <a:rPr lang="es-ES" sz="1100" dirty="0" smtClean="0">
                <a:solidFill>
                  <a:srgbClr val="000000"/>
                </a:solidFill>
                <a:ea typeface="MS PGothic" pitchFamily="34" charset="-128"/>
              </a:rPr>
              <a:t> ejerce efectos opuestos sobre el receptor AT</a:t>
            </a:r>
            <a:r>
              <a:rPr lang="es-ES" sz="1100" baseline="-25000" dirty="0" smtClean="0">
                <a:solidFill>
                  <a:srgbClr val="000000"/>
                </a:solidFill>
                <a:ea typeface="MS PGothic" pitchFamily="34" charset="-128"/>
              </a:rPr>
              <a:t>1</a:t>
            </a:r>
            <a:r>
              <a:rPr lang="es-ES" sz="1100" dirty="0" smtClean="0">
                <a:solidFill>
                  <a:srgbClr val="000000"/>
                </a:solidFill>
                <a:ea typeface="MS PGothic" pitchFamily="34" charset="-128"/>
              </a:rPr>
              <a:t> y, por tanto, aporta efectos beneficiosos sobre el sistema CV y efectos de protección de los tejidos más allá de los efectos sobre la PA.</a:t>
            </a:r>
            <a:r>
              <a:rPr lang="es-ES" sz="1100" baseline="30000" dirty="0" smtClean="0">
                <a:solidFill>
                  <a:srgbClr val="000000"/>
                </a:solidFill>
                <a:ea typeface="MS PGothic" pitchFamily="34" charset="-128"/>
              </a:rPr>
              <a:t>2</a:t>
            </a:r>
            <a:r>
              <a:rPr lang="es-ES" sz="1100" dirty="0" smtClean="0">
                <a:solidFill>
                  <a:srgbClr val="000000"/>
                </a:solidFill>
                <a:ea typeface="MS PGothic" pitchFamily="34" charset="-128"/>
              </a:rPr>
              <a:t> </a:t>
            </a:r>
          </a:p>
          <a:p>
            <a:pPr marL="228600" indent="-228600"/>
            <a:endParaRPr lang="es-ES" sz="1100" dirty="0" smtClean="0">
              <a:solidFill>
                <a:srgbClr val="000000"/>
              </a:solidFill>
              <a:ea typeface="MS PGothic" pitchFamily="34" charset="-128"/>
            </a:endParaRPr>
          </a:p>
          <a:p>
            <a:pPr marL="228600" indent="-228600"/>
            <a:r>
              <a:rPr lang="es-ES" sz="1100" b="1" dirty="0" smtClean="0">
                <a:solidFill>
                  <a:srgbClr val="000000"/>
                </a:solidFill>
                <a:ea typeface="MS PGothic" pitchFamily="34" charset="-128"/>
              </a:rPr>
              <a:t>Bibliografía</a:t>
            </a:r>
          </a:p>
          <a:p>
            <a:pPr marL="228600" indent="-228600">
              <a:buFontTx/>
              <a:buAutoNum type="arabicPeriod"/>
            </a:pPr>
            <a:r>
              <a:rPr lang="es-ES" sz="1100" dirty="0" err="1" smtClean="0">
                <a:solidFill>
                  <a:srgbClr val="000000"/>
                </a:solidFill>
                <a:ea typeface="MS PGothic" pitchFamily="34" charset="-128"/>
              </a:rPr>
              <a:t>Dzau</a:t>
            </a:r>
            <a:r>
              <a:rPr lang="es-ES" sz="1100" dirty="0" smtClean="0">
                <a:solidFill>
                  <a:srgbClr val="000000"/>
                </a:solidFill>
                <a:ea typeface="MS PGothic" pitchFamily="34" charset="-128"/>
              </a:rPr>
              <a:t> V. </a:t>
            </a:r>
            <a:r>
              <a:rPr lang="es-ES" sz="1100" dirty="0" err="1" smtClean="0">
                <a:solidFill>
                  <a:srgbClr val="000000"/>
                </a:solidFill>
                <a:ea typeface="MS PGothic" pitchFamily="34" charset="-128"/>
              </a:rPr>
              <a:t>The</a:t>
            </a:r>
            <a:r>
              <a:rPr lang="es-ES" sz="1100" dirty="0" smtClean="0">
                <a:solidFill>
                  <a:srgbClr val="000000"/>
                </a:solidFill>
                <a:ea typeface="MS PGothic" pitchFamily="34" charset="-128"/>
              </a:rPr>
              <a:t> cardiovascular continuum and </a:t>
            </a:r>
            <a:r>
              <a:rPr lang="es-ES" sz="1100" dirty="0" err="1" smtClean="0">
                <a:solidFill>
                  <a:srgbClr val="000000"/>
                </a:solidFill>
                <a:ea typeface="MS PGothic" pitchFamily="34" charset="-128"/>
              </a:rPr>
              <a:t>renin-angiotensin-aldosterone</a:t>
            </a:r>
            <a:r>
              <a:rPr lang="es-ES" sz="1100" dirty="0" smtClean="0">
                <a:solidFill>
                  <a:srgbClr val="000000"/>
                </a:solidFill>
                <a:ea typeface="MS PGothic" pitchFamily="34" charset="-128"/>
              </a:rPr>
              <a:t> </a:t>
            </a:r>
            <a:r>
              <a:rPr lang="es-ES" sz="1100" dirty="0" err="1" smtClean="0">
                <a:solidFill>
                  <a:srgbClr val="000000"/>
                </a:solidFill>
                <a:ea typeface="MS PGothic" pitchFamily="34" charset="-128"/>
              </a:rPr>
              <a:t>system</a:t>
            </a:r>
            <a:r>
              <a:rPr lang="es-ES" sz="1100" dirty="0" smtClean="0">
                <a:solidFill>
                  <a:srgbClr val="000000"/>
                </a:solidFill>
                <a:ea typeface="MS PGothic" pitchFamily="34" charset="-128"/>
              </a:rPr>
              <a:t> </a:t>
            </a:r>
            <a:r>
              <a:rPr lang="es-ES" sz="1100" dirty="0" err="1" smtClean="0">
                <a:solidFill>
                  <a:srgbClr val="000000"/>
                </a:solidFill>
                <a:ea typeface="MS PGothic" pitchFamily="34" charset="-128"/>
              </a:rPr>
              <a:t>blockade</a:t>
            </a:r>
            <a:r>
              <a:rPr lang="es-ES" sz="1100" dirty="0" smtClean="0">
                <a:solidFill>
                  <a:srgbClr val="000000"/>
                </a:solidFill>
                <a:ea typeface="MS PGothic" pitchFamily="34" charset="-128"/>
              </a:rPr>
              <a:t>. </a:t>
            </a:r>
            <a:r>
              <a:rPr lang="es-ES" sz="1100" i="1" dirty="0" smtClean="0">
                <a:solidFill>
                  <a:srgbClr val="000000"/>
                </a:solidFill>
                <a:ea typeface="MS PGothic" pitchFamily="34" charset="-128"/>
              </a:rPr>
              <a:t>J </a:t>
            </a:r>
            <a:r>
              <a:rPr lang="es-ES" sz="1100" i="1" dirty="0" err="1" smtClean="0">
                <a:solidFill>
                  <a:srgbClr val="000000"/>
                </a:solidFill>
                <a:ea typeface="MS PGothic" pitchFamily="34" charset="-128"/>
              </a:rPr>
              <a:t>Hypertens</a:t>
            </a:r>
            <a:r>
              <a:rPr lang="es-ES" sz="1100" i="1" dirty="0" smtClean="0">
                <a:solidFill>
                  <a:srgbClr val="000000"/>
                </a:solidFill>
                <a:ea typeface="MS PGothic" pitchFamily="34" charset="-128"/>
              </a:rPr>
              <a:t> </a:t>
            </a:r>
            <a:r>
              <a:rPr lang="es-ES" sz="1100" i="1" dirty="0" err="1" smtClean="0">
                <a:solidFill>
                  <a:srgbClr val="000000"/>
                </a:solidFill>
                <a:ea typeface="MS PGothic" pitchFamily="34" charset="-128"/>
              </a:rPr>
              <a:t>Suppl</a:t>
            </a:r>
            <a:r>
              <a:rPr lang="es-ES" sz="1100" i="1" dirty="0" smtClean="0">
                <a:solidFill>
                  <a:srgbClr val="000000"/>
                </a:solidFill>
                <a:ea typeface="MS PGothic" pitchFamily="34" charset="-128"/>
              </a:rPr>
              <a:t>.</a:t>
            </a:r>
            <a:r>
              <a:rPr lang="es-ES" sz="1100" dirty="0" smtClean="0">
                <a:solidFill>
                  <a:srgbClr val="000000"/>
                </a:solidFill>
                <a:ea typeface="MS PGothic" pitchFamily="34" charset="-128"/>
              </a:rPr>
              <a:t> 2005;23(1):S9–S17. </a:t>
            </a:r>
          </a:p>
          <a:p>
            <a:pPr marL="228600" indent="-228600">
              <a:buFontTx/>
              <a:buAutoNum type="arabicPeriod"/>
            </a:pPr>
            <a:r>
              <a:rPr lang="es-ES" sz="1100" dirty="0" err="1" smtClean="0">
                <a:solidFill>
                  <a:srgbClr val="000000"/>
                </a:solidFill>
                <a:ea typeface="MS PGothic" pitchFamily="34" charset="-128"/>
              </a:rPr>
              <a:t>Steckelings</a:t>
            </a:r>
            <a:r>
              <a:rPr lang="es-ES" sz="1100" dirty="0" smtClean="0">
                <a:solidFill>
                  <a:srgbClr val="000000"/>
                </a:solidFill>
                <a:ea typeface="MS PGothic" pitchFamily="34" charset="-128"/>
              </a:rPr>
              <a:t> UM, et al. </a:t>
            </a:r>
            <a:r>
              <a:rPr lang="es-ES" sz="1100" dirty="0" err="1" smtClean="0">
                <a:solidFill>
                  <a:srgbClr val="000000"/>
                </a:solidFill>
                <a:ea typeface="MS PGothic" pitchFamily="34" charset="-128"/>
              </a:rPr>
              <a:t>The</a:t>
            </a:r>
            <a:r>
              <a:rPr lang="es-ES" sz="1100" dirty="0" smtClean="0">
                <a:solidFill>
                  <a:srgbClr val="000000"/>
                </a:solidFill>
                <a:ea typeface="MS PGothic" pitchFamily="34" charset="-128"/>
              </a:rPr>
              <a:t> AT2 receptor – </a:t>
            </a:r>
            <a:r>
              <a:rPr lang="es-ES" sz="1100" dirty="0" err="1" smtClean="0">
                <a:solidFill>
                  <a:srgbClr val="000000"/>
                </a:solidFill>
                <a:ea typeface="MS PGothic" pitchFamily="34" charset="-128"/>
              </a:rPr>
              <a:t>matter</a:t>
            </a:r>
            <a:r>
              <a:rPr lang="es-ES" sz="1100" dirty="0" smtClean="0">
                <a:solidFill>
                  <a:srgbClr val="000000"/>
                </a:solidFill>
                <a:ea typeface="MS PGothic" pitchFamily="34" charset="-128"/>
              </a:rPr>
              <a:t> of </a:t>
            </a:r>
            <a:r>
              <a:rPr lang="es-ES" sz="1100" dirty="0" err="1" smtClean="0">
                <a:solidFill>
                  <a:srgbClr val="000000"/>
                </a:solidFill>
                <a:ea typeface="MS PGothic" pitchFamily="34" charset="-128"/>
              </a:rPr>
              <a:t>love</a:t>
            </a:r>
            <a:r>
              <a:rPr lang="es-ES" sz="1100" dirty="0" smtClean="0">
                <a:solidFill>
                  <a:srgbClr val="000000"/>
                </a:solidFill>
                <a:ea typeface="MS PGothic" pitchFamily="34" charset="-128"/>
              </a:rPr>
              <a:t> and </a:t>
            </a:r>
            <a:r>
              <a:rPr lang="es-ES" sz="1100" dirty="0" err="1" smtClean="0">
                <a:solidFill>
                  <a:srgbClr val="000000"/>
                </a:solidFill>
                <a:ea typeface="MS PGothic" pitchFamily="34" charset="-128"/>
              </a:rPr>
              <a:t>hate</a:t>
            </a:r>
            <a:r>
              <a:rPr lang="es-ES" sz="1100" dirty="0" smtClean="0">
                <a:solidFill>
                  <a:srgbClr val="000000"/>
                </a:solidFill>
                <a:ea typeface="MS PGothic" pitchFamily="34" charset="-128"/>
              </a:rPr>
              <a:t>. </a:t>
            </a:r>
            <a:r>
              <a:rPr lang="es-ES" sz="1100" i="1" dirty="0" err="1" smtClean="0">
                <a:solidFill>
                  <a:srgbClr val="000000"/>
                </a:solidFill>
                <a:ea typeface="MS PGothic" pitchFamily="34" charset="-128"/>
              </a:rPr>
              <a:t>Peptides</a:t>
            </a:r>
            <a:r>
              <a:rPr lang="es-ES" sz="1100" i="1" dirty="0" smtClean="0">
                <a:solidFill>
                  <a:srgbClr val="000000"/>
                </a:solidFill>
                <a:ea typeface="MS PGothic" pitchFamily="34" charset="-128"/>
              </a:rPr>
              <a:t>.</a:t>
            </a:r>
            <a:r>
              <a:rPr lang="es-ES" sz="1100" dirty="0" smtClean="0">
                <a:solidFill>
                  <a:srgbClr val="000000"/>
                </a:solidFill>
                <a:ea typeface="MS PGothic" pitchFamily="34" charset="-128"/>
              </a:rPr>
              <a:t> 2005;26:1401-1409.</a:t>
            </a:r>
          </a:p>
          <a:p>
            <a:pPr marL="228600" indent="-228600"/>
            <a:endParaRPr lang="es-ES" sz="1100" dirty="0" smtClean="0">
              <a:solidFill>
                <a:srgbClr val="000000"/>
              </a:solidFill>
              <a:ea typeface="MS PGothic" pitchFamily="34" charset="-128"/>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Rectangle 2"/>
          <p:cNvSpPr>
            <a:spLocks noGrp="1" noRot="1" noChangeAspect="1" noChangeArrowheads="1" noTextEdit="1"/>
          </p:cNvSpPr>
          <p:nvPr>
            <p:ph type="sldImg"/>
          </p:nvPr>
        </p:nvSpPr>
        <p:spPr>
          <a:ln/>
        </p:spPr>
      </p:sp>
      <p:sp>
        <p:nvSpPr>
          <p:cNvPr id="147459" name="Rectangle 3"/>
          <p:cNvSpPr>
            <a:spLocks noGrp="1" noChangeArrowheads="1"/>
          </p:cNvSpPr>
          <p:nvPr>
            <p:ph type="body" idx="1"/>
          </p:nvPr>
        </p:nvSpPr>
        <p:spPr>
          <a:xfrm>
            <a:off x="542925" y="4378325"/>
            <a:ext cx="5759450" cy="4124325"/>
          </a:xfrm>
          <a:noFill/>
          <a:ln/>
        </p:spPr>
        <p:txBody>
          <a:bodyPr/>
          <a:lstStyle/>
          <a:p>
            <a:pPr marL="228600" indent="-228600">
              <a:lnSpc>
                <a:spcPct val="90000"/>
              </a:lnSpc>
              <a:spcBef>
                <a:spcPct val="0"/>
              </a:spcBef>
            </a:pPr>
            <a:r>
              <a:rPr lang="es-ES" sz="1100" dirty="0" smtClean="0">
                <a:solidFill>
                  <a:srgbClr val="000000"/>
                </a:solidFill>
                <a:ea typeface="MS PGothic" pitchFamily="34" charset="-128"/>
              </a:rPr>
              <a:t>Esta diapositiva muestra cómo el bloqueo del canal del calcio tiene como resultado la activación compensatoria del SNS, y el SNS, a su vez, activa el SRA.</a:t>
            </a:r>
            <a:r>
              <a:rPr lang="es-ES" sz="1100" baseline="30000" dirty="0" smtClean="0">
                <a:solidFill>
                  <a:srgbClr val="000000"/>
                </a:solidFill>
                <a:ea typeface="MS PGothic" pitchFamily="34" charset="-128"/>
              </a:rPr>
              <a:t>1-3</a:t>
            </a:r>
          </a:p>
          <a:p>
            <a:pPr marL="228600" indent="-228600">
              <a:lnSpc>
                <a:spcPct val="90000"/>
              </a:lnSpc>
              <a:spcBef>
                <a:spcPct val="0"/>
              </a:spcBef>
            </a:pPr>
            <a:r>
              <a:rPr lang="es-ES" sz="1100" dirty="0" smtClean="0">
                <a:solidFill>
                  <a:srgbClr val="000000"/>
                </a:solidFill>
                <a:ea typeface="MS PGothic" pitchFamily="34" charset="-128"/>
              </a:rPr>
              <a:t>Estos efectos tienden a atenuar la eficacia de reducción de la PA de los BCC. La administración de un ARA contrarresta estos efectos mediante el bloqueo del SRA. Debido a que los BCC tienen propiedades diuréticas y </a:t>
            </a:r>
            <a:r>
              <a:rPr lang="es-ES" sz="1100" dirty="0" err="1" smtClean="0">
                <a:solidFill>
                  <a:srgbClr val="000000"/>
                </a:solidFill>
                <a:ea typeface="MS PGothic" pitchFamily="34" charset="-128"/>
              </a:rPr>
              <a:t>natriuréticas</a:t>
            </a:r>
            <a:r>
              <a:rPr lang="es-ES" sz="1100" dirty="0" smtClean="0">
                <a:solidFill>
                  <a:srgbClr val="000000"/>
                </a:solidFill>
                <a:ea typeface="MS PGothic" pitchFamily="34" charset="-128"/>
              </a:rPr>
              <a:t>, inducen un estado de equilibrio negativo de sodio. Esto refuerza el efecto </a:t>
            </a:r>
            <a:r>
              <a:rPr lang="es-ES" sz="1100" dirty="0" err="1" smtClean="0">
                <a:solidFill>
                  <a:srgbClr val="000000"/>
                </a:solidFill>
                <a:ea typeface="MS PGothic" pitchFamily="34" charset="-128"/>
              </a:rPr>
              <a:t>antihipertensivo</a:t>
            </a:r>
            <a:r>
              <a:rPr lang="es-ES" sz="1100" dirty="0" smtClean="0">
                <a:solidFill>
                  <a:srgbClr val="000000"/>
                </a:solidFill>
                <a:ea typeface="MS PGothic" pitchFamily="34" charset="-128"/>
              </a:rPr>
              <a:t> de los ARA.</a:t>
            </a:r>
            <a:r>
              <a:rPr lang="es-ES" sz="1100" baseline="30000" dirty="0" smtClean="0">
                <a:solidFill>
                  <a:srgbClr val="000000"/>
                </a:solidFill>
                <a:ea typeface="MS PGothic" pitchFamily="34" charset="-128"/>
              </a:rPr>
              <a:t>1-3</a:t>
            </a:r>
          </a:p>
          <a:p>
            <a:pPr marL="228600" indent="-228600">
              <a:lnSpc>
                <a:spcPct val="90000"/>
              </a:lnSpc>
            </a:pPr>
            <a:endParaRPr lang="es-ES" sz="1100" baseline="30000" dirty="0" smtClean="0">
              <a:solidFill>
                <a:srgbClr val="000000"/>
              </a:solidFill>
              <a:ea typeface="MS PGothic" pitchFamily="34" charset="-128"/>
            </a:endParaRPr>
          </a:p>
          <a:p>
            <a:pPr marL="228600" indent="-228600">
              <a:lnSpc>
                <a:spcPct val="90000"/>
              </a:lnSpc>
              <a:spcBef>
                <a:spcPct val="0"/>
              </a:spcBef>
            </a:pPr>
            <a:r>
              <a:rPr lang="es-ES" sz="1100" dirty="0" smtClean="0">
                <a:solidFill>
                  <a:srgbClr val="000000"/>
                </a:solidFill>
                <a:ea typeface="MS PGothic" pitchFamily="34" charset="-128"/>
              </a:rPr>
              <a:t>Bibliografía</a:t>
            </a:r>
          </a:p>
          <a:p>
            <a:pPr marL="228600" indent="-228600">
              <a:buFontTx/>
              <a:buAutoNum type="arabicPeriod"/>
            </a:pPr>
            <a:r>
              <a:rPr lang="es-ES" sz="1100" dirty="0" err="1" smtClean="0">
                <a:solidFill>
                  <a:srgbClr val="000000"/>
                </a:solidFill>
                <a:ea typeface="MS PGothic" pitchFamily="34" charset="-128"/>
              </a:rPr>
              <a:t>Mistry</a:t>
            </a:r>
            <a:r>
              <a:rPr lang="es-ES" sz="1100" dirty="0" smtClean="0">
                <a:solidFill>
                  <a:srgbClr val="000000"/>
                </a:solidFill>
                <a:ea typeface="MS PGothic" pitchFamily="34" charset="-128"/>
              </a:rPr>
              <a:t> NB, et al. </a:t>
            </a:r>
            <a:r>
              <a:rPr lang="es-ES" sz="1100" dirty="0" err="1" smtClean="0">
                <a:solidFill>
                  <a:srgbClr val="000000"/>
                </a:solidFill>
                <a:ea typeface="MS PGothic" pitchFamily="34" charset="-128"/>
              </a:rPr>
              <a:t>The</a:t>
            </a:r>
            <a:r>
              <a:rPr lang="es-ES" sz="1100" dirty="0" smtClean="0">
                <a:solidFill>
                  <a:srgbClr val="000000"/>
                </a:solidFill>
                <a:ea typeface="MS PGothic" pitchFamily="34" charset="-128"/>
              </a:rPr>
              <a:t> </a:t>
            </a:r>
            <a:r>
              <a:rPr lang="es-ES" sz="1100" dirty="0" err="1" smtClean="0">
                <a:solidFill>
                  <a:srgbClr val="000000"/>
                </a:solidFill>
                <a:ea typeface="MS PGothic" pitchFamily="34" charset="-128"/>
              </a:rPr>
              <a:t>angiotensin</a:t>
            </a:r>
            <a:r>
              <a:rPr lang="es-ES" sz="1100" dirty="0" smtClean="0">
                <a:solidFill>
                  <a:srgbClr val="000000"/>
                </a:solidFill>
                <a:ea typeface="MS PGothic" pitchFamily="34" charset="-128"/>
              </a:rPr>
              <a:t> receptor </a:t>
            </a:r>
            <a:r>
              <a:rPr lang="es-ES" sz="1100" dirty="0" err="1" smtClean="0">
                <a:solidFill>
                  <a:srgbClr val="000000"/>
                </a:solidFill>
                <a:ea typeface="MS PGothic" pitchFamily="34" charset="-128"/>
              </a:rPr>
              <a:t>antagonist</a:t>
            </a:r>
            <a:r>
              <a:rPr lang="es-ES" sz="1100" dirty="0" smtClean="0">
                <a:solidFill>
                  <a:srgbClr val="000000"/>
                </a:solidFill>
                <a:ea typeface="MS PGothic" pitchFamily="34" charset="-128"/>
              </a:rPr>
              <a:t> </a:t>
            </a:r>
            <a:r>
              <a:rPr lang="es-ES" sz="1100" dirty="0" err="1" smtClean="0">
                <a:solidFill>
                  <a:srgbClr val="000000"/>
                </a:solidFill>
                <a:ea typeface="MS PGothic" pitchFamily="34" charset="-128"/>
              </a:rPr>
              <a:t>valsartan</a:t>
            </a:r>
            <a:r>
              <a:rPr lang="es-ES" sz="1100" dirty="0" smtClean="0">
                <a:solidFill>
                  <a:srgbClr val="000000"/>
                </a:solidFill>
                <a:ea typeface="MS PGothic" pitchFamily="34" charset="-128"/>
              </a:rPr>
              <a:t>: a </a:t>
            </a:r>
            <a:r>
              <a:rPr lang="es-ES" sz="1100" dirty="0" err="1" smtClean="0">
                <a:solidFill>
                  <a:srgbClr val="000000"/>
                </a:solidFill>
                <a:ea typeface="MS PGothic" pitchFamily="34" charset="-128"/>
              </a:rPr>
              <a:t>review</a:t>
            </a:r>
            <a:r>
              <a:rPr lang="es-ES" sz="1100" dirty="0" smtClean="0">
                <a:solidFill>
                  <a:srgbClr val="000000"/>
                </a:solidFill>
                <a:ea typeface="MS PGothic" pitchFamily="34" charset="-128"/>
              </a:rPr>
              <a:t> of </a:t>
            </a:r>
            <a:r>
              <a:rPr lang="es-ES" sz="1100" dirty="0" err="1" smtClean="0">
                <a:solidFill>
                  <a:srgbClr val="000000"/>
                </a:solidFill>
                <a:ea typeface="MS PGothic" pitchFamily="34" charset="-128"/>
              </a:rPr>
              <a:t>the</a:t>
            </a:r>
            <a:r>
              <a:rPr lang="es-ES" sz="1100" dirty="0" smtClean="0">
                <a:solidFill>
                  <a:srgbClr val="000000"/>
                </a:solidFill>
                <a:ea typeface="MS PGothic" pitchFamily="34" charset="-128"/>
              </a:rPr>
              <a:t> </a:t>
            </a:r>
            <a:r>
              <a:rPr lang="es-ES" sz="1100" dirty="0" err="1" smtClean="0">
                <a:solidFill>
                  <a:srgbClr val="000000"/>
                </a:solidFill>
                <a:ea typeface="MS PGothic" pitchFamily="34" charset="-128"/>
              </a:rPr>
              <a:t>literature</a:t>
            </a:r>
            <a:r>
              <a:rPr lang="es-ES" sz="1100" dirty="0" smtClean="0">
                <a:solidFill>
                  <a:srgbClr val="000000"/>
                </a:solidFill>
                <a:ea typeface="MS PGothic" pitchFamily="34" charset="-128"/>
              </a:rPr>
              <a:t> </a:t>
            </a:r>
            <a:r>
              <a:rPr lang="es-ES" sz="1100" dirty="0" err="1" smtClean="0">
                <a:solidFill>
                  <a:srgbClr val="000000"/>
                </a:solidFill>
                <a:ea typeface="MS PGothic" pitchFamily="34" charset="-128"/>
              </a:rPr>
              <a:t>with</a:t>
            </a:r>
            <a:r>
              <a:rPr lang="es-ES" sz="1100" dirty="0" smtClean="0">
                <a:solidFill>
                  <a:srgbClr val="000000"/>
                </a:solidFill>
                <a:ea typeface="MS PGothic" pitchFamily="34" charset="-128"/>
              </a:rPr>
              <a:t> a </a:t>
            </a:r>
            <a:r>
              <a:rPr lang="es-ES" sz="1100" dirty="0" err="1" smtClean="0">
                <a:solidFill>
                  <a:srgbClr val="000000"/>
                </a:solidFill>
                <a:ea typeface="MS PGothic" pitchFamily="34" charset="-128"/>
              </a:rPr>
              <a:t>focus</a:t>
            </a:r>
            <a:r>
              <a:rPr lang="es-ES" sz="1100" dirty="0" smtClean="0">
                <a:solidFill>
                  <a:srgbClr val="000000"/>
                </a:solidFill>
                <a:ea typeface="MS PGothic" pitchFamily="34" charset="-128"/>
              </a:rPr>
              <a:t> </a:t>
            </a:r>
            <a:r>
              <a:rPr lang="es-ES" sz="1100" dirty="0" err="1" smtClean="0">
                <a:solidFill>
                  <a:srgbClr val="000000"/>
                </a:solidFill>
                <a:ea typeface="MS PGothic" pitchFamily="34" charset="-128"/>
              </a:rPr>
              <a:t>on</a:t>
            </a:r>
            <a:r>
              <a:rPr lang="es-ES" sz="1100" dirty="0" smtClean="0">
                <a:solidFill>
                  <a:srgbClr val="000000"/>
                </a:solidFill>
                <a:ea typeface="MS PGothic" pitchFamily="34" charset="-128"/>
              </a:rPr>
              <a:t> </a:t>
            </a:r>
            <a:r>
              <a:rPr lang="es-ES" sz="1100" dirty="0" err="1" smtClean="0">
                <a:solidFill>
                  <a:srgbClr val="000000"/>
                </a:solidFill>
                <a:ea typeface="MS PGothic" pitchFamily="34" charset="-128"/>
              </a:rPr>
              <a:t>clinical</a:t>
            </a:r>
            <a:r>
              <a:rPr lang="es-ES" sz="1100" dirty="0" smtClean="0">
                <a:solidFill>
                  <a:srgbClr val="000000"/>
                </a:solidFill>
                <a:ea typeface="MS PGothic" pitchFamily="34" charset="-128"/>
              </a:rPr>
              <a:t> </a:t>
            </a:r>
            <a:r>
              <a:rPr lang="es-ES" sz="1100" dirty="0" err="1" smtClean="0">
                <a:solidFill>
                  <a:srgbClr val="000000"/>
                </a:solidFill>
                <a:ea typeface="MS PGothic" pitchFamily="34" charset="-128"/>
              </a:rPr>
              <a:t>trials</a:t>
            </a:r>
            <a:r>
              <a:rPr lang="es-ES" sz="1100" dirty="0" smtClean="0">
                <a:solidFill>
                  <a:srgbClr val="000000"/>
                </a:solidFill>
                <a:ea typeface="MS PGothic" pitchFamily="34" charset="-128"/>
              </a:rPr>
              <a:t>. </a:t>
            </a:r>
            <a:r>
              <a:rPr lang="es-ES" sz="1100" i="1" dirty="0" err="1" smtClean="0">
                <a:solidFill>
                  <a:srgbClr val="000000"/>
                </a:solidFill>
                <a:ea typeface="MS PGothic" pitchFamily="34" charset="-128"/>
              </a:rPr>
              <a:t>Expert</a:t>
            </a:r>
            <a:r>
              <a:rPr lang="es-ES" sz="1100" i="1" dirty="0" smtClean="0">
                <a:solidFill>
                  <a:srgbClr val="000000"/>
                </a:solidFill>
                <a:ea typeface="MS PGothic" pitchFamily="34" charset="-128"/>
              </a:rPr>
              <a:t> </a:t>
            </a:r>
            <a:r>
              <a:rPr lang="es-ES" sz="1100" i="1" dirty="0" err="1" smtClean="0">
                <a:solidFill>
                  <a:srgbClr val="000000"/>
                </a:solidFill>
                <a:ea typeface="MS PGothic" pitchFamily="34" charset="-128"/>
              </a:rPr>
              <a:t>Opin</a:t>
            </a:r>
            <a:r>
              <a:rPr lang="es-ES" sz="1100" i="1" dirty="0" smtClean="0">
                <a:solidFill>
                  <a:srgbClr val="000000"/>
                </a:solidFill>
                <a:ea typeface="MS PGothic" pitchFamily="34" charset="-128"/>
              </a:rPr>
              <a:t> </a:t>
            </a:r>
            <a:r>
              <a:rPr lang="es-ES" sz="1100" i="1" dirty="0" err="1" smtClean="0">
                <a:solidFill>
                  <a:srgbClr val="000000"/>
                </a:solidFill>
                <a:ea typeface="MS PGothic" pitchFamily="34" charset="-128"/>
              </a:rPr>
              <a:t>Pharmacother</a:t>
            </a:r>
            <a:r>
              <a:rPr lang="es-ES" sz="1100" i="1" dirty="0" smtClean="0">
                <a:solidFill>
                  <a:srgbClr val="000000"/>
                </a:solidFill>
                <a:ea typeface="MS PGothic" pitchFamily="34" charset="-128"/>
              </a:rPr>
              <a:t>.</a:t>
            </a:r>
            <a:r>
              <a:rPr lang="es-ES" sz="1100" dirty="0" smtClean="0">
                <a:solidFill>
                  <a:srgbClr val="000000"/>
                </a:solidFill>
                <a:ea typeface="MS PGothic" pitchFamily="34" charset="-128"/>
              </a:rPr>
              <a:t> 2006;7:575-581.</a:t>
            </a:r>
          </a:p>
          <a:p>
            <a:pPr marL="228600" indent="-228600">
              <a:lnSpc>
                <a:spcPct val="90000"/>
              </a:lnSpc>
              <a:buFontTx/>
              <a:buAutoNum type="arabicPeriod"/>
            </a:pPr>
            <a:r>
              <a:rPr lang="es-ES" sz="1100" dirty="0" err="1" smtClean="0">
                <a:solidFill>
                  <a:srgbClr val="000000"/>
                </a:solidFill>
                <a:ea typeface="MS PGothic" pitchFamily="34" charset="-128"/>
              </a:rPr>
              <a:t>Sica</a:t>
            </a:r>
            <a:r>
              <a:rPr lang="es-ES" sz="1100" dirty="0" smtClean="0">
                <a:solidFill>
                  <a:srgbClr val="000000"/>
                </a:solidFill>
                <a:ea typeface="MS PGothic" pitchFamily="34" charset="-128"/>
              </a:rPr>
              <a:t> DA. </a:t>
            </a:r>
            <a:r>
              <a:rPr lang="es-ES" sz="1100" dirty="0" err="1" smtClean="0">
                <a:solidFill>
                  <a:srgbClr val="000000"/>
                </a:solidFill>
                <a:ea typeface="MS PGothic" pitchFamily="34" charset="-128"/>
              </a:rPr>
              <a:t>Rationale</a:t>
            </a:r>
            <a:r>
              <a:rPr lang="es-ES" sz="1100" dirty="0" smtClean="0">
                <a:solidFill>
                  <a:srgbClr val="000000"/>
                </a:solidFill>
                <a:ea typeface="MS PGothic" pitchFamily="34" charset="-128"/>
              </a:rPr>
              <a:t> </a:t>
            </a:r>
            <a:r>
              <a:rPr lang="es-ES" sz="1100" dirty="0" err="1" smtClean="0">
                <a:solidFill>
                  <a:srgbClr val="000000"/>
                </a:solidFill>
                <a:ea typeface="MS PGothic" pitchFamily="34" charset="-128"/>
              </a:rPr>
              <a:t>for</a:t>
            </a:r>
            <a:r>
              <a:rPr lang="es-ES" sz="1100" dirty="0" smtClean="0">
                <a:solidFill>
                  <a:srgbClr val="000000"/>
                </a:solidFill>
                <a:ea typeface="MS PGothic" pitchFamily="34" charset="-128"/>
              </a:rPr>
              <a:t> </a:t>
            </a:r>
            <a:r>
              <a:rPr lang="es-ES" sz="1100" dirty="0" err="1" smtClean="0">
                <a:solidFill>
                  <a:srgbClr val="000000"/>
                </a:solidFill>
                <a:ea typeface="MS PGothic" pitchFamily="34" charset="-128"/>
              </a:rPr>
              <a:t>fixed-dose</a:t>
            </a:r>
            <a:r>
              <a:rPr lang="es-ES" sz="1100" dirty="0" smtClean="0">
                <a:solidFill>
                  <a:srgbClr val="000000"/>
                </a:solidFill>
                <a:ea typeface="MS PGothic" pitchFamily="34" charset="-128"/>
              </a:rPr>
              <a:t> </a:t>
            </a:r>
            <a:r>
              <a:rPr lang="es-ES" sz="1100" dirty="0" err="1" smtClean="0">
                <a:solidFill>
                  <a:srgbClr val="000000"/>
                </a:solidFill>
                <a:ea typeface="MS PGothic" pitchFamily="34" charset="-128"/>
              </a:rPr>
              <a:t>combinations</a:t>
            </a:r>
            <a:r>
              <a:rPr lang="es-ES" sz="1100" dirty="0" smtClean="0">
                <a:solidFill>
                  <a:srgbClr val="000000"/>
                </a:solidFill>
                <a:ea typeface="MS PGothic" pitchFamily="34" charset="-128"/>
              </a:rPr>
              <a:t> in </a:t>
            </a:r>
            <a:r>
              <a:rPr lang="es-ES" sz="1100" dirty="0" err="1" smtClean="0">
                <a:solidFill>
                  <a:srgbClr val="000000"/>
                </a:solidFill>
                <a:ea typeface="MS PGothic" pitchFamily="34" charset="-128"/>
              </a:rPr>
              <a:t>the</a:t>
            </a:r>
            <a:r>
              <a:rPr lang="es-ES" sz="1100" dirty="0" smtClean="0">
                <a:solidFill>
                  <a:srgbClr val="000000"/>
                </a:solidFill>
                <a:ea typeface="MS PGothic" pitchFamily="34" charset="-128"/>
              </a:rPr>
              <a:t> </a:t>
            </a:r>
            <a:r>
              <a:rPr lang="es-ES" sz="1100" dirty="0" err="1" smtClean="0">
                <a:solidFill>
                  <a:srgbClr val="000000"/>
                </a:solidFill>
                <a:ea typeface="MS PGothic" pitchFamily="34" charset="-128"/>
              </a:rPr>
              <a:t>treatment</a:t>
            </a:r>
            <a:r>
              <a:rPr lang="es-ES" sz="1100" dirty="0" smtClean="0">
                <a:solidFill>
                  <a:srgbClr val="000000"/>
                </a:solidFill>
                <a:ea typeface="MS PGothic" pitchFamily="34" charset="-128"/>
              </a:rPr>
              <a:t> of </a:t>
            </a:r>
            <a:r>
              <a:rPr lang="es-ES" sz="1100" dirty="0" err="1" smtClean="0">
                <a:solidFill>
                  <a:srgbClr val="000000"/>
                </a:solidFill>
                <a:ea typeface="MS PGothic" pitchFamily="34" charset="-128"/>
              </a:rPr>
              <a:t>hypertension</a:t>
            </a:r>
            <a:r>
              <a:rPr lang="es-ES" sz="1100" dirty="0" smtClean="0">
                <a:solidFill>
                  <a:srgbClr val="000000"/>
                </a:solidFill>
                <a:ea typeface="MS PGothic" pitchFamily="34" charset="-128"/>
              </a:rPr>
              <a:t>: </a:t>
            </a:r>
            <a:r>
              <a:rPr lang="es-ES" sz="1100" dirty="0" err="1" smtClean="0">
                <a:solidFill>
                  <a:srgbClr val="000000"/>
                </a:solidFill>
                <a:ea typeface="MS PGothic" pitchFamily="34" charset="-128"/>
              </a:rPr>
              <a:t>the</a:t>
            </a:r>
            <a:r>
              <a:rPr lang="es-ES" sz="1100" dirty="0" smtClean="0">
                <a:solidFill>
                  <a:srgbClr val="000000"/>
                </a:solidFill>
                <a:ea typeface="MS PGothic" pitchFamily="34" charset="-128"/>
              </a:rPr>
              <a:t> </a:t>
            </a:r>
            <a:r>
              <a:rPr lang="es-ES" sz="1100" dirty="0" err="1" smtClean="0">
                <a:solidFill>
                  <a:srgbClr val="000000"/>
                </a:solidFill>
                <a:ea typeface="MS PGothic" pitchFamily="34" charset="-128"/>
              </a:rPr>
              <a:t>cycle</a:t>
            </a:r>
            <a:r>
              <a:rPr lang="es-ES" sz="1100" dirty="0" smtClean="0">
                <a:solidFill>
                  <a:srgbClr val="000000"/>
                </a:solidFill>
                <a:ea typeface="MS PGothic" pitchFamily="34" charset="-128"/>
              </a:rPr>
              <a:t> </a:t>
            </a:r>
            <a:r>
              <a:rPr lang="es-ES" sz="1100" dirty="0" err="1" smtClean="0">
                <a:solidFill>
                  <a:srgbClr val="000000"/>
                </a:solidFill>
                <a:ea typeface="MS PGothic" pitchFamily="34" charset="-128"/>
              </a:rPr>
              <a:t>repeats</a:t>
            </a:r>
            <a:r>
              <a:rPr lang="es-ES" sz="1100" dirty="0" smtClean="0">
                <a:solidFill>
                  <a:srgbClr val="000000"/>
                </a:solidFill>
                <a:ea typeface="MS PGothic" pitchFamily="34" charset="-128"/>
              </a:rPr>
              <a:t>. </a:t>
            </a:r>
            <a:r>
              <a:rPr lang="es-ES" sz="1100" i="1" dirty="0" err="1" smtClean="0">
                <a:solidFill>
                  <a:srgbClr val="000000"/>
                </a:solidFill>
                <a:ea typeface="MS PGothic" pitchFamily="34" charset="-128"/>
              </a:rPr>
              <a:t>Drugs</a:t>
            </a:r>
            <a:r>
              <a:rPr lang="es-ES" sz="1100" dirty="0" smtClean="0">
                <a:solidFill>
                  <a:srgbClr val="000000"/>
                </a:solidFill>
                <a:ea typeface="MS PGothic" pitchFamily="34" charset="-128"/>
              </a:rPr>
              <a:t>. 2002;62:443-462. </a:t>
            </a:r>
          </a:p>
          <a:p>
            <a:pPr marL="228600" indent="-228600">
              <a:lnSpc>
                <a:spcPct val="90000"/>
              </a:lnSpc>
              <a:buFontTx/>
              <a:buAutoNum type="arabicPeriod"/>
            </a:pPr>
            <a:r>
              <a:rPr lang="es-ES" sz="1100" dirty="0" err="1" smtClean="0">
                <a:solidFill>
                  <a:srgbClr val="000000"/>
                </a:solidFill>
                <a:ea typeface="MS PGothic" pitchFamily="34" charset="-128"/>
              </a:rPr>
              <a:t>Quan</a:t>
            </a:r>
            <a:r>
              <a:rPr lang="es-ES" sz="1100" dirty="0" smtClean="0">
                <a:solidFill>
                  <a:srgbClr val="000000"/>
                </a:solidFill>
                <a:ea typeface="MS PGothic" pitchFamily="34" charset="-128"/>
              </a:rPr>
              <a:t> A, et al. A </a:t>
            </a:r>
            <a:r>
              <a:rPr lang="es-ES" sz="1100" dirty="0" err="1" smtClean="0">
                <a:solidFill>
                  <a:srgbClr val="000000"/>
                </a:solidFill>
                <a:ea typeface="MS PGothic" pitchFamily="34" charset="-128"/>
              </a:rPr>
              <a:t>review</a:t>
            </a:r>
            <a:r>
              <a:rPr lang="es-ES" sz="1100" dirty="0" smtClean="0">
                <a:solidFill>
                  <a:srgbClr val="000000"/>
                </a:solidFill>
                <a:ea typeface="MS PGothic" pitchFamily="34" charset="-128"/>
              </a:rPr>
              <a:t> of </a:t>
            </a:r>
            <a:r>
              <a:rPr lang="es-ES" sz="1100" dirty="0" err="1" smtClean="0">
                <a:solidFill>
                  <a:srgbClr val="000000"/>
                </a:solidFill>
                <a:ea typeface="MS PGothic" pitchFamily="34" charset="-128"/>
              </a:rPr>
              <a:t>the</a:t>
            </a:r>
            <a:r>
              <a:rPr lang="es-ES" sz="1100" dirty="0" smtClean="0">
                <a:solidFill>
                  <a:srgbClr val="000000"/>
                </a:solidFill>
                <a:ea typeface="MS PGothic" pitchFamily="34" charset="-128"/>
              </a:rPr>
              <a:t> </a:t>
            </a:r>
            <a:r>
              <a:rPr lang="es-ES" sz="1100" dirty="0" err="1" smtClean="0">
                <a:solidFill>
                  <a:srgbClr val="000000"/>
                </a:solidFill>
                <a:ea typeface="MS PGothic" pitchFamily="34" charset="-128"/>
              </a:rPr>
              <a:t>efficacy</a:t>
            </a:r>
            <a:r>
              <a:rPr lang="es-ES" sz="1100" dirty="0" smtClean="0">
                <a:solidFill>
                  <a:srgbClr val="000000"/>
                </a:solidFill>
                <a:ea typeface="MS PGothic" pitchFamily="34" charset="-128"/>
              </a:rPr>
              <a:t> of </a:t>
            </a:r>
            <a:r>
              <a:rPr lang="es-ES" sz="1100" dirty="0" err="1" smtClean="0">
                <a:solidFill>
                  <a:srgbClr val="000000"/>
                </a:solidFill>
                <a:ea typeface="MS PGothic" pitchFamily="34" charset="-128"/>
              </a:rPr>
              <a:t>fixed-dose</a:t>
            </a:r>
            <a:r>
              <a:rPr lang="es-ES" sz="1100" dirty="0" smtClean="0">
                <a:solidFill>
                  <a:srgbClr val="000000"/>
                </a:solidFill>
                <a:ea typeface="MS PGothic" pitchFamily="34" charset="-128"/>
              </a:rPr>
              <a:t> </a:t>
            </a:r>
            <a:r>
              <a:rPr lang="es-ES" sz="1100" dirty="0" err="1" smtClean="0">
                <a:solidFill>
                  <a:srgbClr val="000000"/>
                </a:solidFill>
                <a:ea typeface="MS PGothic" pitchFamily="34" charset="-128"/>
              </a:rPr>
              <a:t>combinations</a:t>
            </a:r>
            <a:r>
              <a:rPr lang="es-ES" sz="1100" dirty="0" smtClean="0">
                <a:solidFill>
                  <a:srgbClr val="000000"/>
                </a:solidFill>
                <a:ea typeface="MS PGothic" pitchFamily="34" charset="-128"/>
              </a:rPr>
              <a:t> </a:t>
            </a:r>
            <a:r>
              <a:rPr lang="es-ES" sz="1100" dirty="0" err="1" smtClean="0">
                <a:solidFill>
                  <a:srgbClr val="000000"/>
                </a:solidFill>
                <a:ea typeface="MS PGothic" pitchFamily="34" charset="-128"/>
              </a:rPr>
              <a:t>olmesartan</a:t>
            </a:r>
            <a:r>
              <a:rPr lang="es-ES" sz="1100" dirty="0" smtClean="0">
                <a:solidFill>
                  <a:srgbClr val="000000"/>
                </a:solidFill>
                <a:ea typeface="MS PGothic" pitchFamily="34" charset="-128"/>
              </a:rPr>
              <a:t> </a:t>
            </a:r>
            <a:r>
              <a:rPr lang="es-ES" sz="1100" dirty="0" err="1" smtClean="0">
                <a:solidFill>
                  <a:srgbClr val="000000"/>
                </a:solidFill>
                <a:ea typeface="MS PGothic" pitchFamily="34" charset="-128"/>
              </a:rPr>
              <a:t>medoxomil</a:t>
            </a:r>
            <a:r>
              <a:rPr lang="es-ES" sz="1100" dirty="0" smtClean="0">
                <a:solidFill>
                  <a:srgbClr val="000000"/>
                </a:solidFill>
                <a:ea typeface="MS PGothic" pitchFamily="34" charset="-128"/>
              </a:rPr>
              <a:t>/</a:t>
            </a:r>
            <a:r>
              <a:rPr lang="es-ES" sz="1100" dirty="0" err="1" smtClean="0">
                <a:solidFill>
                  <a:srgbClr val="000000"/>
                </a:solidFill>
                <a:ea typeface="MS PGothic" pitchFamily="34" charset="-128"/>
              </a:rPr>
              <a:t>hydrochlorothiazide</a:t>
            </a:r>
            <a:r>
              <a:rPr lang="es-ES" sz="1100" dirty="0" smtClean="0">
                <a:solidFill>
                  <a:srgbClr val="000000"/>
                </a:solidFill>
                <a:ea typeface="MS PGothic" pitchFamily="34" charset="-128"/>
              </a:rPr>
              <a:t> and </a:t>
            </a:r>
            <a:r>
              <a:rPr lang="es-ES" sz="1100" dirty="0" err="1" smtClean="0">
                <a:solidFill>
                  <a:srgbClr val="000000"/>
                </a:solidFill>
                <a:ea typeface="MS PGothic" pitchFamily="34" charset="-128"/>
              </a:rPr>
              <a:t>amlodipine</a:t>
            </a:r>
            <a:r>
              <a:rPr lang="es-ES" sz="1100" dirty="0" smtClean="0">
                <a:solidFill>
                  <a:srgbClr val="000000"/>
                </a:solidFill>
                <a:ea typeface="MS PGothic" pitchFamily="34" charset="-128"/>
              </a:rPr>
              <a:t> </a:t>
            </a:r>
            <a:r>
              <a:rPr lang="es-ES" sz="1100" dirty="0" err="1" smtClean="0">
                <a:solidFill>
                  <a:srgbClr val="000000"/>
                </a:solidFill>
                <a:ea typeface="MS PGothic" pitchFamily="34" charset="-128"/>
              </a:rPr>
              <a:t>besylate</a:t>
            </a:r>
            <a:r>
              <a:rPr lang="es-ES" sz="1100" dirty="0" smtClean="0">
                <a:solidFill>
                  <a:srgbClr val="000000"/>
                </a:solidFill>
                <a:ea typeface="MS PGothic" pitchFamily="34" charset="-128"/>
              </a:rPr>
              <a:t>/</a:t>
            </a:r>
            <a:r>
              <a:rPr lang="es-ES" sz="1100" dirty="0" err="1" smtClean="0">
                <a:solidFill>
                  <a:srgbClr val="000000"/>
                </a:solidFill>
                <a:ea typeface="MS PGothic" pitchFamily="34" charset="-128"/>
              </a:rPr>
              <a:t>benazepril</a:t>
            </a:r>
            <a:r>
              <a:rPr lang="es-ES" sz="1100" dirty="0" smtClean="0">
                <a:solidFill>
                  <a:srgbClr val="000000"/>
                </a:solidFill>
                <a:ea typeface="MS PGothic" pitchFamily="34" charset="-128"/>
              </a:rPr>
              <a:t> in factorial </a:t>
            </a:r>
            <a:r>
              <a:rPr lang="es-ES" sz="1100" dirty="0" err="1" smtClean="0">
                <a:solidFill>
                  <a:srgbClr val="000000"/>
                </a:solidFill>
                <a:ea typeface="MS PGothic" pitchFamily="34" charset="-128"/>
              </a:rPr>
              <a:t>design</a:t>
            </a:r>
            <a:r>
              <a:rPr lang="es-ES" sz="1100" dirty="0" smtClean="0">
                <a:solidFill>
                  <a:srgbClr val="000000"/>
                </a:solidFill>
                <a:ea typeface="MS PGothic" pitchFamily="34" charset="-128"/>
              </a:rPr>
              <a:t> </a:t>
            </a:r>
            <a:r>
              <a:rPr lang="es-ES" sz="1100" dirty="0" err="1" smtClean="0">
                <a:solidFill>
                  <a:srgbClr val="000000"/>
                </a:solidFill>
                <a:ea typeface="MS PGothic" pitchFamily="34" charset="-128"/>
              </a:rPr>
              <a:t>studies</a:t>
            </a:r>
            <a:r>
              <a:rPr lang="es-ES" sz="1100" dirty="0" smtClean="0">
                <a:solidFill>
                  <a:srgbClr val="000000"/>
                </a:solidFill>
                <a:ea typeface="MS PGothic" pitchFamily="34" charset="-128"/>
              </a:rPr>
              <a:t>. </a:t>
            </a:r>
            <a:r>
              <a:rPr lang="es-ES" sz="1100" i="1" dirty="0" smtClean="0">
                <a:solidFill>
                  <a:srgbClr val="000000"/>
                </a:solidFill>
                <a:ea typeface="MS PGothic" pitchFamily="34" charset="-128"/>
              </a:rPr>
              <a:t>Am J </a:t>
            </a:r>
            <a:r>
              <a:rPr lang="es-ES" sz="1100" i="1" dirty="0" err="1" smtClean="0">
                <a:solidFill>
                  <a:srgbClr val="000000"/>
                </a:solidFill>
                <a:ea typeface="MS PGothic" pitchFamily="34" charset="-128"/>
              </a:rPr>
              <a:t>Cardiovasc</a:t>
            </a:r>
            <a:r>
              <a:rPr lang="es-ES" sz="1100" i="1" dirty="0" smtClean="0">
                <a:solidFill>
                  <a:srgbClr val="000000"/>
                </a:solidFill>
                <a:ea typeface="MS PGothic" pitchFamily="34" charset="-128"/>
              </a:rPr>
              <a:t> </a:t>
            </a:r>
            <a:r>
              <a:rPr lang="es-ES" sz="1100" i="1" dirty="0" err="1" smtClean="0">
                <a:solidFill>
                  <a:srgbClr val="000000"/>
                </a:solidFill>
                <a:ea typeface="MS PGothic" pitchFamily="34" charset="-128"/>
              </a:rPr>
              <a:t>Drugs</a:t>
            </a:r>
            <a:r>
              <a:rPr lang="es-ES" sz="1100" i="1" dirty="0" smtClean="0">
                <a:solidFill>
                  <a:srgbClr val="000000"/>
                </a:solidFill>
                <a:ea typeface="MS PGothic" pitchFamily="34" charset="-128"/>
              </a:rPr>
              <a:t>.</a:t>
            </a:r>
            <a:r>
              <a:rPr lang="es-ES" sz="1100" dirty="0" smtClean="0">
                <a:solidFill>
                  <a:srgbClr val="000000"/>
                </a:solidFill>
                <a:ea typeface="MS PGothic" pitchFamily="34" charset="-128"/>
              </a:rPr>
              <a:t> 2006;6:103</a:t>
            </a:r>
            <a:r>
              <a:rPr lang="es-ES" sz="1100" dirty="0" smtClean="0">
                <a:solidFill>
                  <a:srgbClr val="000000"/>
                </a:solidFill>
                <a:ea typeface="MS PGothic" pitchFamily="34" charset="-128"/>
                <a:sym typeface="Symbol" pitchFamily="18" charset="2"/>
              </a:rPr>
              <a:t>1</a:t>
            </a:r>
            <a:r>
              <a:rPr lang="es-ES" sz="1100" dirty="0" smtClean="0">
                <a:solidFill>
                  <a:srgbClr val="000000"/>
                </a:solidFill>
                <a:ea typeface="MS PGothic" pitchFamily="34" charset="-128"/>
              </a:rPr>
              <a:t>13.</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Rectangle 2"/>
          <p:cNvSpPr>
            <a:spLocks noGrp="1" noRot="1" noChangeAspect="1" noChangeArrowheads="1" noTextEdit="1"/>
          </p:cNvSpPr>
          <p:nvPr>
            <p:ph type="sldImg"/>
          </p:nvPr>
        </p:nvSpPr>
        <p:spPr>
          <a:ln/>
        </p:spPr>
      </p:sp>
      <p:sp>
        <p:nvSpPr>
          <p:cNvPr id="150531" name="Rectangle 3"/>
          <p:cNvSpPr>
            <a:spLocks noGrp="1" noChangeArrowheads="1"/>
          </p:cNvSpPr>
          <p:nvPr>
            <p:ph type="body" idx="1"/>
          </p:nvPr>
        </p:nvSpPr>
        <p:spPr>
          <a:xfrm>
            <a:off x="523875" y="4343400"/>
            <a:ext cx="5765800" cy="4114800"/>
          </a:xfrm>
          <a:noFill/>
          <a:ln/>
        </p:spPr>
        <p:txBody>
          <a:bodyPr/>
          <a:lstStyle/>
          <a:p>
            <a:pPr marL="228600" indent="-228600"/>
            <a:r>
              <a:rPr lang="es-ES" sz="1100" dirty="0" smtClean="0">
                <a:solidFill>
                  <a:srgbClr val="000000"/>
                </a:solidFill>
                <a:ea typeface="MS PGothic" pitchFamily="34" charset="-128"/>
              </a:rPr>
              <a:t>Esta diapositiva ilustra cómo </a:t>
            </a:r>
            <a:r>
              <a:rPr lang="es-ES" sz="1100" dirty="0" err="1" smtClean="0">
                <a:solidFill>
                  <a:srgbClr val="000000"/>
                </a:solidFill>
                <a:ea typeface="MS PGothic" pitchFamily="34" charset="-128"/>
              </a:rPr>
              <a:t>telmisartán</a:t>
            </a:r>
            <a:r>
              <a:rPr lang="es-ES" sz="1100" dirty="0" smtClean="0">
                <a:solidFill>
                  <a:srgbClr val="000000"/>
                </a:solidFill>
                <a:ea typeface="MS PGothic" pitchFamily="34" charset="-128"/>
              </a:rPr>
              <a:t> dilata tanto las arteriolas aferentes como las eferentes y, por lo tanto, disminuye la presión glomerular y, consecuentemente, la proteinuria.</a:t>
            </a:r>
            <a:r>
              <a:rPr lang="es-ES" sz="1100" baseline="30000" dirty="0" smtClean="0">
                <a:solidFill>
                  <a:srgbClr val="000000"/>
                </a:solidFill>
                <a:ea typeface="MS PGothic" pitchFamily="34" charset="-128"/>
              </a:rPr>
              <a:t>1</a:t>
            </a:r>
          </a:p>
          <a:p>
            <a:pPr marL="228600" indent="-228600"/>
            <a:r>
              <a:rPr lang="es-ES" sz="1100" dirty="0" smtClean="0">
                <a:solidFill>
                  <a:srgbClr val="000000"/>
                </a:solidFill>
                <a:ea typeface="MS PGothic" pitchFamily="34" charset="-128"/>
              </a:rPr>
              <a:t>La reducción de la proteinuria está correlacionada con la progresión de la enfermedad renal. Numerosos estudios sugieren que los BCC-DHP y los BCC no DHP poseen efectos </a:t>
            </a:r>
            <a:r>
              <a:rPr lang="es-ES" sz="1100" dirty="0" err="1" smtClean="0">
                <a:solidFill>
                  <a:srgbClr val="000000"/>
                </a:solidFill>
                <a:ea typeface="MS PGothic" pitchFamily="34" charset="-128"/>
              </a:rPr>
              <a:t>antiproteinúricos</a:t>
            </a:r>
            <a:r>
              <a:rPr lang="es-ES" sz="1100" dirty="0" smtClean="0">
                <a:solidFill>
                  <a:srgbClr val="000000"/>
                </a:solidFill>
                <a:ea typeface="MS PGothic" pitchFamily="34" charset="-128"/>
              </a:rPr>
              <a:t> diferentes. Se han observado unas reducciones uniformemente mayores de la proteinuria con el uso de los BCC no DHP en comparación con los BCC-DHP, a pesar de no existir diferencias significativas en la reducción de la PA o la presencia de la diabetes.</a:t>
            </a:r>
            <a:r>
              <a:rPr lang="es-ES" sz="1100" baseline="30000" dirty="0" smtClean="0">
                <a:solidFill>
                  <a:srgbClr val="000000"/>
                </a:solidFill>
                <a:ea typeface="MS PGothic" pitchFamily="34" charset="-128"/>
              </a:rPr>
              <a:t>1</a:t>
            </a:r>
            <a:r>
              <a:rPr lang="es-ES" sz="1100" dirty="0" smtClean="0">
                <a:solidFill>
                  <a:srgbClr val="000000"/>
                </a:solidFill>
                <a:ea typeface="MS PGothic" pitchFamily="34" charset="-128"/>
              </a:rPr>
              <a:t> </a:t>
            </a:r>
          </a:p>
          <a:p>
            <a:pPr marL="228600" indent="-228600"/>
            <a:r>
              <a:rPr lang="es-ES" sz="1100" dirty="0" smtClean="0">
                <a:solidFill>
                  <a:srgbClr val="000000"/>
                </a:solidFill>
                <a:ea typeface="MS PGothic" pitchFamily="34" charset="-128"/>
              </a:rPr>
              <a:t>Los BCC de tipo L (especialmente la subclase DHP, en la que se incluyen </a:t>
            </a:r>
            <a:r>
              <a:rPr lang="es-ES" sz="1100" dirty="0" err="1" smtClean="0">
                <a:solidFill>
                  <a:srgbClr val="000000"/>
                </a:solidFill>
                <a:ea typeface="MS PGothic" pitchFamily="34" charset="-128"/>
              </a:rPr>
              <a:t>nifedipino</a:t>
            </a:r>
            <a:r>
              <a:rPr lang="es-ES" sz="1100" dirty="0" smtClean="0">
                <a:solidFill>
                  <a:srgbClr val="000000"/>
                </a:solidFill>
                <a:ea typeface="MS PGothic" pitchFamily="34" charset="-128"/>
              </a:rPr>
              <a:t> y </a:t>
            </a:r>
            <a:r>
              <a:rPr lang="es-ES" sz="1100" dirty="0" err="1" smtClean="0">
                <a:solidFill>
                  <a:srgbClr val="000000"/>
                </a:solidFill>
                <a:ea typeface="MS PGothic" pitchFamily="34" charset="-128"/>
              </a:rPr>
              <a:t>amlodipino</a:t>
            </a:r>
            <a:r>
              <a:rPr lang="es-ES" sz="1100" dirty="0" smtClean="0">
                <a:solidFill>
                  <a:srgbClr val="000000"/>
                </a:solidFill>
                <a:ea typeface="MS PGothic" pitchFamily="34" charset="-128"/>
              </a:rPr>
              <a:t>):</a:t>
            </a:r>
          </a:p>
          <a:p>
            <a:pPr marL="685800" lvl="1" indent="-228600">
              <a:buFontTx/>
              <a:buChar char="•"/>
            </a:pPr>
            <a:r>
              <a:rPr lang="es-ES" sz="1100" i="1" dirty="0" smtClean="0">
                <a:solidFill>
                  <a:srgbClr val="000000"/>
                </a:solidFill>
                <a:ea typeface="MS PGothic" pitchFamily="34" charset="-128"/>
                <a:sym typeface="Symbol" pitchFamily="18" charset="2"/>
              </a:rPr>
              <a:t>Aumentan la proteinuria (~2%) en pacientes hipertensos con o sin diabetes</a:t>
            </a:r>
            <a:r>
              <a:rPr lang="es-ES" sz="1100" dirty="0" smtClean="0">
                <a:solidFill>
                  <a:srgbClr val="000000"/>
                </a:solidFill>
                <a:ea typeface="MS PGothic" pitchFamily="34" charset="-128"/>
              </a:rPr>
              <a:t> </a:t>
            </a:r>
            <a:r>
              <a:rPr lang="es-ES" sz="1100" i="1" baseline="30000" dirty="0" smtClean="0">
                <a:solidFill>
                  <a:srgbClr val="000000"/>
                </a:solidFill>
                <a:ea typeface="MS PGothic" pitchFamily="34" charset="-128"/>
                <a:sym typeface="Symbol" pitchFamily="18" charset="2"/>
              </a:rPr>
              <a:t>1</a:t>
            </a:r>
          </a:p>
          <a:p>
            <a:pPr marL="685800" lvl="1" indent="-228600">
              <a:buFontTx/>
              <a:buChar char="•"/>
            </a:pPr>
            <a:r>
              <a:rPr lang="es-ES" sz="1100" i="1" dirty="0" smtClean="0">
                <a:solidFill>
                  <a:srgbClr val="000000"/>
                </a:solidFill>
                <a:ea typeface="MS PGothic" pitchFamily="34" charset="-128"/>
                <a:sym typeface="Symbol" pitchFamily="18" charset="2"/>
              </a:rPr>
              <a:t>Deben considerarse con precaución en pacientes con enfermedad renal que presenten proteinuria</a:t>
            </a:r>
            <a:r>
              <a:rPr lang="es-ES" sz="1100" dirty="0" smtClean="0">
                <a:solidFill>
                  <a:srgbClr val="000000"/>
                </a:solidFill>
                <a:ea typeface="MS PGothic" pitchFamily="34" charset="-128"/>
              </a:rPr>
              <a:t> </a:t>
            </a:r>
            <a:r>
              <a:rPr lang="es-ES" sz="1100" i="1" baseline="30000" dirty="0" smtClean="0">
                <a:solidFill>
                  <a:srgbClr val="000000"/>
                </a:solidFill>
                <a:ea typeface="MS PGothic" pitchFamily="34" charset="-128"/>
                <a:sym typeface="Symbol" pitchFamily="18" charset="2"/>
              </a:rPr>
              <a:t>2-3</a:t>
            </a:r>
          </a:p>
          <a:p>
            <a:pPr marL="228600" indent="-228600"/>
            <a:endParaRPr lang="es-ES" sz="1100" i="1" baseline="30000" dirty="0" smtClean="0">
              <a:solidFill>
                <a:srgbClr val="000000"/>
              </a:solidFill>
              <a:ea typeface="MS PGothic" pitchFamily="34" charset="-128"/>
              <a:sym typeface="Symbol" pitchFamily="18" charset="2"/>
            </a:endParaRPr>
          </a:p>
          <a:p>
            <a:pPr marL="228600" indent="-228600"/>
            <a:r>
              <a:rPr lang="es-ES" sz="1100" b="1" dirty="0" smtClean="0">
                <a:solidFill>
                  <a:srgbClr val="000000"/>
                </a:solidFill>
                <a:ea typeface="MS PGothic" pitchFamily="34" charset="-128"/>
              </a:rPr>
              <a:t>Bibliografía</a:t>
            </a:r>
          </a:p>
          <a:p>
            <a:pPr marL="228600" indent="-228600">
              <a:buFontTx/>
              <a:buAutoNum type="arabicPeriod"/>
            </a:pPr>
            <a:r>
              <a:rPr lang="es-ES" sz="1100" dirty="0" err="1" smtClean="0">
                <a:solidFill>
                  <a:srgbClr val="000000"/>
                </a:solidFill>
                <a:ea typeface="MS PGothic" pitchFamily="34" charset="-128"/>
                <a:sym typeface="Symbol" pitchFamily="18" charset="2"/>
              </a:rPr>
              <a:t>Bakris</a:t>
            </a:r>
            <a:r>
              <a:rPr lang="es-ES" sz="1100" dirty="0" smtClean="0">
                <a:solidFill>
                  <a:srgbClr val="000000"/>
                </a:solidFill>
                <a:ea typeface="MS PGothic" pitchFamily="34" charset="-128"/>
                <a:sym typeface="Symbol" pitchFamily="18" charset="2"/>
              </a:rPr>
              <a:t> G, et al. </a:t>
            </a:r>
            <a:r>
              <a:rPr lang="es-ES" sz="1100" dirty="0" err="1" smtClean="0">
                <a:solidFill>
                  <a:srgbClr val="000000"/>
                </a:solidFill>
                <a:ea typeface="MS PGothic" pitchFamily="34" charset="-128"/>
              </a:rPr>
              <a:t>Differential</a:t>
            </a:r>
            <a:r>
              <a:rPr lang="es-ES" sz="1100" dirty="0" smtClean="0">
                <a:solidFill>
                  <a:srgbClr val="000000"/>
                </a:solidFill>
                <a:ea typeface="MS PGothic" pitchFamily="34" charset="-128"/>
              </a:rPr>
              <a:t> </a:t>
            </a:r>
            <a:r>
              <a:rPr lang="es-ES" sz="1100" dirty="0" err="1" smtClean="0">
                <a:solidFill>
                  <a:srgbClr val="000000"/>
                </a:solidFill>
                <a:ea typeface="MS PGothic" pitchFamily="34" charset="-128"/>
              </a:rPr>
              <a:t>effects</a:t>
            </a:r>
            <a:r>
              <a:rPr lang="es-ES" sz="1100" dirty="0" smtClean="0">
                <a:solidFill>
                  <a:srgbClr val="000000"/>
                </a:solidFill>
                <a:ea typeface="MS PGothic" pitchFamily="34" charset="-128"/>
              </a:rPr>
              <a:t> of </a:t>
            </a:r>
            <a:r>
              <a:rPr lang="es-ES" sz="1100" dirty="0" err="1" smtClean="0">
                <a:solidFill>
                  <a:srgbClr val="000000"/>
                </a:solidFill>
                <a:ea typeface="MS PGothic" pitchFamily="34" charset="-128"/>
              </a:rPr>
              <a:t>calcium</a:t>
            </a:r>
            <a:r>
              <a:rPr lang="es-ES" sz="1100" dirty="0" smtClean="0">
                <a:solidFill>
                  <a:srgbClr val="000000"/>
                </a:solidFill>
                <a:ea typeface="MS PGothic" pitchFamily="34" charset="-128"/>
              </a:rPr>
              <a:t> </a:t>
            </a:r>
            <a:r>
              <a:rPr lang="es-ES" sz="1100" dirty="0" err="1" smtClean="0">
                <a:solidFill>
                  <a:srgbClr val="000000"/>
                </a:solidFill>
                <a:ea typeface="MS PGothic" pitchFamily="34" charset="-128"/>
              </a:rPr>
              <a:t>antagonist</a:t>
            </a:r>
            <a:r>
              <a:rPr lang="es-ES" sz="1100" dirty="0" smtClean="0">
                <a:solidFill>
                  <a:srgbClr val="000000"/>
                </a:solidFill>
                <a:ea typeface="MS PGothic" pitchFamily="34" charset="-128"/>
              </a:rPr>
              <a:t> </a:t>
            </a:r>
            <a:r>
              <a:rPr lang="es-ES" sz="1100" dirty="0" err="1" smtClean="0">
                <a:solidFill>
                  <a:srgbClr val="000000"/>
                </a:solidFill>
                <a:ea typeface="MS PGothic" pitchFamily="34" charset="-128"/>
              </a:rPr>
              <a:t>subclasses</a:t>
            </a:r>
            <a:r>
              <a:rPr lang="es-ES" sz="1100" dirty="0" smtClean="0">
                <a:solidFill>
                  <a:srgbClr val="000000"/>
                </a:solidFill>
                <a:ea typeface="MS PGothic" pitchFamily="34" charset="-128"/>
              </a:rPr>
              <a:t> </a:t>
            </a:r>
            <a:r>
              <a:rPr lang="es-ES" sz="1100" dirty="0" err="1" smtClean="0">
                <a:solidFill>
                  <a:srgbClr val="000000"/>
                </a:solidFill>
                <a:ea typeface="MS PGothic" pitchFamily="34" charset="-128"/>
              </a:rPr>
              <a:t>on</a:t>
            </a:r>
            <a:r>
              <a:rPr lang="es-ES" sz="1100" dirty="0" smtClean="0">
                <a:solidFill>
                  <a:srgbClr val="000000"/>
                </a:solidFill>
                <a:ea typeface="MS PGothic" pitchFamily="34" charset="-128"/>
              </a:rPr>
              <a:t> </a:t>
            </a:r>
            <a:r>
              <a:rPr lang="es-ES" sz="1100" dirty="0" err="1" smtClean="0">
                <a:solidFill>
                  <a:srgbClr val="000000"/>
                </a:solidFill>
                <a:ea typeface="MS PGothic" pitchFamily="34" charset="-128"/>
              </a:rPr>
              <a:t>markers</a:t>
            </a:r>
            <a:r>
              <a:rPr lang="es-ES" sz="1100" dirty="0" smtClean="0">
                <a:solidFill>
                  <a:srgbClr val="000000"/>
                </a:solidFill>
                <a:ea typeface="MS PGothic" pitchFamily="34" charset="-128"/>
              </a:rPr>
              <a:t> of </a:t>
            </a:r>
            <a:r>
              <a:rPr lang="es-ES" sz="1100" dirty="0" err="1" smtClean="0">
                <a:solidFill>
                  <a:srgbClr val="000000"/>
                </a:solidFill>
                <a:ea typeface="MS PGothic" pitchFamily="34" charset="-128"/>
              </a:rPr>
              <a:t>nephropathy</a:t>
            </a:r>
            <a:r>
              <a:rPr lang="es-ES" sz="1100" dirty="0" smtClean="0">
                <a:solidFill>
                  <a:srgbClr val="000000"/>
                </a:solidFill>
                <a:ea typeface="MS PGothic" pitchFamily="34" charset="-128"/>
              </a:rPr>
              <a:t> </a:t>
            </a:r>
            <a:r>
              <a:rPr lang="es-ES" sz="1100" dirty="0" err="1" smtClean="0">
                <a:solidFill>
                  <a:srgbClr val="000000"/>
                </a:solidFill>
                <a:ea typeface="MS PGothic" pitchFamily="34" charset="-128"/>
              </a:rPr>
              <a:t>progression</a:t>
            </a:r>
            <a:r>
              <a:rPr lang="es-ES" sz="1100" dirty="0" smtClean="0">
                <a:solidFill>
                  <a:srgbClr val="000000"/>
                </a:solidFill>
                <a:ea typeface="MS PGothic" pitchFamily="34" charset="-128"/>
              </a:rPr>
              <a:t>. </a:t>
            </a:r>
            <a:r>
              <a:rPr lang="es-ES" sz="1100" i="1" dirty="0" err="1" smtClean="0">
                <a:solidFill>
                  <a:srgbClr val="000000"/>
                </a:solidFill>
                <a:ea typeface="MS PGothic" pitchFamily="34" charset="-128"/>
                <a:sym typeface="Symbol" pitchFamily="18" charset="2"/>
              </a:rPr>
              <a:t>Kidney</a:t>
            </a:r>
            <a:r>
              <a:rPr lang="es-ES" sz="1100" i="1" dirty="0" smtClean="0">
                <a:solidFill>
                  <a:srgbClr val="000000"/>
                </a:solidFill>
                <a:ea typeface="MS PGothic" pitchFamily="34" charset="-128"/>
                <a:sym typeface="Symbol" pitchFamily="18" charset="2"/>
              </a:rPr>
              <a:t> </a:t>
            </a:r>
            <a:r>
              <a:rPr lang="es-ES" sz="1100" i="1" dirty="0" err="1" smtClean="0">
                <a:solidFill>
                  <a:srgbClr val="000000"/>
                </a:solidFill>
                <a:ea typeface="MS PGothic" pitchFamily="34" charset="-128"/>
                <a:sym typeface="Symbol" pitchFamily="18" charset="2"/>
              </a:rPr>
              <a:t>Int</a:t>
            </a:r>
            <a:r>
              <a:rPr lang="es-ES" sz="1100" i="1" dirty="0" smtClean="0">
                <a:solidFill>
                  <a:srgbClr val="000000"/>
                </a:solidFill>
                <a:ea typeface="MS PGothic" pitchFamily="34" charset="-128"/>
                <a:sym typeface="Symbol" pitchFamily="18" charset="2"/>
              </a:rPr>
              <a:t>.</a:t>
            </a:r>
            <a:r>
              <a:rPr lang="es-ES" sz="1100" dirty="0" smtClean="0">
                <a:solidFill>
                  <a:srgbClr val="000000"/>
                </a:solidFill>
                <a:ea typeface="MS PGothic" pitchFamily="34" charset="-128"/>
                <a:sym typeface="Symbol" pitchFamily="18" charset="2"/>
              </a:rPr>
              <a:t> 2004;65:1991–2002.</a:t>
            </a:r>
          </a:p>
          <a:p>
            <a:pPr marL="228600" indent="-228600">
              <a:buFontTx/>
              <a:buAutoNum type="arabicPeriod"/>
            </a:pPr>
            <a:r>
              <a:rPr lang="es-ES" sz="1100" dirty="0" err="1" smtClean="0">
                <a:solidFill>
                  <a:srgbClr val="000000"/>
                </a:solidFill>
                <a:ea typeface="MS PGothic" pitchFamily="34" charset="-128"/>
                <a:sym typeface="Symbol" pitchFamily="18" charset="2"/>
              </a:rPr>
              <a:t>The</a:t>
            </a:r>
            <a:r>
              <a:rPr lang="es-ES" sz="1100" dirty="0" smtClean="0">
                <a:solidFill>
                  <a:srgbClr val="000000"/>
                </a:solidFill>
                <a:ea typeface="MS PGothic" pitchFamily="34" charset="-128"/>
                <a:sym typeface="Symbol" pitchFamily="18" charset="2"/>
              </a:rPr>
              <a:t> CARI </a:t>
            </a:r>
            <a:r>
              <a:rPr lang="es-ES" sz="1100" dirty="0" err="1" smtClean="0">
                <a:solidFill>
                  <a:srgbClr val="000000"/>
                </a:solidFill>
                <a:ea typeface="MS PGothic" pitchFamily="34" charset="-128"/>
                <a:sym typeface="Symbol" pitchFamily="18" charset="2"/>
              </a:rPr>
              <a:t>Guidelines</a:t>
            </a:r>
            <a:r>
              <a:rPr lang="es-ES" sz="1100" dirty="0" smtClean="0">
                <a:solidFill>
                  <a:srgbClr val="000000"/>
                </a:solidFill>
                <a:ea typeface="MS PGothic" pitchFamily="34" charset="-128"/>
                <a:sym typeface="Symbol" pitchFamily="18" charset="2"/>
              </a:rPr>
              <a:t> – </a:t>
            </a:r>
            <a:r>
              <a:rPr lang="es-ES" sz="1100" dirty="0" err="1" smtClean="0">
                <a:solidFill>
                  <a:srgbClr val="000000"/>
                </a:solidFill>
                <a:ea typeface="MS PGothic" pitchFamily="34" charset="-128"/>
                <a:sym typeface="Symbol" pitchFamily="18" charset="2"/>
              </a:rPr>
              <a:t>Caring</a:t>
            </a:r>
            <a:r>
              <a:rPr lang="es-ES" sz="1100" dirty="0" smtClean="0">
                <a:solidFill>
                  <a:srgbClr val="000000"/>
                </a:solidFill>
                <a:ea typeface="MS PGothic" pitchFamily="34" charset="-128"/>
                <a:sym typeface="Symbol" pitchFamily="18" charset="2"/>
              </a:rPr>
              <a:t> </a:t>
            </a:r>
            <a:r>
              <a:rPr lang="es-ES" sz="1100" dirty="0" err="1" smtClean="0">
                <a:solidFill>
                  <a:srgbClr val="000000"/>
                </a:solidFill>
                <a:ea typeface="MS PGothic" pitchFamily="34" charset="-128"/>
                <a:sym typeface="Symbol" pitchFamily="18" charset="2"/>
              </a:rPr>
              <a:t>for</a:t>
            </a:r>
            <a:r>
              <a:rPr lang="es-ES" sz="1100" dirty="0" smtClean="0">
                <a:solidFill>
                  <a:srgbClr val="000000"/>
                </a:solidFill>
                <a:ea typeface="MS PGothic" pitchFamily="34" charset="-128"/>
                <a:sym typeface="Symbol" pitchFamily="18" charset="2"/>
              </a:rPr>
              <a:t> </a:t>
            </a:r>
            <a:r>
              <a:rPr lang="es-ES" sz="1100" dirty="0" err="1" smtClean="0">
                <a:solidFill>
                  <a:srgbClr val="000000"/>
                </a:solidFill>
                <a:ea typeface="MS PGothic" pitchFamily="34" charset="-128"/>
                <a:sym typeface="Symbol" pitchFamily="18" charset="2"/>
              </a:rPr>
              <a:t>Australasians</a:t>
            </a:r>
            <a:r>
              <a:rPr lang="es-ES" sz="1100" dirty="0" smtClean="0">
                <a:solidFill>
                  <a:srgbClr val="000000"/>
                </a:solidFill>
                <a:ea typeface="MS PGothic" pitchFamily="34" charset="-128"/>
                <a:sym typeface="Symbol" pitchFamily="18" charset="2"/>
              </a:rPr>
              <a:t> </a:t>
            </a:r>
            <a:r>
              <a:rPr lang="es-ES" sz="1100" dirty="0" err="1" smtClean="0">
                <a:solidFill>
                  <a:srgbClr val="000000"/>
                </a:solidFill>
                <a:ea typeface="MS PGothic" pitchFamily="34" charset="-128"/>
                <a:sym typeface="Symbol" pitchFamily="18" charset="2"/>
              </a:rPr>
              <a:t>with</a:t>
            </a:r>
            <a:r>
              <a:rPr lang="es-ES" sz="1100" dirty="0" smtClean="0">
                <a:solidFill>
                  <a:srgbClr val="000000"/>
                </a:solidFill>
                <a:ea typeface="MS PGothic" pitchFamily="34" charset="-128"/>
                <a:sym typeface="Symbol" pitchFamily="18" charset="2"/>
              </a:rPr>
              <a:t> Renal </a:t>
            </a:r>
            <a:r>
              <a:rPr lang="es-ES" sz="1100" dirty="0" err="1" smtClean="0">
                <a:solidFill>
                  <a:srgbClr val="000000"/>
                </a:solidFill>
                <a:ea typeface="MS PGothic" pitchFamily="34" charset="-128"/>
                <a:sym typeface="Symbol" pitchFamily="18" charset="2"/>
              </a:rPr>
              <a:t>Impairment</a:t>
            </a:r>
            <a:r>
              <a:rPr lang="es-ES" sz="1100" dirty="0" smtClean="0">
                <a:solidFill>
                  <a:srgbClr val="000000"/>
                </a:solidFill>
                <a:ea typeface="MS PGothic" pitchFamily="34" charset="-128"/>
                <a:sym typeface="Symbol" pitchFamily="18" charset="2"/>
              </a:rPr>
              <a:t>.</a:t>
            </a:r>
          </a:p>
          <a:p>
            <a:pPr marL="228600" indent="-228600">
              <a:buFontTx/>
              <a:buAutoNum type="arabicPeriod"/>
            </a:pPr>
            <a:r>
              <a:rPr lang="es-ES" sz="1100" dirty="0" smtClean="0">
                <a:solidFill>
                  <a:srgbClr val="000000"/>
                </a:solidFill>
                <a:ea typeface="MS PGothic" pitchFamily="34" charset="-128"/>
                <a:sym typeface="Symbol" pitchFamily="18" charset="2"/>
              </a:rPr>
              <a:t>Scottish </a:t>
            </a:r>
            <a:r>
              <a:rPr lang="es-ES" sz="1100" dirty="0" err="1" smtClean="0">
                <a:solidFill>
                  <a:srgbClr val="000000"/>
                </a:solidFill>
                <a:ea typeface="MS PGothic" pitchFamily="34" charset="-128"/>
                <a:sym typeface="Symbol" pitchFamily="18" charset="2"/>
              </a:rPr>
              <a:t>Intercollegiate</a:t>
            </a:r>
            <a:r>
              <a:rPr lang="es-ES" sz="1100" dirty="0" smtClean="0">
                <a:solidFill>
                  <a:srgbClr val="000000"/>
                </a:solidFill>
                <a:ea typeface="MS PGothic" pitchFamily="34" charset="-128"/>
                <a:sym typeface="Symbol" pitchFamily="18" charset="2"/>
              </a:rPr>
              <a:t> </a:t>
            </a:r>
            <a:r>
              <a:rPr lang="es-ES" sz="1100" dirty="0" err="1" smtClean="0">
                <a:solidFill>
                  <a:srgbClr val="000000"/>
                </a:solidFill>
                <a:ea typeface="MS PGothic" pitchFamily="34" charset="-128"/>
                <a:sym typeface="Symbol" pitchFamily="18" charset="2"/>
              </a:rPr>
              <a:t>Guidelines</a:t>
            </a:r>
            <a:r>
              <a:rPr lang="es-ES" sz="1100" dirty="0" smtClean="0">
                <a:solidFill>
                  <a:srgbClr val="000000"/>
                </a:solidFill>
                <a:ea typeface="MS PGothic" pitchFamily="34" charset="-128"/>
                <a:sym typeface="Symbol" pitchFamily="18" charset="2"/>
              </a:rPr>
              <a:t> Network (SIGN).</a:t>
            </a:r>
          </a:p>
          <a:p>
            <a:pPr marL="228600" indent="-228600"/>
            <a:endParaRPr lang="es-ES" sz="1100" dirty="0" smtClean="0">
              <a:solidFill>
                <a:srgbClr val="000000"/>
              </a:solidFill>
              <a:ea typeface="MS PGothic" pitchFamily="34" charset="-128"/>
              <a:sym typeface="Symbol" pitchFamily="18" charset="2"/>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4" name="Rectangle 2"/>
          <p:cNvSpPr>
            <a:spLocks noGrp="1" noRot="1" noChangeAspect="1" noChangeArrowheads="1" noTextEdit="1"/>
          </p:cNvSpPr>
          <p:nvPr>
            <p:ph type="sldImg"/>
          </p:nvPr>
        </p:nvSpPr>
        <p:spPr>
          <a:ln/>
        </p:spPr>
      </p:sp>
      <p:sp>
        <p:nvSpPr>
          <p:cNvPr id="156675" name="Rectangle 3"/>
          <p:cNvSpPr>
            <a:spLocks noGrp="1" noChangeArrowheads="1"/>
          </p:cNvSpPr>
          <p:nvPr>
            <p:ph type="body" idx="1"/>
          </p:nvPr>
        </p:nvSpPr>
        <p:spPr>
          <a:xfrm>
            <a:off x="557213" y="4343400"/>
            <a:ext cx="5716587" cy="4552950"/>
          </a:xfrm>
          <a:noFill/>
          <a:ln/>
        </p:spPr>
        <p:txBody>
          <a:bodyPr/>
          <a:lstStyle/>
          <a:p>
            <a:pPr marL="228600" indent="-228600"/>
            <a:r>
              <a:rPr lang="es-ES" sz="1100" smtClean="0">
                <a:solidFill>
                  <a:srgbClr val="000000"/>
                </a:solidFill>
                <a:ea typeface="MS PGothic" pitchFamily="34" charset="-128"/>
              </a:rPr>
              <a:t>Esta diapositiva muestra, los ensayos clínicos con otros ARA frente a los ensayos clínicos de referencia con telmisartán, que contaron con la participación de unos 52.000 pacientes, un número mayor que cualquier otro programa de ensayos con ARA.</a:t>
            </a:r>
            <a:r>
              <a:rPr lang="es-ES" sz="1100" baseline="30000" smtClean="0">
                <a:solidFill>
                  <a:srgbClr val="000000"/>
                </a:solidFill>
                <a:ea typeface="MS PGothic" pitchFamily="34" charset="-128"/>
              </a:rPr>
              <a:t>1-3</a:t>
            </a:r>
            <a:r>
              <a:rPr lang="es-ES" sz="1100" smtClean="0">
                <a:solidFill>
                  <a:srgbClr val="000000"/>
                </a:solidFill>
                <a:ea typeface="MS PGothic" pitchFamily="34" charset="-128"/>
              </a:rPr>
              <a:t> </a:t>
            </a:r>
          </a:p>
          <a:p>
            <a:pPr marL="228600" indent="-228600"/>
            <a:r>
              <a:rPr lang="es-ES" sz="1100" smtClean="0">
                <a:solidFill>
                  <a:srgbClr val="000000"/>
                </a:solidFill>
                <a:ea typeface="MS PGothic" pitchFamily="34" charset="-128"/>
              </a:rPr>
              <a:t>Los ensayos con telmisartán son:</a:t>
            </a:r>
          </a:p>
          <a:p>
            <a:pPr marL="228600" indent="-228600">
              <a:buFontTx/>
              <a:buChar char="•"/>
            </a:pPr>
            <a:r>
              <a:rPr lang="es-ES" sz="1100" smtClean="0">
                <a:solidFill>
                  <a:srgbClr val="000000"/>
                </a:solidFill>
                <a:ea typeface="MS PGothic" pitchFamily="34" charset="-128"/>
              </a:rPr>
              <a:t>ONTARGET</a:t>
            </a:r>
            <a:r>
              <a:rPr lang="es-ES" sz="1100" baseline="30000" smtClean="0">
                <a:solidFill>
                  <a:srgbClr val="000000"/>
                </a:solidFill>
                <a:ea typeface="MS PGothic" pitchFamily="34" charset="-128"/>
              </a:rPr>
              <a:t>®</a:t>
            </a:r>
            <a:r>
              <a:rPr lang="es-ES" sz="1100" smtClean="0">
                <a:solidFill>
                  <a:srgbClr val="000000"/>
                </a:solidFill>
                <a:ea typeface="MS PGothic" pitchFamily="34" charset="-128"/>
              </a:rPr>
              <a:t>: investigó los efectos de telmisartán, ramipril y la combinación de los dos fármacos en 25.620 pacientes con enfermedad vascular o diabetes de alto riesgo. El criterio principal de valoración combinado fue la muerte por causas CV, IM, ictus u hospitalización por insuficiencia cardíaca. </a:t>
            </a:r>
          </a:p>
          <a:p>
            <a:pPr marL="228600" indent="-228600">
              <a:buFontTx/>
              <a:buChar char="•"/>
            </a:pPr>
            <a:r>
              <a:rPr lang="es-ES" sz="1100" smtClean="0">
                <a:solidFill>
                  <a:srgbClr val="000000"/>
                </a:solidFill>
                <a:ea typeface="MS PGothic" pitchFamily="34" charset="-128"/>
              </a:rPr>
              <a:t>TRANSCEND </a:t>
            </a:r>
            <a:r>
              <a:rPr lang="es-ES" sz="1100" baseline="30000" smtClean="0">
                <a:solidFill>
                  <a:srgbClr val="000000"/>
                </a:solidFill>
                <a:ea typeface="MS PGothic" pitchFamily="34" charset="-128"/>
              </a:rPr>
              <a:t>®</a:t>
            </a:r>
            <a:r>
              <a:rPr lang="es-ES" sz="1100" smtClean="0">
                <a:solidFill>
                  <a:srgbClr val="000000"/>
                </a:solidFill>
                <a:ea typeface="MS PGothic" pitchFamily="34" charset="-128"/>
              </a:rPr>
              <a:t>: investigó los efectos de 80 mg/día de telmisartán en 5.926 pacientes con intolerancia a los IECA con enfermedades CV o diabetes con daño en los órganos diana. El criterio principal de valoración combinado fue la muerte por causas CV, IM, ictus u hospitalización por insuficiencia cardíaca. </a:t>
            </a:r>
          </a:p>
          <a:p>
            <a:pPr marL="228600" indent="-228600">
              <a:buFontTx/>
              <a:buChar char="•"/>
            </a:pPr>
            <a:r>
              <a:rPr lang="es-ES" sz="1100" smtClean="0">
                <a:solidFill>
                  <a:srgbClr val="000000"/>
                </a:solidFill>
                <a:ea typeface="MS PGothic" pitchFamily="34" charset="-128"/>
              </a:rPr>
              <a:t>PRoFESS</a:t>
            </a:r>
            <a:r>
              <a:rPr lang="es-ES" sz="1100" baseline="30000" smtClean="0">
                <a:solidFill>
                  <a:srgbClr val="000000"/>
                </a:solidFill>
                <a:ea typeface="MS PGothic" pitchFamily="34" charset="-128"/>
              </a:rPr>
              <a:t>®</a:t>
            </a:r>
            <a:r>
              <a:rPr lang="es-ES" sz="1100" smtClean="0">
                <a:solidFill>
                  <a:srgbClr val="000000"/>
                </a:solidFill>
                <a:ea typeface="MS PGothic" pitchFamily="34" charset="-128"/>
              </a:rPr>
              <a:t>: investigó los efectos del tratamiento con telmisartán en 20.332 pacientes que habían sufrido recientemente un ictus isquémico. El criterio de valoración principal fue el ictus recurrente. </a:t>
            </a:r>
          </a:p>
          <a:p>
            <a:pPr marL="228600" indent="-228600"/>
            <a:endParaRPr lang="es-ES" sz="1100" smtClean="0">
              <a:solidFill>
                <a:srgbClr val="000000"/>
              </a:solidFill>
              <a:ea typeface="MS PGothic" pitchFamily="34" charset="-128"/>
            </a:endParaRPr>
          </a:p>
          <a:p>
            <a:pPr marL="228600" indent="-228600"/>
            <a:r>
              <a:rPr lang="es-ES" sz="1100" b="1" smtClean="0">
                <a:solidFill>
                  <a:srgbClr val="000000"/>
                </a:solidFill>
                <a:ea typeface="MS PGothic" pitchFamily="34" charset="-128"/>
              </a:rPr>
              <a:t>Bibliografía</a:t>
            </a:r>
          </a:p>
          <a:p>
            <a:pPr marL="228600" indent="-228600">
              <a:buFontTx/>
              <a:buAutoNum type="arabicPeriod"/>
            </a:pPr>
            <a:r>
              <a:rPr lang="es-ES" sz="1100" smtClean="0">
                <a:solidFill>
                  <a:srgbClr val="000000"/>
                </a:solidFill>
                <a:ea typeface="MS PGothic" pitchFamily="34" charset="-128"/>
              </a:rPr>
              <a:t>The ONTARGET</a:t>
            </a:r>
            <a:r>
              <a:rPr lang="es-ES" sz="1100" baseline="30000" smtClean="0">
                <a:solidFill>
                  <a:srgbClr val="000000"/>
                </a:solidFill>
                <a:ea typeface="MS PGothic" pitchFamily="34" charset="-128"/>
              </a:rPr>
              <a:t>®</a:t>
            </a:r>
            <a:r>
              <a:rPr lang="es-ES" sz="1100" smtClean="0">
                <a:solidFill>
                  <a:srgbClr val="000000"/>
                </a:solidFill>
                <a:ea typeface="MS PGothic" pitchFamily="34" charset="-128"/>
              </a:rPr>
              <a:t> Investigators. Telmisartan, ramipril, or both in patients at high risk for vascular events. </a:t>
            </a:r>
            <a:r>
              <a:rPr lang="es-ES" sz="1100" i="1" smtClean="0">
                <a:solidFill>
                  <a:srgbClr val="000000"/>
                </a:solidFill>
                <a:ea typeface="MS PGothic" pitchFamily="34" charset="-128"/>
              </a:rPr>
              <a:t>N Engl J Med.</a:t>
            </a:r>
            <a:r>
              <a:rPr lang="es-ES" sz="1100" smtClean="0">
                <a:solidFill>
                  <a:srgbClr val="000000"/>
                </a:solidFill>
                <a:ea typeface="MS PGothic" pitchFamily="34" charset="-128"/>
              </a:rPr>
              <a:t> 2008;358:1547-1559. </a:t>
            </a:r>
          </a:p>
          <a:p>
            <a:pPr marL="228600" indent="-228600">
              <a:buFontTx/>
              <a:buAutoNum type="arabicPeriod"/>
            </a:pPr>
            <a:r>
              <a:rPr lang="es-ES" sz="1100" smtClean="0">
                <a:solidFill>
                  <a:srgbClr val="000000"/>
                </a:solidFill>
                <a:ea typeface="MS PGothic" pitchFamily="34" charset="-128"/>
              </a:rPr>
              <a:t>The TRANSCEND</a:t>
            </a:r>
            <a:r>
              <a:rPr lang="es-ES" sz="1100" baseline="30000" smtClean="0">
                <a:solidFill>
                  <a:srgbClr val="000000"/>
                </a:solidFill>
                <a:ea typeface="MS PGothic" pitchFamily="34" charset="-128"/>
              </a:rPr>
              <a:t>®</a:t>
            </a:r>
            <a:r>
              <a:rPr lang="es-ES" sz="1100" smtClean="0">
                <a:solidFill>
                  <a:srgbClr val="000000"/>
                </a:solidFill>
                <a:ea typeface="MS PGothic" pitchFamily="34" charset="-128"/>
              </a:rPr>
              <a:t> Investigators. Effects of the angiotensin-receptor blocker telmisartan on cardiovascular events in high-risk patients intolerant to angiotensin-converting enzyme inhibitors: a randomized controlled trial. </a:t>
            </a:r>
            <a:r>
              <a:rPr lang="es-ES" sz="1100" i="1" smtClean="0">
                <a:solidFill>
                  <a:srgbClr val="000000"/>
                </a:solidFill>
                <a:ea typeface="MS PGothic" pitchFamily="34" charset="-128"/>
              </a:rPr>
              <a:t>Lancet.</a:t>
            </a:r>
            <a:r>
              <a:rPr lang="es-ES" sz="1100" smtClean="0">
                <a:solidFill>
                  <a:srgbClr val="000000"/>
                </a:solidFill>
                <a:ea typeface="MS PGothic" pitchFamily="34" charset="-128"/>
              </a:rPr>
              <a:t> 2008;372:1174-1183.</a:t>
            </a:r>
          </a:p>
          <a:p>
            <a:pPr marL="228600" indent="-228600">
              <a:buFontTx/>
              <a:buAutoNum type="arabicPeriod"/>
            </a:pPr>
            <a:r>
              <a:rPr lang="es-ES" sz="1100" smtClean="0">
                <a:solidFill>
                  <a:srgbClr val="000000"/>
                </a:solidFill>
                <a:ea typeface="MS PGothic" pitchFamily="34" charset="-128"/>
              </a:rPr>
              <a:t>Yusuf S, et al. Telmisartan to prevent recurrent stroke and cardiovascular events. </a:t>
            </a:r>
            <a:r>
              <a:rPr lang="es-ES" sz="1100" i="1" smtClean="0">
                <a:solidFill>
                  <a:srgbClr val="000000"/>
                </a:solidFill>
                <a:ea typeface="MS PGothic" pitchFamily="34" charset="-128"/>
              </a:rPr>
              <a:t>N Engl J Med. </a:t>
            </a:r>
            <a:r>
              <a:rPr lang="es-ES" sz="1100" smtClean="0">
                <a:solidFill>
                  <a:srgbClr val="000000"/>
                </a:solidFill>
                <a:ea typeface="MS PGothic" pitchFamily="34" charset="-128"/>
              </a:rPr>
              <a:t>2008;359:1225-1237.</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2"/>
          <p:cNvSpPr>
            <a:spLocks noGrp="1" noRot="1" noChangeAspect="1" noChangeArrowheads="1" noTextEdit="1"/>
          </p:cNvSpPr>
          <p:nvPr>
            <p:ph type="sldImg"/>
          </p:nvPr>
        </p:nvSpPr>
        <p:spPr>
          <a:xfrm>
            <a:off x="1216025" y="720725"/>
            <a:ext cx="4489450" cy="3367088"/>
          </a:xfrm>
          <a:ln/>
        </p:spPr>
      </p:sp>
      <p:sp>
        <p:nvSpPr>
          <p:cNvPr id="110595" name="Rectangle 3"/>
          <p:cNvSpPr>
            <a:spLocks noGrp="1" noChangeArrowheads="1"/>
          </p:cNvSpPr>
          <p:nvPr>
            <p:ph type="body" idx="1"/>
          </p:nvPr>
        </p:nvSpPr>
        <p:spPr>
          <a:xfrm>
            <a:off x="519113" y="4376738"/>
            <a:ext cx="5781675" cy="4090987"/>
          </a:xfrm>
          <a:noFill/>
          <a:ln/>
        </p:spPr>
        <p:txBody>
          <a:bodyPr/>
          <a:lstStyle/>
          <a:p>
            <a:pPr marL="228600" indent="-228600"/>
            <a:r>
              <a:rPr lang="es-ES" sz="1100" dirty="0" smtClean="0">
                <a:solidFill>
                  <a:srgbClr val="000000"/>
                </a:solidFill>
                <a:ea typeface="MS PGothic" pitchFamily="34" charset="-128"/>
                <a:sym typeface="Symbol" pitchFamily="18" charset="2"/>
              </a:rPr>
              <a:t>Esta diapositiva muestra la alta prevalencia de la hipertensión, lo que indica la gran necesidad tanto de la prevención como de un mejor control farmacológico de la hipertensión.</a:t>
            </a:r>
          </a:p>
          <a:p>
            <a:pPr marL="228600" indent="-228600"/>
            <a:r>
              <a:rPr lang="es-ES" sz="1100" dirty="0" smtClean="0">
                <a:solidFill>
                  <a:srgbClr val="000000"/>
                </a:solidFill>
                <a:ea typeface="MS PGothic" pitchFamily="34" charset="-128"/>
                <a:sym typeface="Symbol" pitchFamily="18" charset="2"/>
              </a:rPr>
              <a:t>Se analizaron los datos de encuestas de muestras nacionales con el objetivo de hallar estimaciones de la PA y de la prevalencia de la hipertensión, ajustadas en función de la edad y del sexo, con el umbral estándar (PA ≥ 140/90 </a:t>
            </a:r>
            <a:r>
              <a:rPr lang="es-ES" sz="1100" dirty="0" err="1" smtClean="0">
                <a:solidFill>
                  <a:srgbClr val="000000"/>
                </a:solidFill>
                <a:ea typeface="MS PGothic" pitchFamily="34" charset="-128"/>
                <a:sym typeface="Symbol" pitchFamily="18" charset="2"/>
              </a:rPr>
              <a:t>mmHg</a:t>
            </a:r>
            <a:r>
              <a:rPr lang="es-ES" sz="1100" dirty="0" smtClean="0">
                <a:solidFill>
                  <a:srgbClr val="000000"/>
                </a:solidFill>
                <a:ea typeface="MS PGothic" pitchFamily="34" charset="-128"/>
                <a:sym typeface="Symbol" pitchFamily="18" charset="2"/>
              </a:rPr>
              <a:t> o tratamiento con medicamentos </a:t>
            </a:r>
            <a:r>
              <a:rPr lang="es-ES" sz="1100" dirty="0" err="1" smtClean="0">
                <a:solidFill>
                  <a:srgbClr val="000000"/>
                </a:solidFill>
                <a:ea typeface="MS PGothic" pitchFamily="34" charset="-128"/>
                <a:sym typeface="Symbol" pitchFamily="18" charset="2"/>
              </a:rPr>
              <a:t>antihipertensivos</a:t>
            </a:r>
            <a:r>
              <a:rPr lang="es-ES" sz="1100" dirty="0" smtClean="0">
                <a:solidFill>
                  <a:srgbClr val="000000"/>
                </a:solidFill>
                <a:ea typeface="MS PGothic" pitchFamily="34" charset="-128"/>
                <a:sym typeface="Symbol" pitchFamily="18" charset="2"/>
              </a:rPr>
              <a:t>) por país y región (Europa, en comparación con Norteamérica).</a:t>
            </a:r>
            <a:r>
              <a:rPr lang="es-ES" sz="1100" baseline="30000" dirty="0" smtClean="0">
                <a:solidFill>
                  <a:srgbClr val="000000"/>
                </a:solidFill>
                <a:ea typeface="MS PGothic" pitchFamily="34" charset="-128"/>
                <a:sym typeface="Symbol" pitchFamily="18" charset="2"/>
              </a:rPr>
              <a:t>1</a:t>
            </a:r>
            <a:r>
              <a:rPr lang="es-ES" sz="1100" dirty="0" smtClean="0">
                <a:solidFill>
                  <a:srgbClr val="000000"/>
                </a:solidFill>
                <a:ea typeface="MS PGothic" pitchFamily="34" charset="-128"/>
                <a:sym typeface="Symbol" pitchFamily="18" charset="2"/>
              </a:rPr>
              <a:t> </a:t>
            </a:r>
          </a:p>
          <a:p>
            <a:pPr marL="228600" indent="-228600"/>
            <a:r>
              <a:rPr lang="es-ES" sz="1100" dirty="0" smtClean="0">
                <a:solidFill>
                  <a:srgbClr val="000000"/>
                </a:solidFill>
                <a:ea typeface="MS PGothic" pitchFamily="34" charset="-128"/>
                <a:sym typeface="Symbol" pitchFamily="18" charset="2"/>
              </a:rPr>
              <a:t>La prevalencia de hipertensión fue mayor en Alemania (55%), seguida de Finlandia (49%), España (47%), Inglaterra (42%), Suecia (38%) e Italia (38%). La prevalencia en los Estados Unidos fue la mitad que la tasa en Alemania (28%; igual que la tasa en Canadá [27%; los datos de Canadá no aparecen en las diapositivas]). La prevalencia de hipertensión de la media europea fue significativamente mayor en el 44,2% en comparación con el 27,6% en Norteamérica.</a:t>
            </a:r>
            <a:r>
              <a:rPr lang="es-ES" sz="1100" baseline="30000" dirty="0" smtClean="0">
                <a:solidFill>
                  <a:srgbClr val="000000"/>
                </a:solidFill>
                <a:ea typeface="MS PGothic" pitchFamily="34" charset="-128"/>
                <a:sym typeface="Symbol" pitchFamily="18" charset="2"/>
              </a:rPr>
              <a:t>1</a:t>
            </a:r>
            <a:r>
              <a:rPr lang="es-ES" sz="1100" dirty="0" smtClean="0">
                <a:solidFill>
                  <a:srgbClr val="000000"/>
                </a:solidFill>
                <a:ea typeface="MS PGothic" pitchFamily="34" charset="-128"/>
                <a:sym typeface="Symbol" pitchFamily="18" charset="2"/>
              </a:rPr>
              <a:t> Otro estudio realizado en Japón encontró que la prevalencia fue alta, del 49%, en toda la población adulta mayor de 30 años de edad.</a:t>
            </a:r>
            <a:r>
              <a:rPr lang="es-ES" sz="1100" baseline="30000" dirty="0" smtClean="0">
                <a:solidFill>
                  <a:srgbClr val="000000"/>
                </a:solidFill>
                <a:ea typeface="MS PGothic" pitchFamily="34" charset="-128"/>
                <a:sym typeface="Symbol" pitchFamily="18" charset="2"/>
              </a:rPr>
              <a:t>2</a:t>
            </a:r>
          </a:p>
          <a:p>
            <a:pPr marL="228600" indent="-228600"/>
            <a:r>
              <a:rPr lang="es-ES" sz="1100" dirty="0" smtClean="0">
                <a:solidFill>
                  <a:srgbClr val="000000"/>
                </a:solidFill>
                <a:ea typeface="MS PGothic" pitchFamily="34" charset="-128"/>
                <a:sym typeface="Symbol" pitchFamily="18" charset="2"/>
              </a:rPr>
              <a:t>El patrón de mayores valores de la PA y prevalencias de la hipertensión está estrechamente relacionado con las tasas de mortalidad por ictus, la enfermedad CV con el mayor RR como consecuencia de la hipertensión.</a:t>
            </a:r>
            <a:r>
              <a:rPr lang="es-ES" sz="1100" baseline="30000" dirty="0" smtClean="0">
                <a:solidFill>
                  <a:srgbClr val="000000"/>
                </a:solidFill>
                <a:ea typeface="MS PGothic" pitchFamily="34" charset="-128"/>
                <a:sym typeface="Symbol" pitchFamily="18" charset="2"/>
              </a:rPr>
              <a:t>1</a:t>
            </a:r>
            <a:r>
              <a:rPr lang="es-ES" sz="1100" dirty="0" smtClean="0">
                <a:solidFill>
                  <a:srgbClr val="000000"/>
                </a:solidFill>
                <a:ea typeface="MS PGothic" pitchFamily="34" charset="-128"/>
                <a:sym typeface="Symbol" pitchFamily="18" charset="2"/>
              </a:rPr>
              <a:t> </a:t>
            </a:r>
          </a:p>
          <a:p>
            <a:pPr marL="228600" indent="-228600"/>
            <a:endParaRPr lang="es-ES" sz="1100" dirty="0" smtClean="0">
              <a:solidFill>
                <a:srgbClr val="000000"/>
              </a:solidFill>
              <a:ea typeface="MS PGothic" pitchFamily="34" charset="-128"/>
              <a:sym typeface="Symbol" pitchFamily="18" charset="2"/>
            </a:endParaRPr>
          </a:p>
          <a:p>
            <a:pPr marL="228600" indent="-228600"/>
            <a:r>
              <a:rPr lang="es-ES" sz="1100" b="1" dirty="0" smtClean="0">
                <a:solidFill>
                  <a:srgbClr val="000000"/>
                </a:solidFill>
                <a:ea typeface="MS PGothic" pitchFamily="34" charset="-128"/>
                <a:sym typeface="Symbol" pitchFamily="18" charset="2"/>
              </a:rPr>
              <a:t>Bibliografía</a:t>
            </a:r>
          </a:p>
          <a:p>
            <a:pPr marL="228600" indent="-228600">
              <a:buFontTx/>
              <a:buAutoNum type="arabicPeriod"/>
            </a:pPr>
            <a:r>
              <a:rPr lang="es-ES" sz="1100" dirty="0" err="1" smtClean="0">
                <a:solidFill>
                  <a:srgbClr val="000000"/>
                </a:solidFill>
                <a:ea typeface="MS PGothic" pitchFamily="34" charset="-128"/>
                <a:sym typeface="Symbol" pitchFamily="18" charset="2"/>
              </a:rPr>
              <a:t>Wolf-Maier</a:t>
            </a:r>
            <a:r>
              <a:rPr lang="es-ES" sz="1100" dirty="0" smtClean="0">
                <a:solidFill>
                  <a:srgbClr val="000000"/>
                </a:solidFill>
                <a:ea typeface="MS PGothic" pitchFamily="34" charset="-128"/>
                <a:sym typeface="Symbol" pitchFamily="18" charset="2"/>
              </a:rPr>
              <a:t> K, et al. </a:t>
            </a:r>
            <a:r>
              <a:rPr lang="es-ES" sz="1100" dirty="0" err="1" smtClean="0">
                <a:solidFill>
                  <a:srgbClr val="000000"/>
                </a:solidFill>
                <a:ea typeface="MS PGothic" pitchFamily="34" charset="-128"/>
                <a:sym typeface="Symbol" pitchFamily="18" charset="2"/>
              </a:rPr>
              <a:t>Hypertension</a:t>
            </a:r>
            <a:r>
              <a:rPr lang="es-ES" sz="1100" dirty="0" smtClean="0">
                <a:solidFill>
                  <a:srgbClr val="000000"/>
                </a:solidFill>
                <a:ea typeface="MS PGothic" pitchFamily="34" charset="-128"/>
                <a:sym typeface="Symbol" pitchFamily="18" charset="2"/>
              </a:rPr>
              <a:t> </a:t>
            </a:r>
            <a:r>
              <a:rPr lang="es-ES" sz="1100" dirty="0" err="1" smtClean="0">
                <a:solidFill>
                  <a:srgbClr val="000000"/>
                </a:solidFill>
                <a:ea typeface="MS PGothic" pitchFamily="34" charset="-128"/>
                <a:sym typeface="Symbol" pitchFamily="18" charset="2"/>
              </a:rPr>
              <a:t>prevalence</a:t>
            </a:r>
            <a:r>
              <a:rPr lang="es-ES" sz="1100" dirty="0" smtClean="0">
                <a:solidFill>
                  <a:srgbClr val="000000"/>
                </a:solidFill>
                <a:ea typeface="MS PGothic" pitchFamily="34" charset="-128"/>
                <a:sym typeface="Symbol" pitchFamily="18" charset="2"/>
              </a:rPr>
              <a:t> and </a:t>
            </a:r>
            <a:r>
              <a:rPr lang="es-ES" sz="1100" dirty="0" err="1" smtClean="0">
                <a:solidFill>
                  <a:srgbClr val="000000"/>
                </a:solidFill>
                <a:ea typeface="MS PGothic" pitchFamily="34" charset="-128"/>
                <a:sym typeface="Symbol" pitchFamily="18" charset="2"/>
              </a:rPr>
              <a:t>blood</a:t>
            </a:r>
            <a:r>
              <a:rPr lang="es-ES" sz="1100" dirty="0" smtClean="0">
                <a:solidFill>
                  <a:srgbClr val="000000"/>
                </a:solidFill>
                <a:ea typeface="MS PGothic" pitchFamily="34" charset="-128"/>
                <a:sym typeface="Symbol" pitchFamily="18" charset="2"/>
              </a:rPr>
              <a:t> </a:t>
            </a:r>
            <a:r>
              <a:rPr lang="es-ES" sz="1100" dirty="0" err="1" smtClean="0">
                <a:solidFill>
                  <a:srgbClr val="000000"/>
                </a:solidFill>
                <a:ea typeface="MS PGothic" pitchFamily="34" charset="-128"/>
                <a:sym typeface="Symbol" pitchFamily="18" charset="2"/>
              </a:rPr>
              <a:t>pressure</a:t>
            </a:r>
            <a:r>
              <a:rPr lang="es-ES" sz="1100" dirty="0" smtClean="0">
                <a:solidFill>
                  <a:srgbClr val="000000"/>
                </a:solidFill>
                <a:ea typeface="MS PGothic" pitchFamily="34" charset="-128"/>
                <a:sym typeface="Symbol" pitchFamily="18" charset="2"/>
              </a:rPr>
              <a:t> </a:t>
            </a:r>
            <a:r>
              <a:rPr lang="es-ES" sz="1100" dirty="0" err="1" smtClean="0">
                <a:solidFill>
                  <a:srgbClr val="000000"/>
                </a:solidFill>
                <a:ea typeface="MS PGothic" pitchFamily="34" charset="-128"/>
                <a:sym typeface="Symbol" pitchFamily="18" charset="2"/>
              </a:rPr>
              <a:t>levels</a:t>
            </a:r>
            <a:r>
              <a:rPr lang="es-ES" sz="1100" dirty="0" smtClean="0">
                <a:solidFill>
                  <a:srgbClr val="000000"/>
                </a:solidFill>
                <a:ea typeface="MS PGothic" pitchFamily="34" charset="-128"/>
                <a:sym typeface="Symbol" pitchFamily="18" charset="2"/>
              </a:rPr>
              <a:t> in 6 </a:t>
            </a:r>
            <a:r>
              <a:rPr lang="es-ES" sz="1100" dirty="0" err="1" smtClean="0">
                <a:solidFill>
                  <a:srgbClr val="000000"/>
                </a:solidFill>
                <a:ea typeface="MS PGothic" pitchFamily="34" charset="-128"/>
                <a:sym typeface="Symbol" pitchFamily="18" charset="2"/>
              </a:rPr>
              <a:t>European</a:t>
            </a:r>
            <a:r>
              <a:rPr lang="es-ES" sz="1100" dirty="0" smtClean="0">
                <a:solidFill>
                  <a:srgbClr val="000000"/>
                </a:solidFill>
                <a:ea typeface="MS PGothic" pitchFamily="34" charset="-128"/>
                <a:sym typeface="Symbol" pitchFamily="18" charset="2"/>
              </a:rPr>
              <a:t> </a:t>
            </a:r>
            <a:r>
              <a:rPr lang="es-ES" sz="1100" dirty="0" err="1" smtClean="0">
                <a:solidFill>
                  <a:srgbClr val="000000"/>
                </a:solidFill>
                <a:ea typeface="MS PGothic" pitchFamily="34" charset="-128"/>
                <a:sym typeface="Symbol" pitchFamily="18" charset="2"/>
              </a:rPr>
              <a:t>countries</a:t>
            </a:r>
            <a:r>
              <a:rPr lang="es-ES" sz="1100" dirty="0" smtClean="0">
                <a:solidFill>
                  <a:srgbClr val="000000"/>
                </a:solidFill>
                <a:ea typeface="MS PGothic" pitchFamily="34" charset="-128"/>
                <a:sym typeface="Symbol" pitchFamily="18" charset="2"/>
              </a:rPr>
              <a:t>, </a:t>
            </a:r>
            <a:r>
              <a:rPr lang="es-ES" sz="1100" dirty="0" err="1" smtClean="0">
                <a:solidFill>
                  <a:srgbClr val="000000"/>
                </a:solidFill>
                <a:ea typeface="MS PGothic" pitchFamily="34" charset="-128"/>
                <a:sym typeface="Symbol" pitchFamily="18" charset="2"/>
              </a:rPr>
              <a:t>Canada</a:t>
            </a:r>
            <a:r>
              <a:rPr lang="es-ES" sz="1100" dirty="0" smtClean="0">
                <a:solidFill>
                  <a:srgbClr val="000000"/>
                </a:solidFill>
                <a:ea typeface="MS PGothic" pitchFamily="34" charset="-128"/>
                <a:sym typeface="Symbol" pitchFamily="18" charset="2"/>
              </a:rPr>
              <a:t>, and </a:t>
            </a:r>
            <a:r>
              <a:rPr lang="es-ES" sz="1100" dirty="0" err="1" smtClean="0">
                <a:solidFill>
                  <a:srgbClr val="000000"/>
                </a:solidFill>
                <a:ea typeface="MS PGothic" pitchFamily="34" charset="-128"/>
                <a:sym typeface="Symbol" pitchFamily="18" charset="2"/>
              </a:rPr>
              <a:t>the</a:t>
            </a:r>
            <a:r>
              <a:rPr lang="es-ES" sz="1100" dirty="0" smtClean="0">
                <a:solidFill>
                  <a:srgbClr val="000000"/>
                </a:solidFill>
                <a:ea typeface="MS PGothic" pitchFamily="34" charset="-128"/>
                <a:sym typeface="Symbol" pitchFamily="18" charset="2"/>
              </a:rPr>
              <a:t> </a:t>
            </a:r>
            <a:r>
              <a:rPr lang="es-ES" sz="1100" dirty="0" err="1" smtClean="0">
                <a:solidFill>
                  <a:srgbClr val="000000"/>
                </a:solidFill>
                <a:ea typeface="MS PGothic" pitchFamily="34" charset="-128"/>
                <a:sym typeface="Symbol" pitchFamily="18" charset="2"/>
              </a:rPr>
              <a:t>United</a:t>
            </a:r>
            <a:r>
              <a:rPr lang="es-ES" sz="1100" dirty="0" smtClean="0">
                <a:solidFill>
                  <a:srgbClr val="000000"/>
                </a:solidFill>
                <a:ea typeface="MS PGothic" pitchFamily="34" charset="-128"/>
                <a:sym typeface="Symbol" pitchFamily="18" charset="2"/>
              </a:rPr>
              <a:t> </a:t>
            </a:r>
            <a:r>
              <a:rPr lang="es-ES" sz="1100" dirty="0" err="1" smtClean="0">
                <a:solidFill>
                  <a:srgbClr val="000000"/>
                </a:solidFill>
                <a:ea typeface="MS PGothic" pitchFamily="34" charset="-128"/>
                <a:sym typeface="Symbol" pitchFamily="18" charset="2"/>
              </a:rPr>
              <a:t>States</a:t>
            </a:r>
            <a:r>
              <a:rPr lang="es-ES" sz="1100" dirty="0" smtClean="0">
                <a:solidFill>
                  <a:srgbClr val="000000"/>
                </a:solidFill>
                <a:ea typeface="MS PGothic" pitchFamily="34" charset="-128"/>
                <a:sym typeface="Symbol" pitchFamily="18" charset="2"/>
              </a:rPr>
              <a:t>. </a:t>
            </a:r>
            <a:r>
              <a:rPr lang="es-ES" sz="1100" i="1" dirty="0" smtClean="0">
                <a:solidFill>
                  <a:srgbClr val="000000"/>
                </a:solidFill>
                <a:ea typeface="MS PGothic" pitchFamily="34" charset="-128"/>
                <a:sym typeface="Symbol" pitchFamily="18" charset="2"/>
              </a:rPr>
              <a:t>JAMA</a:t>
            </a:r>
            <a:r>
              <a:rPr lang="es-ES" sz="1100" dirty="0" smtClean="0">
                <a:solidFill>
                  <a:srgbClr val="000000"/>
                </a:solidFill>
                <a:ea typeface="MS PGothic" pitchFamily="34" charset="-128"/>
                <a:sym typeface="Symbol" pitchFamily="18" charset="2"/>
              </a:rPr>
              <a:t> 2003;289:2363–2369.</a:t>
            </a:r>
          </a:p>
          <a:p>
            <a:pPr marL="228600" indent="-228600">
              <a:buFontTx/>
              <a:buAutoNum type="arabicPeriod"/>
            </a:pPr>
            <a:r>
              <a:rPr lang="es-ES" sz="1100" dirty="0" err="1" smtClean="0">
                <a:solidFill>
                  <a:srgbClr val="000000"/>
                </a:solidFill>
                <a:ea typeface="MS PGothic" pitchFamily="34" charset="-128"/>
                <a:sym typeface="Symbol" pitchFamily="18" charset="2"/>
              </a:rPr>
              <a:t>Sekikawa</a:t>
            </a:r>
            <a:r>
              <a:rPr lang="es-ES" sz="1100" dirty="0" smtClean="0">
                <a:solidFill>
                  <a:srgbClr val="000000"/>
                </a:solidFill>
                <a:ea typeface="MS PGothic" pitchFamily="34" charset="-128"/>
                <a:sym typeface="Symbol" pitchFamily="18" charset="2"/>
              </a:rPr>
              <a:t> A, </a:t>
            </a:r>
            <a:r>
              <a:rPr lang="es-ES" sz="1100" dirty="0" err="1" smtClean="0">
                <a:solidFill>
                  <a:srgbClr val="000000"/>
                </a:solidFill>
                <a:ea typeface="MS PGothic" pitchFamily="34" charset="-128"/>
                <a:sym typeface="Symbol" pitchFamily="18" charset="2"/>
              </a:rPr>
              <a:t>Hayakawa</a:t>
            </a:r>
            <a:r>
              <a:rPr lang="es-ES" sz="1100" dirty="0" smtClean="0">
                <a:solidFill>
                  <a:srgbClr val="000000"/>
                </a:solidFill>
                <a:ea typeface="MS PGothic" pitchFamily="34" charset="-128"/>
                <a:sym typeface="Symbol" pitchFamily="18" charset="2"/>
              </a:rPr>
              <a:t> T. </a:t>
            </a:r>
            <a:r>
              <a:rPr lang="es-ES" sz="1100" dirty="0" err="1" smtClean="0">
                <a:solidFill>
                  <a:srgbClr val="000000"/>
                </a:solidFill>
                <a:ea typeface="MS PGothic" pitchFamily="34" charset="-128"/>
                <a:sym typeface="Symbol" pitchFamily="18" charset="2"/>
              </a:rPr>
              <a:t>Prevalence</a:t>
            </a:r>
            <a:r>
              <a:rPr lang="es-ES" sz="1100" dirty="0" smtClean="0">
                <a:solidFill>
                  <a:srgbClr val="000000"/>
                </a:solidFill>
                <a:ea typeface="MS PGothic" pitchFamily="34" charset="-128"/>
                <a:sym typeface="Symbol" pitchFamily="18" charset="2"/>
              </a:rPr>
              <a:t> of </a:t>
            </a:r>
            <a:r>
              <a:rPr lang="es-ES" sz="1100" dirty="0" err="1" smtClean="0">
                <a:solidFill>
                  <a:srgbClr val="000000"/>
                </a:solidFill>
                <a:ea typeface="MS PGothic" pitchFamily="34" charset="-128"/>
                <a:sym typeface="Symbol" pitchFamily="18" charset="2"/>
              </a:rPr>
              <a:t>hypertension</a:t>
            </a:r>
            <a:r>
              <a:rPr lang="es-ES" sz="1100" dirty="0" smtClean="0">
                <a:solidFill>
                  <a:srgbClr val="000000"/>
                </a:solidFill>
                <a:ea typeface="MS PGothic" pitchFamily="34" charset="-128"/>
                <a:sym typeface="Symbol" pitchFamily="18" charset="2"/>
              </a:rPr>
              <a:t>, </a:t>
            </a:r>
            <a:r>
              <a:rPr lang="es-ES" sz="1100" dirty="0" err="1" smtClean="0">
                <a:solidFill>
                  <a:srgbClr val="000000"/>
                </a:solidFill>
                <a:ea typeface="MS PGothic" pitchFamily="34" charset="-128"/>
                <a:sym typeface="Symbol" pitchFamily="18" charset="2"/>
              </a:rPr>
              <a:t>its</a:t>
            </a:r>
            <a:r>
              <a:rPr lang="es-ES" sz="1100" dirty="0" smtClean="0">
                <a:solidFill>
                  <a:srgbClr val="000000"/>
                </a:solidFill>
                <a:ea typeface="MS PGothic" pitchFamily="34" charset="-128"/>
                <a:sym typeface="Symbol" pitchFamily="18" charset="2"/>
              </a:rPr>
              <a:t> </a:t>
            </a:r>
            <a:r>
              <a:rPr lang="es-ES" sz="1100" dirty="0" err="1" smtClean="0">
                <a:solidFill>
                  <a:srgbClr val="000000"/>
                </a:solidFill>
                <a:ea typeface="MS PGothic" pitchFamily="34" charset="-128"/>
                <a:sym typeface="Symbol" pitchFamily="18" charset="2"/>
              </a:rPr>
              <a:t>awareness</a:t>
            </a:r>
            <a:r>
              <a:rPr lang="es-ES" sz="1100" dirty="0" smtClean="0">
                <a:solidFill>
                  <a:srgbClr val="000000"/>
                </a:solidFill>
                <a:ea typeface="MS PGothic" pitchFamily="34" charset="-128"/>
                <a:sym typeface="Symbol" pitchFamily="18" charset="2"/>
              </a:rPr>
              <a:t> and control in </a:t>
            </a:r>
            <a:r>
              <a:rPr lang="es-ES" sz="1100" dirty="0" err="1" smtClean="0">
                <a:solidFill>
                  <a:srgbClr val="000000"/>
                </a:solidFill>
                <a:ea typeface="MS PGothic" pitchFamily="34" charset="-128"/>
                <a:sym typeface="Symbol" pitchFamily="18" charset="2"/>
              </a:rPr>
              <a:t>adult</a:t>
            </a:r>
            <a:r>
              <a:rPr lang="es-ES" sz="1100" dirty="0" smtClean="0">
                <a:solidFill>
                  <a:srgbClr val="000000"/>
                </a:solidFill>
                <a:ea typeface="MS PGothic" pitchFamily="34" charset="-128"/>
                <a:sym typeface="Symbol" pitchFamily="18" charset="2"/>
              </a:rPr>
              <a:t> </a:t>
            </a:r>
            <a:r>
              <a:rPr lang="es-ES" sz="1100" dirty="0" err="1" smtClean="0">
                <a:solidFill>
                  <a:srgbClr val="000000"/>
                </a:solidFill>
                <a:ea typeface="MS PGothic" pitchFamily="34" charset="-128"/>
                <a:sym typeface="Symbol" pitchFamily="18" charset="2"/>
              </a:rPr>
              <a:t>population</a:t>
            </a:r>
            <a:r>
              <a:rPr lang="es-ES" sz="1100" dirty="0" smtClean="0">
                <a:solidFill>
                  <a:srgbClr val="000000"/>
                </a:solidFill>
                <a:ea typeface="MS PGothic" pitchFamily="34" charset="-128"/>
                <a:sym typeface="Symbol" pitchFamily="18" charset="2"/>
              </a:rPr>
              <a:t> in </a:t>
            </a:r>
            <a:r>
              <a:rPr lang="es-ES" sz="1100" dirty="0" err="1" smtClean="0">
                <a:solidFill>
                  <a:srgbClr val="000000"/>
                </a:solidFill>
                <a:ea typeface="MS PGothic" pitchFamily="34" charset="-128"/>
                <a:sym typeface="Symbol" pitchFamily="18" charset="2"/>
              </a:rPr>
              <a:t>Japan</a:t>
            </a:r>
            <a:r>
              <a:rPr lang="es-ES" sz="1100" dirty="0" smtClean="0">
                <a:solidFill>
                  <a:srgbClr val="000000"/>
                </a:solidFill>
                <a:ea typeface="MS PGothic" pitchFamily="34" charset="-128"/>
                <a:sym typeface="Symbol" pitchFamily="18" charset="2"/>
              </a:rPr>
              <a:t>. </a:t>
            </a:r>
            <a:r>
              <a:rPr lang="es-ES" sz="1100" i="1" dirty="0" smtClean="0">
                <a:solidFill>
                  <a:srgbClr val="000000"/>
                </a:solidFill>
                <a:ea typeface="MS PGothic" pitchFamily="34" charset="-128"/>
                <a:sym typeface="Symbol" pitchFamily="18" charset="2"/>
              </a:rPr>
              <a:t>J </a:t>
            </a:r>
            <a:r>
              <a:rPr lang="es-ES" sz="1100" i="1" dirty="0" err="1" smtClean="0">
                <a:solidFill>
                  <a:srgbClr val="000000"/>
                </a:solidFill>
                <a:ea typeface="MS PGothic" pitchFamily="34" charset="-128"/>
                <a:sym typeface="Symbol" pitchFamily="18" charset="2"/>
              </a:rPr>
              <a:t>Hum</a:t>
            </a:r>
            <a:r>
              <a:rPr lang="es-ES" sz="1100" i="1" dirty="0" smtClean="0">
                <a:solidFill>
                  <a:srgbClr val="000000"/>
                </a:solidFill>
                <a:ea typeface="MS PGothic" pitchFamily="34" charset="-128"/>
                <a:sym typeface="Symbol" pitchFamily="18" charset="2"/>
              </a:rPr>
              <a:t> </a:t>
            </a:r>
            <a:r>
              <a:rPr lang="es-ES" sz="1100" i="1" dirty="0" err="1" smtClean="0">
                <a:solidFill>
                  <a:srgbClr val="000000"/>
                </a:solidFill>
                <a:ea typeface="MS PGothic" pitchFamily="34" charset="-128"/>
                <a:sym typeface="Symbol" pitchFamily="18" charset="2"/>
              </a:rPr>
              <a:t>Hypertens</a:t>
            </a:r>
            <a:r>
              <a:rPr lang="es-ES" sz="1100" dirty="0" smtClean="0">
                <a:solidFill>
                  <a:srgbClr val="000000"/>
                </a:solidFill>
                <a:ea typeface="MS PGothic" pitchFamily="34" charset="-128"/>
                <a:sym typeface="Symbol" pitchFamily="18" charset="2"/>
              </a:rPr>
              <a:t> 2004; 2004;18:911–912.</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2"/>
          <p:cNvSpPr>
            <a:spLocks noGrp="1" noRot="1" noChangeAspect="1" noChangeArrowheads="1" noTextEdit="1"/>
          </p:cNvSpPr>
          <p:nvPr>
            <p:ph type="sldImg"/>
          </p:nvPr>
        </p:nvSpPr>
        <p:spPr>
          <a:xfrm>
            <a:off x="1216025" y="720725"/>
            <a:ext cx="4489450" cy="3367088"/>
          </a:xfrm>
          <a:ln/>
        </p:spPr>
      </p:sp>
      <p:sp>
        <p:nvSpPr>
          <p:cNvPr id="111619" name="Rectangle 3"/>
          <p:cNvSpPr>
            <a:spLocks noGrp="1" noChangeArrowheads="1"/>
          </p:cNvSpPr>
          <p:nvPr>
            <p:ph type="body" idx="1"/>
          </p:nvPr>
        </p:nvSpPr>
        <p:spPr>
          <a:xfrm>
            <a:off x="552450" y="4376738"/>
            <a:ext cx="5761038" cy="4090987"/>
          </a:xfrm>
          <a:noFill/>
          <a:ln/>
        </p:spPr>
        <p:txBody>
          <a:bodyPr/>
          <a:lstStyle/>
          <a:p>
            <a:pPr marL="228600" indent="-228600"/>
            <a:r>
              <a:rPr lang="es-ES" sz="1100" dirty="0" smtClean="0">
                <a:solidFill>
                  <a:srgbClr val="000000"/>
                </a:solidFill>
                <a:ea typeface="MS PGothic" pitchFamily="34" charset="-128"/>
                <a:sym typeface="Symbol" pitchFamily="18" charset="2"/>
              </a:rPr>
              <a:t>Esta diapositiva muestra los resultados de un análisis de los datos en todo el mundo (de la literatura publicada entre 1980 y 2002) sobre la prevalencia de la hipertensión (específicos por edad y sexo).</a:t>
            </a:r>
            <a:r>
              <a:rPr lang="es-ES" sz="1100" baseline="30000" dirty="0" smtClean="0">
                <a:solidFill>
                  <a:srgbClr val="000000"/>
                </a:solidFill>
                <a:ea typeface="MS PGothic" pitchFamily="34" charset="-128"/>
                <a:sym typeface="Symbol" pitchFamily="18" charset="2"/>
              </a:rPr>
              <a:t>1</a:t>
            </a:r>
          </a:p>
          <a:p>
            <a:pPr marL="228600" indent="-228600"/>
            <a:r>
              <a:rPr lang="es-ES" sz="1100" dirty="0" smtClean="0">
                <a:solidFill>
                  <a:srgbClr val="000000"/>
                </a:solidFill>
                <a:ea typeface="MS PGothic" pitchFamily="34" charset="-128"/>
                <a:sym typeface="Symbol" pitchFamily="18" charset="2"/>
              </a:rPr>
              <a:t>La hipertensión se definió como PAS ≥ 140 </a:t>
            </a:r>
            <a:r>
              <a:rPr lang="es-ES" sz="1100" dirty="0" err="1" smtClean="0">
                <a:solidFill>
                  <a:srgbClr val="000000"/>
                </a:solidFill>
                <a:ea typeface="MS PGothic" pitchFamily="34" charset="-128"/>
                <a:sym typeface="Symbol" pitchFamily="18" charset="2"/>
              </a:rPr>
              <a:t>mmHg</a:t>
            </a:r>
            <a:r>
              <a:rPr lang="es-ES" sz="1100" dirty="0" smtClean="0">
                <a:solidFill>
                  <a:srgbClr val="000000"/>
                </a:solidFill>
                <a:ea typeface="MS PGothic" pitchFamily="34" charset="-128"/>
                <a:sym typeface="Symbol" pitchFamily="18" charset="2"/>
              </a:rPr>
              <a:t> o PAD ≥ 90 </a:t>
            </a:r>
            <a:r>
              <a:rPr lang="es-ES" sz="1100" dirty="0" err="1" smtClean="0">
                <a:solidFill>
                  <a:srgbClr val="000000"/>
                </a:solidFill>
                <a:ea typeface="MS PGothic" pitchFamily="34" charset="-128"/>
                <a:sym typeface="Symbol" pitchFamily="18" charset="2"/>
              </a:rPr>
              <a:t>mmHg</a:t>
            </a:r>
            <a:r>
              <a:rPr lang="es-ES" sz="1100" dirty="0" smtClean="0">
                <a:solidFill>
                  <a:srgbClr val="000000"/>
                </a:solidFill>
                <a:ea typeface="MS PGothic" pitchFamily="34" charset="-128"/>
                <a:sym typeface="Symbol" pitchFamily="18" charset="2"/>
              </a:rPr>
              <a:t> o el uso de medicación </a:t>
            </a:r>
            <a:r>
              <a:rPr lang="es-ES" sz="1100" dirty="0" err="1" smtClean="0">
                <a:solidFill>
                  <a:srgbClr val="000000"/>
                </a:solidFill>
                <a:ea typeface="MS PGothic" pitchFamily="34" charset="-128"/>
                <a:sym typeface="Symbol" pitchFamily="18" charset="2"/>
              </a:rPr>
              <a:t>antihipertensiva</a:t>
            </a:r>
            <a:r>
              <a:rPr lang="es-ES" sz="1100" dirty="0" smtClean="0">
                <a:solidFill>
                  <a:srgbClr val="000000"/>
                </a:solidFill>
                <a:ea typeface="MS PGothic" pitchFamily="34" charset="-128"/>
                <a:sym typeface="Symbol" pitchFamily="18" charset="2"/>
              </a:rPr>
              <a:t>. Sólo se incluyen en esta diapositiva los datos de las economías de mercado establecidas (es decir, Australia, Canadá, Inglaterra, Alemania, Grecia, Italia, Japón, España, Suecia, EE. UU.). Están disponibles otros datos (no se muestran) para las antiguas economías socialistas (Eslovaquia), India, América Latina y Caribe, Oriente Medio, Asia y África subsahariana.</a:t>
            </a:r>
            <a:r>
              <a:rPr lang="es-ES" sz="1100" baseline="30000" dirty="0" smtClean="0">
                <a:solidFill>
                  <a:srgbClr val="000000"/>
                </a:solidFill>
                <a:ea typeface="MS PGothic" pitchFamily="34" charset="-128"/>
                <a:sym typeface="Symbol" pitchFamily="18" charset="2"/>
              </a:rPr>
              <a:t>1</a:t>
            </a:r>
          </a:p>
          <a:p>
            <a:pPr marL="228600" indent="-228600"/>
            <a:r>
              <a:rPr lang="es-ES" sz="1100" dirty="0" smtClean="0">
                <a:solidFill>
                  <a:srgbClr val="000000"/>
                </a:solidFill>
                <a:ea typeface="MS PGothic" pitchFamily="34" charset="-128"/>
                <a:sym typeface="Symbol" pitchFamily="18" charset="2"/>
              </a:rPr>
              <a:t>Como se ilustra, la prevalencia de la hipertensión aumenta con la edad avanzada. En edades más jóvenes, la prevalencia fue mayor en hombres que en mujeres; no obstante, desde los 60 años, la tendencia se invirtió, con una prevalencia mayor en mujeres que en hombres. Se desconocen los motivos de las diferencias en la PA en función del sexo, aunque se ha sugerido (pero no está probado) que los estrógenos pueden ser responsable de la menor PA en mujeres más jóvenes.</a:t>
            </a:r>
            <a:r>
              <a:rPr lang="es-ES" sz="1100" baseline="30000" dirty="0" smtClean="0">
                <a:solidFill>
                  <a:srgbClr val="000000"/>
                </a:solidFill>
                <a:ea typeface="MS PGothic" pitchFamily="34" charset="-128"/>
                <a:sym typeface="Symbol" pitchFamily="18" charset="2"/>
              </a:rPr>
              <a:t>2</a:t>
            </a:r>
          </a:p>
          <a:p>
            <a:pPr marL="228600" indent="-228600"/>
            <a:endParaRPr lang="es-ES" sz="1100" baseline="30000" dirty="0" smtClean="0">
              <a:solidFill>
                <a:srgbClr val="000000"/>
              </a:solidFill>
              <a:ea typeface="MS PGothic" pitchFamily="34" charset="-128"/>
              <a:sym typeface="Symbol" pitchFamily="18" charset="2"/>
            </a:endParaRPr>
          </a:p>
          <a:p>
            <a:pPr marL="228600" indent="-228600"/>
            <a:r>
              <a:rPr lang="es-ES" sz="1100" b="1" dirty="0" smtClean="0">
                <a:solidFill>
                  <a:srgbClr val="000000"/>
                </a:solidFill>
                <a:ea typeface="MS PGothic" pitchFamily="34" charset="-128"/>
                <a:sym typeface="Symbol" pitchFamily="18" charset="2"/>
              </a:rPr>
              <a:t>Bibliografía</a:t>
            </a:r>
          </a:p>
          <a:p>
            <a:pPr marL="228600" indent="-228600">
              <a:buFontTx/>
              <a:buAutoNum type="arabicPeriod"/>
            </a:pPr>
            <a:r>
              <a:rPr lang="es-ES" sz="1100" dirty="0" smtClean="0">
                <a:solidFill>
                  <a:srgbClr val="000000"/>
                </a:solidFill>
                <a:ea typeface="MS PGothic" pitchFamily="34" charset="-128"/>
                <a:sym typeface="Symbol" pitchFamily="18" charset="2"/>
              </a:rPr>
              <a:t>Kearney PM, et al. Global </a:t>
            </a:r>
            <a:r>
              <a:rPr lang="es-ES" sz="1100" dirty="0" err="1" smtClean="0">
                <a:solidFill>
                  <a:srgbClr val="000000"/>
                </a:solidFill>
                <a:ea typeface="MS PGothic" pitchFamily="34" charset="-128"/>
                <a:sym typeface="Symbol" pitchFamily="18" charset="2"/>
              </a:rPr>
              <a:t>burden</a:t>
            </a:r>
            <a:r>
              <a:rPr lang="es-ES" sz="1100" dirty="0" smtClean="0">
                <a:solidFill>
                  <a:srgbClr val="000000"/>
                </a:solidFill>
                <a:ea typeface="MS PGothic" pitchFamily="34" charset="-128"/>
                <a:sym typeface="Symbol" pitchFamily="18" charset="2"/>
              </a:rPr>
              <a:t> of </a:t>
            </a:r>
            <a:r>
              <a:rPr lang="es-ES" sz="1100" dirty="0" err="1" smtClean="0">
                <a:solidFill>
                  <a:srgbClr val="000000"/>
                </a:solidFill>
                <a:ea typeface="MS PGothic" pitchFamily="34" charset="-128"/>
                <a:sym typeface="Symbol" pitchFamily="18" charset="2"/>
              </a:rPr>
              <a:t>hypertension</a:t>
            </a:r>
            <a:r>
              <a:rPr lang="es-ES" sz="1100" dirty="0" smtClean="0">
                <a:solidFill>
                  <a:srgbClr val="000000"/>
                </a:solidFill>
                <a:ea typeface="MS PGothic" pitchFamily="34" charset="-128"/>
                <a:sym typeface="Symbol" pitchFamily="18" charset="2"/>
              </a:rPr>
              <a:t>: </a:t>
            </a:r>
            <a:r>
              <a:rPr lang="es-ES" sz="1100" dirty="0" err="1" smtClean="0">
                <a:solidFill>
                  <a:srgbClr val="000000"/>
                </a:solidFill>
                <a:ea typeface="MS PGothic" pitchFamily="34" charset="-128"/>
                <a:sym typeface="Symbol" pitchFamily="18" charset="2"/>
              </a:rPr>
              <a:t>analysis</a:t>
            </a:r>
            <a:r>
              <a:rPr lang="es-ES" sz="1100" dirty="0" smtClean="0">
                <a:solidFill>
                  <a:srgbClr val="000000"/>
                </a:solidFill>
                <a:ea typeface="MS PGothic" pitchFamily="34" charset="-128"/>
                <a:sym typeface="Symbol" pitchFamily="18" charset="2"/>
              </a:rPr>
              <a:t> of </a:t>
            </a:r>
            <a:r>
              <a:rPr lang="es-ES" sz="1100" dirty="0" err="1" smtClean="0">
                <a:solidFill>
                  <a:srgbClr val="000000"/>
                </a:solidFill>
                <a:ea typeface="MS PGothic" pitchFamily="34" charset="-128"/>
                <a:sym typeface="Symbol" pitchFamily="18" charset="2"/>
              </a:rPr>
              <a:t>worldwide</a:t>
            </a:r>
            <a:r>
              <a:rPr lang="es-ES" sz="1100" dirty="0" smtClean="0">
                <a:solidFill>
                  <a:srgbClr val="000000"/>
                </a:solidFill>
                <a:ea typeface="MS PGothic" pitchFamily="34" charset="-128"/>
                <a:sym typeface="Symbol" pitchFamily="18" charset="2"/>
              </a:rPr>
              <a:t> data. </a:t>
            </a:r>
            <a:r>
              <a:rPr lang="es-ES" sz="1100" i="1" dirty="0" err="1" smtClean="0">
                <a:solidFill>
                  <a:srgbClr val="000000"/>
                </a:solidFill>
                <a:ea typeface="MS PGothic" pitchFamily="34" charset="-128"/>
                <a:sym typeface="Symbol" pitchFamily="18" charset="2"/>
              </a:rPr>
              <a:t>Lancet</a:t>
            </a:r>
            <a:r>
              <a:rPr lang="es-ES" sz="1100" i="1" dirty="0" smtClean="0">
                <a:solidFill>
                  <a:srgbClr val="000000"/>
                </a:solidFill>
                <a:ea typeface="MS PGothic" pitchFamily="34" charset="-128"/>
                <a:sym typeface="Symbol" pitchFamily="18" charset="2"/>
              </a:rPr>
              <a:t>.</a:t>
            </a:r>
            <a:r>
              <a:rPr lang="es-ES" sz="1100" dirty="0" smtClean="0">
                <a:solidFill>
                  <a:srgbClr val="000000"/>
                </a:solidFill>
                <a:ea typeface="MS PGothic" pitchFamily="34" charset="-128"/>
                <a:sym typeface="Symbol" pitchFamily="18" charset="2"/>
              </a:rPr>
              <a:t> 2005;365:217223.</a:t>
            </a:r>
          </a:p>
          <a:p>
            <a:pPr marL="228600" indent="-228600">
              <a:buFontTx/>
              <a:buAutoNum type="arabicPeriod"/>
            </a:pPr>
            <a:r>
              <a:rPr lang="es-ES" sz="1100" dirty="0" err="1" smtClean="0">
                <a:solidFill>
                  <a:srgbClr val="000000"/>
                </a:solidFill>
                <a:ea typeface="MS PGothic" pitchFamily="34" charset="-128"/>
                <a:sym typeface="Symbol" pitchFamily="18" charset="2"/>
              </a:rPr>
              <a:t>August</a:t>
            </a:r>
            <a:r>
              <a:rPr lang="es-ES" sz="1100" dirty="0" smtClean="0">
                <a:solidFill>
                  <a:srgbClr val="000000"/>
                </a:solidFill>
                <a:ea typeface="MS PGothic" pitchFamily="34" charset="-128"/>
                <a:sym typeface="Symbol" pitchFamily="18" charset="2"/>
              </a:rPr>
              <a:t> P, et al. </a:t>
            </a:r>
            <a:r>
              <a:rPr lang="es-ES" sz="1100" dirty="0" err="1" smtClean="0">
                <a:solidFill>
                  <a:srgbClr val="000000"/>
                </a:solidFill>
                <a:ea typeface="MS PGothic" pitchFamily="34" charset="-128"/>
                <a:sym typeface="Symbol" pitchFamily="18" charset="2"/>
              </a:rPr>
              <a:t>Hypertension</a:t>
            </a:r>
            <a:r>
              <a:rPr lang="es-ES" sz="1100" dirty="0" smtClean="0">
                <a:solidFill>
                  <a:srgbClr val="000000"/>
                </a:solidFill>
                <a:ea typeface="MS PGothic" pitchFamily="34" charset="-128"/>
                <a:sym typeface="Symbol" pitchFamily="18" charset="2"/>
              </a:rPr>
              <a:t> in </a:t>
            </a:r>
            <a:r>
              <a:rPr lang="es-ES" sz="1100" dirty="0" err="1" smtClean="0">
                <a:solidFill>
                  <a:srgbClr val="000000"/>
                </a:solidFill>
                <a:ea typeface="MS PGothic" pitchFamily="34" charset="-128"/>
                <a:sym typeface="Symbol" pitchFamily="18" charset="2"/>
              </a:rPr>
              <a:t>women</a:t>
            </a:r>
            <a:r>
              <a:rPr lang="es-ES" sz="1100" dirty="0" smtClean="0">
                <a:solidFill>
                  <a:srgbClr val="000000"/>
                </a:solidFill>
                <a:ea typeface="MS PGothic" pitchFamily="34" charset="-128"/>
                <a:sym typeface="Symbol" pitchFamily="18" charset="2"/>
              </a:rPr>
              <a:t>. </a:t>
            </a:r>
            <a:r>
              <a:rPr lang="es-ES" sz="1100" i="1" dirty="0" smtClean="0">
                <a:solidFill>
                  <a:srgbClr val="000000"/>
                </a:solidFill>
                <a:ea typeface="MS PGothic" pitchFamily="34" charset="-128"/>
                <a:sym typeface="Symbol" pitchFamily="18" charset="2"/>
              </a:rPr>
              <a:t>J </a:t>
            </a:r>
            <a:r>
              <a:rPr lang="es-ES" sz="1100" i="1" dirty="0" err="1" smtClean="0">
                <a:solidFill>
                  <a:srgbClr val="000000"/>
                </a:solidFill>
                <a:ea typeface="MS PGothic" pitchFamily="34" charset="-128"/>
                <a:sym typeface="Symbol" pitchFamily="18" charset="2"/>
              </a:rPr>
              <a:t>Clin</a:t>
            </a:r>
            <a:r>
              <a:rPr lang="es-ES" sz="1100" i="1" dirty="0" smtClean="0">
                <a:solidFill>
                  <a:srgbClr val="000000"/>
                </a:solidFill>
                <a:ea typeface="MS PGothic" pitchFamily="34" charset="-128"/>
                <a:sym typeface="Symbol" pitchFamily="18" charset="2"/>
              </a:rPr>
              <a:t> </a:t>
            </a:r>
            <a:r>
              <a:rPr lang="es-ES" sz="1100" i="1" dirty="0" err="1" smtClean="0">
                <a:solidFill>
                  <a:srgbClr val="000000"/>
                </a:solidFill>
                <a:ea typeface="MS PGothic" pitchFamily="34" charset="-128"/>
                <a:sym typeface="Symbol" pitchFamily="18" charset="2"/>
              </a:rPr>
              <a:t>Endocrinol</a:t>
            </a:r>
            <a:r>
              <a:rPr lang="es-ES" sz="1100" i="1" dirty="0" smtClean="0">
                <a:solidFill>
                  <a:srgbClr val="000000"/>
                </a:solidFill>
                <a:ea typeface="MS PGothic" pitchFamily="34" charset="-128"/>
                <a:sym typeface="Symbol" pitchFamily="18" charset="2"/>
              </a:rPr>
              <a:t> </a:t>
            </a:r>
            <a:r>
              <a:rPr lang="es-ES" sz="1100" i="1" dirty="0" err="1" smtClean="0">
                <a:solidFill>
                  <a:srgbClr val="000000"/>
                </a:solidFill>
                <a:ea typeface="MS PGothic" pitchFamily="34" charset="-128"/>
                <a:sym typeface="Symbol" pitchFamily="18" charset="2"/>
              </a:rPr>
              <a:t>Metab</a:t>
            </a:r>
            <a:r>
              <a:rPr lang="es-ES" sz="1100" i="1" dirty="0" smtClean="0">
                <a:solidFill>
                  <a:srgbClr val="000000"/>
                </a:solidFill>
                <a:ea typeface="MS PGothic" pitchFamily="34" charset="-128"/>
                <a:sym typeface="Symbol" pitchFamily="18" charset="2"/>
              </a:rPr>
              <a:t>.</a:t>
            </a:r>
            <a:r>
              <a:rPr lang="es-ES" sz="1100" dirty="0" smtClean="0">
                <a:solidFill>
                  <a:srgbClr val="000000"/>
                </a:solidFill>
                <a:ea typeface="MS PGothic" pitchFamily="34" charset="-128"/>
                <a:sym typeface="Symbol" pitchFamily="18" charset="2"/>
              </a:rPr>
              <a:t> 1999;84:1862-1866.</a:t>
            </a:r>
          </a:p>
          <a:p>
            <a:pPr marL="228600" indent="-228600"/>
            <a:endParaRPr lang="es-ES" sz="1100" dirty="0" smtClean="0">
              <a:solidFill>
                <a:srgbClr val="000000"/>
              </a:solidFill>
              <a:ea typeface="MS PGothic" pitchFamily="34" charset="-128"/>
              <a:sym typeface="Symbol" pitchFamily="18" charset="2"/>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Slide Image Placeholder 1"/>
          <p:cNvSpPr>
            <a:spLocks noGrp="1" noRot="1" noChangeAspect="1" noTextEdit="1"/>
          </p:cNvSpPr>
          <p:nvPr>
            <p:ph type="sldImg"/>
          </p:nvPr>
        </p:nvSpPr>
        <p:spPr>
          <a:xfrm>
            <a:off x="1143000" y="685800"/>
            <a:ext cx="4573588" cy="3430588"/>
          </a:xfrm>
          <a:ln/>
        </p:spPr>
      </p:sp>
      <p:sp>
        <p:nvSpPr>
          <p:cNvPr id="124931" name="Notes Placeholder 2"/>
          <p:cNvSpPr>
            <a:spLocks noGrp="1"/>
          </p:cNvSpPr>
          <p:nvPr>
            <p:ph type="body" idx="1"/>
          </p:nvPr>
        </p:nvSpPr>
        <p:spPr>
          <a:xfrm>
            <a:off x="542925" y="4343400"/>
            <a:ext cx="5753100" cy="4114800"/>
          </a:xfrm>
          <a:noFill/>
          <a:ln/>
        </p:spPr>
        <p:txBody>
          <a:bodyPr lIns="95848" tIns="47925" rIns="95848" bIns="47925"/>
          <a:lstStyle/>
          <a:p>
            <a:pPr marL="228600" indent="-228600">
              <a:tabLst>
                <a:tab pos="136525" algn="l"/>
              </a:tabLst>
            </a:pPr>
            <a:r>
              <a:rPr lang="es-ES" sz="1100" dirty="0" smtClean="0">
                <a:solidFill>
                  <a:srgbClr val="000000"/>
                </a:solidFill>
                <a:ea typeface="MS PGothic" pitchFamily="34" charset="-128"/>
              </a:rPr>
              <a:t>Esta diapositiva muestra un análisis de los datos de NHANES sobre las tasas de control de la PA.</a:t>
            </a:r>
            <a:r>
              <a:rPr lang="es-ES" sz="1100" baseline="30000" dirty="0" smtClean="0">
                <a:solidFill>
                  <a:srgbClr val="000000"/>
                </a:solidFill>
                <a:ea typeface="MS PGothic" pitchFamily="34" charset="-128"/>
              </a:rPr>
              <a:t>1</a:t>
            </a:r>
            <a:r>
              <a:rPr lang="es-ES" sz="1100" baseline="30000" dirty="0" smtClean="0">
                <a:solidFill>
                  <a:srgbClr val="000000"/>
                </a:solidFill>
                <a:ea typeface="MS PGothic" pitchFamily="34" charset="-128"/>
                <a:cs typeface="Arial" charset="0"/>
              </a:rPr>
              <a:t>–</a:t>
            </a:r>
            <a:r>
              <a:rPr lang="es-ES" sz="1100" baseline="30000" dirty="0" smtClean="0">
                <a:solidFill>
                  <a:srgbClr val="000000"/>
                </a:solidFill>
                <a:ea typeface="MS PGothic" pitchFamily="34" charset="-128"/>
              </a:rPr>
              <a:t>4</a:t>
            </a:r>
          </a:p>
          <a:p>
            <a:pPr marL="228600" indent="-228600">
              <a:tabLst>
                <a:tab pos="136525" algn="l"/>
              </a:tabLst>
            </a:pPr>
            <a:r>
              <a:rPr lang="es-ES" sz="1100" dirty="0" smtClean="0">
                <a:solidFill>
                  <a:srgbClr val="000000"/>
                </a:solidFill>
                <a:ea typeface="MS PGothic" pitchFamily="34" charset="-128"/>
              </a:rPr>
              <a:t>La mayoría de los pacientes con hipertensión tienen conocimiento de su situación. A pesar de ello, un sorprendente número de pacientes con hipertensión no logran controlar su PA. Se considera que los pacientes conocían su afección si habían recibido un diagnóstico de hipertensión. El tratamiento se definió como el inicio de una intervención (modificación del estilo de vida, tratamiento farmacológico o ambos) con la intención de lograr el control de la PA. Se considera que la hipertensión está controlada si la media de la PA era inferior a 140/90 </a:t>
            </a:r>
            <a:r>
              <a:rPr lang="es-ES" sz="1100" dirty="0" err="1" smtClean="0">
                <a:solidFill>
                  <a:srgbClr val="000000"/>
                </a:solidFill>
                <a:ea typeface="MS PGothic" pitchFamily="34" charset="-128"/>
              </a:rPr>
              <a:t>mmHg</a:t>
            </a:r>
            <a:r>
              <a:rPr lang="es-ES" sz="1100" dirty="0" smtClean="0">
                <a:solidFill>
                  <a:srgbClr val="000000"/>
                </a:solidFill>
                <a:ea typeface="MS PGothic" pitchFamily="34" charset="-128"/>
              </a:rPr>
              <a:t> o inferior a 130/80 </a:t>
            </a:r>
            <a:r>
              <a:rPr lang="es-ES" sz="1100" dirty="0" err="1" smtClean="0">
                <a:solidFill>
                  <a:srgbClr val="000000"/>
                </a:solidFill>
                <a:ea typeface="MS PGothic" pitchFamily="34" charset="-128"/>
              </a:rPr>
              <a:t>mmHg</a:t>
            </a:r>
            <a:r>
              <a:rPr lang="es-ES" sz="1100" dirty="0" smtClean="0">
                <a:solidFill>
                  <a:srgbClr val="000000"/>
                </a:solidFill>
                <a:ea typeface="MS PGothic" pitchFamily="34" charset="-128"/>
              </a:rPr>
              <a:t> en pacientes con diabetes o nefropatía crónica.</a:t>
            </a:r>
            <a:r>
              <a:rPr lang="es-ES" sz="1100" baseline="30000" dirty="0" smtClean="0">
                <a:solidFill>
                  <a:srgbClr val="000000"/>
                </a:solidFill>
                <a:ea typeface="MS PGothic" pitchFamily="34" charset="-128"/>
              </a:rPr>
              <a:t>1,2</a:t>
            </a:r>
          </a:p>
          <a:p>
            <a:pPr marL="228600" indent="-228600">
              <a:tabLst>
                <a:tab pos="136525" algn="l"/>
              </a:tabLst>
            </a:pPr>
            <a:r>
              <a:rPr lang="es-ES" sz="1100" dirty="0" smtClean="0">
                <a:solidFill>
                  <a:srgbClr val="000000"/>
                </a:solidFill>
                <a:ea typeface="MS PGothic" pitchFamily="34" charset="-128"/>
              </a:rPr>
              <a:t>Entre 1976 y 2004, el porcentaje de la población adulta que sabía que tenía hipertensión había aumentado del 51% al 76%. </a:t>
            </a:r>
            <a:r>
              <a:rPr lang="es-ES" sz="1100" baseline="30000" dirty="0" smtClean="0">
                <a:solidFill>
                  <a:srgbClr val="000000"/>
                </a:solidFill>
                <a:ea typeface="MS PGothic" pitchFamily="34" charset="-128"/>
              </a:rPr>
              <a:t>1,2</a:t>
            </a:r>
            <a:r>
              <a:rPr lang="es-ES" sz="1100" dirty="0" smtClean="0">
                <a:solidFill>
                  <a:srgbClr val="000000"/>
                </a:solidFill>
                <a:ea typeface="MS PGothic" pitchFamily="34" charset="-128"/>
              </a:rPr>
              <a:t> Sin embargo, un alarmante 63% de todos los pacientes con hipertensión no logró controlar la PA entre el año 2003 y 2004.</a:t>
            </a:r>
            <a:r>
              <a:rPr lang="es-ES" sz="1100" baseline="30000" dirty="0" smtClean="0">
                <a:solidFill>
                  <a:srgbClr val="000000"/>
                </a:solidFill>
                <a:ea typeface="MS PGothic" pitchFamily="34" charset="-128"/>
              </a:rPr>
              <a:t>2</a:t>
            </a:r>
            <a:r>
              <a:rPr lang="es-ES" sz="1100" dirty="0" smtClean="0">
                <a:solidFill>
                  <a:srgbClr val="000000"/>
                </a:solidFill>
                <a:ea typeface="MS PGothic" pitchFamily="34" charset="-128"/>
              </a:rPr>
              <a:t> El 36% entre 2005 y 2006, y el 50% entre 2007 y 2008, se refiere a pacientes tratados, mientras que los porcentajes para los años anteriores incluyen a los pacientes sin tratamiento </a:t>
            </a:r>
            <a:r>
              <a:rPr lang="es-ES" sz="1100" baseline="30000" dirty="0" smtClean="0">
                <a:solidFill>
                  <a:srgbClr val="000000"/>
                </a:solidFill>
                <a:ea typeface="MS PGothic" pitchFamily="34" charset="-128"/>
              </a:rPr>
              <a:t>3,4.</a:t>
            </a:r>
          </a:p>
          <a:p>
            <a:pPr marL="228600" indent="-228600">
              <a:tabLst>
                <a:tab pos="136525" algn="l"/>
              </a:tabLst>
            </a:pPr>
            <a:endParaRPr lang="es-ES" sz="1100" baseline="30000" dirty="0" smtClean="0">
              <a:solidFill>
                <a:srgbClr val="000000"/>
              </a:solidFill>
              <a:ea typeface="MS PGothic" pitchFamily="34" charset="-128"/>
            </a:endParaRPr>
          </a:p>
          <a:p>
            <a:pPr marL="228600" indent="-228600">
              <a:tabLst>
                <a:tab pos="136525" algn="l"/>
              </a:tabLst>
            </a:pPr>
            <a:r>
              <a:rPr lang="es-ES" sz="1100" b="1" dirty="0" smtClean="0">
                <a:solidFill>
                  <a:srgbClr val="000000"/>
                </a:solidFill>
                <a:ea typeface="MS PGothic" pitchFamily="34" charset="-128"/>
              </a:rPr>
              <a:t>Bibliografía</a:t>
            </a:r>
          </a:p>
          <a:p>
            <a:pPr marL="228600" indent="-228600">
              <a:buFontTx/>
              <a:buAutoNum type="arabicPeriod"/>
              <a:tabLst>
                <a:tab pos="136525" algn="l"/>
              </a:tabLst>
            </a:pPr>
            <a:r>
              <a:rPr lang="es-ES" sz="1100" dirty="0" err="1" smtClean="0">
                <a:solidFill>
                  <a:srgbClr val="000000"/>
                </a:solidFill>
                <a:ea typeface="MS PGothic" pitchFamily="34" charset="-128"/>
              </a:rPr>
              <a:t>Chobanian</a:t>
            </a:r>
            <a:r>
              <a:rPr lang="es-ES" sz="1100" dirty="0" smtClean="0">
                <a:solidFill>
                  <a:srgbClr val="000000"/>
                </a:solidFill>
                <a:ea typeface="MS PGothic" pitchFamily="34" charset="-128"/>
              </a:rPr>
              <a:t> AV, et al. </a:t>
            </a:r>
            <a:r>
              <a:rPr lang="es-ES" sz="1100" dirty="0" err="1" smtClean="0">
                <a:solidFill>
                  <a:srgbClr val="000000"/>
                </a:solidFill>
                <a:ea typeface="MS PGothic" pitchFamily="34" charset="-128"/>
              </a:rPr>
              <a:t>Seventh</a:t>
            </a:r>
            <a:r>
              <a:rPr lang="es-ES" sz="1100" dirty="0" smtClean="0">
                <a:solidFill>
                  <a:srgbClr val="000000"/>
                </a:solidFill>
                <a:ea typeface="MS PGothic" pitchFamily="34" charset="-128"/>
              </a:rPr>
              <a:t> </a:t>
            </a:r>
            <a:r>
              <a:rPr lang="es-ES" sz="1100" dirty="0" err="1" smtClean="0">
                <a:solidFill>
                  <a:srgbClr val="000000"/>
                </a:solidFill>
                <a:ea typeface="MS PGothic" pitchFamily="34" charset="-128"/>
              </a:rPr>
              <a:t>report</a:t>
            </a:r>
            <a:r>
              <a:rPr lang="es-ES" sz="1100" dirty="0" smtClean="0">
                <a:solidFill>
                  <a:srgbClr val="000000"/>
                </a:solidFill>
                <a:ea typeface="MS PGothic" pitchFamily="34" charset="-128"/>
              </a:rPr>
              <a:t> of </a:t>
            </a:r>
            <a:r>
              <a:rPr lang="es-ES" sz="1100" dirty="0" err="1" smtClean="0">
                <a:solidFill>
                  <a:srgbClr val="000000"/>
                </a:solidFill>
                <a:ea typeface="MS PGothic" pitchFamily="34" charset="-128"/>
              </a:rPr>
              <a:t>the</a:t>
            </a:r>
            <a:r>
              <a:rPr lang="es-ES" sz="1100" dirty="0" smtClean="0">
                <a:solidFill>
                  <a:srgbClr val="000000"/>
                </a:solidFill>
                <a:ea typeface="MS PGothic" pitchFamily="34" charset="-128"/>
              </a:rPr>
              <a:t> </a:t>
            </a:r>
            <a:r>
              <a:rPr lang="es-ES" sz="1100" dirty="0" err="1" smtClean="0">
                <a:solidFill>
                  <a:srgbClr val="000000"/>
                </a:solidFill>
                <a:ea typeface="MS PGothic" pitchFamily="34" charset="-128"/>
              </a:rPr>
              <a:t>Joint</a:t>
            </a:r>
            <a:r>
              <a:rPr lang="es-ES" sz="1100" dirty="0" smtClean="0">
                <a:solidFill>
                  <a:srgbClr val="000000"/>
                </a:solidFill>
                <a:ea typeface="MS PGothic" pitchFamily="34" charset="-128"/>
              </a:rPr>
              <a:t> </a:t>
            </a:r>
            <a:r>
              <a:rPr lang="es-ES" sz="1100" dirty="0" err="1" smtClean="0">
                <a:solidFill>
                  <a:srgbClr val="000000"/>
                </a:solidFill>
                <a:ea typeface="MS PGothic" pitchFamily="34" charset="-128"/>
              </a:rPr>
              <a:t>National</a:t>
            </a:r>
            <a:r>
              <a:rPr lang="es-ES" sz="1100" dirty="0" smtClean="0">
                <a:solidFill>
                  <a:srgbClr val="000000"/>
                </a:solidFill>
                <a:ea typeface="MS PGothic" pitchFamily="34" charset="-128"/>
              </a:rPr>
              <a:t> </a:t>
            </a:r>
            <a:r>
              <a:rPr lang="es-ES" sz="1100" dirty="0" err="1" smtClean="0">
                <a:solidFill>
                  <a:srgbClr val="000000"/>
                </a:solidFill>
                <a:ea typeface="MS PGothic" pitchFamily="34" charset="-128"/>
              </a:rPr>
              <a:t>Committee</a:t>
            </a:r>
            <a:r>
              <a:rPr lang="es-ES" sz="1100" dirty="0" smtClean="0">
                <a:solidFill>
                  <a:srgbClr val="000000"/>
                </a:solidFill>
                <a:ea typeface="MS PGothic" pitchFamily="34" charset="-128"/>
              </a:rPr>
              <a:t> </a:t>
            </a:r>
            <a:r>
              <a:rPr lang="es-ES" sz="1100" dirty="0" err="1" smtClean="0">
                <a:solidFill>
                  <a:srgbClr val="000000"/>
                </a:solidFill>
                <a:ea typeface="MS PGothic" pitchFamily="34" charset="-128"/>
              </a:rPr>
              <a:t>on</a:t>
            </a:r>
            <a:r>
              <a:rPr lang="es-ES" sz="1100" dirty="0" smtClean="0">
                <a:solidFill>
                  <a:srgbClr val="000000"/>
                </a:solidFill>
                <a:ea typeface="MS PGothic" pitchFamily="34" charset="-128"/>
              </a:rPr>
              <a:t> </a:t>
            </a:r>
            <a:r>
              <a:rPr lang="es-ES" sz="1100" dirty="0" err="1" smtClean="0">
                <a:solidFill>
                  <a:srgbClr val="000000"/>
                </a:solidFill>
                <a:ea typeface="MS PGothic" pitchFamily="34" charset="-128"/>
              </a:rPr>
              <a:t>Prevention</a:t>
            </a:r>
            <a:r>
              <a:rPr lang="es-ES" sz="1100" dirty="0" smtClean="0">
                <a:solidFill>
                  <a:srgbClr val="000000"/>
                </a:solidFill>
                <a:ea typeface="MS PGothic" pitchFamily="34" charset="-128"/>
              </a:rPr>
              <a:t>, </a:t>
            </a:r>
            <a:r>
              <a:rPr lang="es-ES" sz="1100" dirty="0" err="1" smtClean="0">
                <a:solidFill>
                  <a:srgbClr val="000000"/>
                </a:solidFill>
                <a:ea typeface="MS PGothic" pitchFamily="34" charset="-128"/>
              </a:rPr>
              <a:t>Detection</a:t>
            </a:r>
            <a:r>
              <a:rPr lang="es-ES" sz="1100" dirty="0" smtClean="0">
                <a:solidFill>
                  <a:srgbClr val="000000"/>
                </a:solidFill>
                <a:ea typeface="MS PGothic" pitchFamily="34" charset="-128"/>
              </a:rPr>
              <a:t>, </a:t>
            </a:r>
            <a:r>
              <a:rPr lang="es-ES" sz="1100" dirty="0" err="1" smtClean="0">
                <a:solidFill>
                  <a:srgbClr val="000000"/>
                </a:solidFill>
                <a:ea typeface="MS PGothic" pitchFamily="34" charset="-128"/>
              </a:rPr>
              <a:t>Evaluation</a:t>
            </a:r>
            <a:r>
              <a:rPr lang="es-ES" sz="1100" dirty="0" smtClean="0">
                <a:solidFill>
                  <a:srgbClr val="000000"/>
                </a:solidFill>
                <a:ea typeface="MS PGothic" pitchFamily="34" charset="-128"/>
              </a:rPr>
              <a:t>, and </a:t>
            </a:r>
            <a:r>
              <a:rPr lang="es-ES" sz="1100" dirty="0" err="1" smtClean="0">
                <a:solidFill>
                  <a:srgbClr val="000000"/>
                </a:solidFill>
                <a:ea typeface="MS PGothic" pitchFamily="34" charset="-128"/>
              </a:rPr>
              <a:t>Treatment</a:t>
            </a:r>
            <a:r>
              <a:rPr lang="es-ES" sz="1100" dirty="0" smtClean="0">
                <a:solidFill>
                  <a:srgbClr val="000000"/>
                </a:solidFill>
                <a:ea typeface="MS PGothic" pitchFamily="34" charset="-128"/>
              </a:rPr>
              <a:t> of </a:t>
            </a:r>
            <a:r>
              <a:rPr lang="es-ES" sz="1100" dirty="0" err="1" smtClean="0">
                <a:solidFill>
                  <a:srgbClr val="000000"/>
                </a:solidFill>
                <a:ea typeface="MS PGothic" pitchFamily="34" charset="-128"/>
              </a:rPr>
              <a:t>High</a:t>
            </a:r>
            <a:r>
              <a:rPr lang="es-ES" sz="1100" dirty="0" smtClean="0">
                <a:solidFill>
                  <a:srgbClr val="000000"/>
                </a:solidFill>
                <a:ea typeface="MS PGothic" pitchFamily="34" charset="-128"/>
              </a:rPr>
              <a:t> </a:t>
            </a:r>
            <a:r>
              <a:rPr lang="es-ES" sz="1100" dirty="0" err="1" smtClean="0">
                <a:solidFill>
                  <a:srgbClr val="000000"/>
                </a:solidFill>
                <a:ea typeface="MS PGothic" pitchFamily="34" charset="-128"/>
              </a:rPr>
              <a:t>Blood</a:t>
            </a:r>
            <a:r>
              <a:rPr lang="es-ES" sz="1100" dirty="0" smtClean="0">
                <a:solidFill>
                  <a:srgbClr val="000000"/>
                </a:solidFill>
                <a:ea typeface="MS PGothic" pitchFamily="34" charset="-128"/>
              </a:rPr>
              <a:t> </a:t>
            </a:r>
            <a:r>
              <a:rPr lang="es-ES" sz="1100" dirty="0" err="1" smtClean="0">
                <a:solidFill>
                  <a:srgbClr val="000000"/>
                </a:solidFill>
                <a:ea typeface="MS PGothic" pitchFamily="34" charset="-128"/>
              </a:rPr>
              <a:t>Pressure</a:t>
            </a:r>
            <a:r>
              <a:rPr lang="es-ES" sz="1100" dirty="0" smtClean="0">
                <a:solidFill>
                  <a:srgbClr val="000000"/>
                </a:solidFill>
                <a:ea typeface="MS PGothic" pitchFamily="34" charset="-128"/>
              </a:rPr>
              <a:t>. </a:t>
            </a:r>
            <a:r>
              <a:rPr lang="es-ES" sz="1100" i="1" dirty="0" err="1" smtClean="0">
                <a:solidFill>
                  <a:srgbClr val="000000"/>
                </a:solidFill>
                <a:ea typeface="MS PGothic" pitchFamily="34" charset="-128"/>
              </a:rPr>
              <a:t>Hypertension</a:t>
            </a:r>
            <a:r>
              <a:rPr lang="es-ES" sz="1100" i="1" dirty="0" smtClean="0">
                <a:solidFill>
                  <a:srgbClr val="000000"/>
                </a:solidFill>
                <a:ea typeface="MS PGothic" pitchFamily="34" charset="-128"/>
              </a:rPr>
              <a:t>.</a:t>
            </a:r>
            <a:r>
              <a:rPr lang="es-ES" sz="1100" dirty="0" smtClean="0">
                <a:solidFill>
                  <a:srgbClr val="000000"/>
                </a:solidFill>
                <a:ea typeface="MS PGothic" pitchFamily="34" charset="-128"/>
              </a:rPr>
              <a:t> 2003;42:1206-1252.</a:t>
            </a:r>
          </a:p>
          <a:p>
            <a:pPr marL="228600" indent="-228600">
              <a:buFontTx/>
              <a:buAutoNum type="arabicPeriod"/>
              <a:tabLst>
                <a:tab pos="136525" algn="l"/>
              </a:tabLst>
            </a:pPr>
            <a:r>
              <a:rPr lang="es-ES" sz="1100" dirty="0" err="1" smtClean="0">
                <a:solidFill>
                  <a:srgbClr val="000000"/>
                </a:solidFill>
                <a:ea typeface="MS PGothic" pitchFamily="34" charset="-128"/>
              </a:rPr>
              <a:t>Ong</a:t>
            </a:r>
            <a:r>
              <a:rPr lang="es-ES" sz="1100" dirty="0" smtClean="0">
                <a:solidFill>
                  <a:srgbClr val="000000"/>
                </a:solidFill>
                <a:ea typeface="MS PGothic" pitchFamily="34" charset="-128"/>
              </a:rPr>
              <a:t> KL, et al. </a:t>
            </a:r>
            <a:r>
              <a:rPr lang="es-ES" sz="1100" dirty="0" err="1" smtClean="0">
                <a:solidFill>
                  <a:srgbClr val="000000"/>
                </a:solidFill>
                <a:ea typeface="MS PGothic" pitchFamily="34" charset="-128"/>
              </a:rPr>
              <a:t>Prevalence</a:t>
            </a:r>
            <a:r>
              <a:rPr lang="es-ES" sz="1100" dirty="0" smtClean="0">
                <a:solidFill>
                  <a:srgbClr val="000000"/>
                </a:solidFill>
                <a:ea typeface="MS PGothic" pitchFamily="34" charset="-128"/>
              </a:rPr>
              <a:t>, </a:t>
            </a:r>
            <a:r>
              <a:rPr lang="es-ES" sz="1100" dirty="0" err="1" smtClean="0">
                <a:solidFill>
                  <a:srgbClr val="000000"/>
                </a:solidFill>
                <a:ea typeface="MS PGothic" pitchFamily="34" charset="-128"/>
              </a:rPr>
              <a:t>awareness</a:t>
            </a:r>
            <a:r>
              <a:rPr lang="es-ES" sz="1100" dirty="0" smtClean="0">
                <a:solidFill>
                  <a:srgbClr val="000000"/>
                </a:solidFill>
                <a:ea typeface="MS PGothic" pitchFamily="34" charset="-128"/>
              </a:rPr>
              <a:t>, </a:t>
            </a:r>
            <a:r>
              <a:rPr lang="es-ES" sz="1100" dirty="0" err="1" smtClean="0">
                <a:solidFill>
                  <a:srgbClr val="000000"/>
                </a:solidFill>
                <a:ea typeface="MS PGothic" pitchFamily="34" charset="-128"/>
              </a:rPr>
              <a:t>treatment</a:t>
            </a:r>
            <a:r>
              <a:rPr lang="es-ES" sz="1100" dirty="0" smtClean="0">
                <a:solidFill>
                  <a:srgbClr val="000000"/>
                </a:solidFill>
                <a:ea typeface="MS PGothic" pitchFamily="34" charset="-128"/>
              </a:rPr>
              <a:t>, and control of </a:t>
            </a:r>
            <a:r>
              <a:rPr lang="es-ES" sz="1100" dirty="0" err="1" smtClean="0">
                <a:solidFill>
                  <a:srgbClr val="000000"/>
                </a:solidFill>
                <a:ea typeface="MS PGothic" pitchFamily="34" charset="-128"/>
              </a:rPr>
              <a:t>hypertension</a:t>
            </a:r>
            <a:r>
              <a:rPr lang="es-ES" sz="1100" dirty="0" smtClean="0">
                <a:solidFill>
                  <a:srgbClr val="000000"/>
                </a:solidFill>
                <a:ea typeface="MS PGothic" pitchFamily="34" charset="-128"/>
              </a:rPr>
              <a:t> </a:t>
            </a:r>
            <a:r>
              <a:rPr lang="es-ES" sz="1100" dirty="0" err="1" smtClean="0">
                <a:solidFill>
                  <a:srgbClr val="000000"/>
                </a:solidFill>
                <a:ea typeface="MS PGothic" pitchFamily="34" charset="-128"/>
              </a:rPr>
              <a:t>among</a:t>
            </a:r>
            <a:r>
              <a:rPr lang="es-ES" sz="1100" dirty="0" smtClean="0">
                <a:solidFill>
                  <a:srgbClr val="000000"/>
                </a:solidFill>
                <a:ea typeface="MS PGothic" pitchFamily="34" charset="-128"/>
              </a:rPr>
              <a:t> </a:t>
            </a:r>
            <a:r>
              <a:rPr lang="es-ES" sz="1100" dirty="0" err="1" smtClean="0">
                <a:solidFill>
                  <a:srgbClr val="000000"/>
                </a:solidFill>
                <a:ea typeface="MS PGothic" pitchFamily="34" charset="-128"/>
              </a:rPr>
              <a:t>United</a:t>
            </a:r>
            <a:r>
              <a:rPr lang="es-ES" sz="1100" dirty="0" smtClean="0">
                <a:solidFill>
                  <a:srgbClr val="000000"/>
                </a:solidFill>
                <a:ea typeface="MS PGothic" pitchFamily="34" charset="-128"/>
              </a:rPr>
              <a:t> </a:t>
            </a:r>
            <a:r>
              <a:rPr lang="es-ES" sz="1100" dirty="0" err="1" smtClean="0">
                <a:solidFill>
                  <a:srgbClr val="000000"/>
                </a:solidFill>
                <a:ea typeface="MS PGothic" pitchFamily="34" charset="-128"/>
              </a:rPr>
              <a:t>States</a:t>
            </a:r>
            <a:r>
              <a:rPr lang="es-ES" sz="1100" dirty="0" smtClean="0">
                <a:solidFill>
                  <a:srgbClr val="000000"/>
                </a:solidFill>
                <a:ea typeface="MS PGothic" pitchFamily="34" charset="-128"/>
              </a:rPr>
              <a:t> </a:t>
            </a:r>
            <a:r>
              <a:rPr lang="es-ES" sz="1100" dirty="0" err="1" smtClean="0">
                <a:solidFill>
                  <a:srgbClr val="000000"/>
                </a:solidFill>
                <a:ea typeface="MS PGothic" pitchFamily="34" charset="-128"/>
              </a:rPr>
              <a:t>adults</a:t>
            </a:r>
            <a:r>
              <a:rPr lang="es-ES" sz="1100" dirty="0" smtClean="0">
                <a:solidFill>
                  <a:srgbClr val="000000"/>
                </a:solidFill>
                <a:ea typeface="MS PGothic" pitchFamily="34" charset="-128"/>
              </a:rPr>
              <a:t> 1999-2004. </a:t>
            </a:r>
            <a:r>
              <a:rPr lang="es-ES" sz="1100" i="1" dirty="0" err="1" smtClean="0">
                <a:solidFill>
                  <a:srgbClr val="000000"/>
                </a:solidFill>
                <a:ea typeface="MS PGothic" pitchFamily="34" charset="-128"/>
              </a:rPr>
              <a:t>Hypertension</a:t>
            </a:r>
            <a:r>
              <a:rPr lang="es-ES" sz="1100" i="1" dirty="0" smtClean="0">
                <a:solidFill>
                  <a:srgbClr val="000000"/>
                </a:solidFill>
                <a:ea typeface="MS PGothic" pitchFamily="34" charset="-128"/>
              </a:rPr>
              <a:t>. </a:t>
            </a:r>
            <a:r>
              <a:rPr lang="es-ES" sz="1100" dirty="0" smtClean="0">
                <a:solidFill>
                  <a:srgbClr val="000000"/>
                </a:solidFill>
                <a:ea typeface="MS PGothic" pitchFamily="34" charset="-128"/>
              </a:rPr>
              <a:t>2007;49:69-75.</a:t>
            </a:r>
          </a:p>
          <a:p>
            <a:pPr marL="228600" indent="-228600">
              <a:buFontTx/>
              <a:buAutoNum type="arabicPeriod"/>
              <a:tabLst>
                <a:tab pos="136525" algn="l"/>
              </a:tabLst>
            </a:pPr>
            <a:r>
              <a:rPr lang="es-ES" sz="1100" dirty="0" err="1" smtClean="0">
                <a:solidFill>
                  <a:srgbClr val="000000"/>
                </a:solidFill>
                <a:ea typeface="MS PGothic" pitchFamily="34" charset="-128"/>
              </a:rPr>
              <a:t>Ostchega</a:t>
            </a:r>
            <a:r>
              <a:rPr lang="es-ES" sz="1100" dirty="0" smtClean="0">
                <a:solidFill>
                  <a:srgbClr val="000000"/>
                </a:solidFill>
                <a:ea typeface="MS PGothic" pitchFamily="34" charset="-128"/>
              </a:rPr>
              <a:t> Y, et al. </a:t>
            </a:r>
            <a:r>
              <a:rPr lang="es-ES" sz="1100" dirty="0" err="1" smtClean="0">
                <a:solidFill>
                  <a:srgbClr val="000000"/>
                </a:solidFill>
                <a:ea typeface="MS PGothic" pitchFamily="34" charset="-128"/>
              </a:rPr>
              <a:t>Hypertension</a:t>
            </a:r>
            <a:r>
              <a:rPr lang="es-ES" sz="1100" dirty="0" smtClean="0">
                <a:solidFill>
                  <a:srgbClr val="000000"/>
                </a:solidFill>
                <a:ea typeface="MS PGothic" pitchFamily="34" charset="-128"/>
              </a:rPr>
              <a:t> </a:t>
            </a:r>
            <a:r>
              <a:rPr lang="es-ES" sz="1100" dirty="0" err="1" smtClean="0">
                <a:solidFill>
                  <a:srgbClr val="000000"/>
                </a:solidFill>
                <a:ea typeface="MS PGothic" pitchFamily="34" charset="-128"/>
              </a:rPr>
              <a:t>awareness</a:t>
            </a:r>
            <a:r>
              <a:rPr lang="es-ES" sz="1100" dirty="0" smtClean="0">
                <a:solidFill>
                  <a:srgbClr val="000000"/>
                </a:solidFill>
                <a:ea typeface="MS PGothic" pitchFamily="34" charset="-128"/>
              </a:rPr>
              <a:t>, </a:t>
            </a:r>
            <a:r>
              <a:rPr lang="es-ES" sz="1100" dirty="0" err="1" smtClean="0">
                <a:solidFill>
                  <a:srgbClr val="000000"/>
                </a:solidFill>
                <a:ea typeface="MS PGothic" pitchFamily="34" charset="-128"/>
              </a:rPr>
              <a:t>treatment</a:t>
            </a:r>
            <a:r>
              <a:rPr lang="es-ES" sz="1100" dirty="0" smtClean="0">
                <a:solidFill>
                  <a:srgbClr val="000000"/>
                </a:solidFill>
                <a:ea typeface="MS PGothic" pitchFamily="34" charset="-128"/>
              </a:rPr>
              <a:t> and control – </a:t>
            </a:r>
            <a:r>
              <a:rPr lang="es-ES" sz="1100" dirty="0" err="1" smtClean="0">
                <a:solidFill>
                  <a:srgbClr val="000000"/>
                </a:solidFill>
                <a:ea typeface="MS PGothic" pitchFamily="34" charset="-128"/>
              </a:rPr>
              <a:t>continued</a:t>
            </a:r>
            <a:r>
              <a:rPr lang="es-ES" sz="1100" dirty="0" smtClean="0">
                <a:solidFill>
                  <a:srgbClr val="000000"/>
                </a:solidFill>
                <a:ea typeface="MS PGothic" pitchFamily="34" charset="-128"/>
              </a:rPr>
              <a:t> </a:t>
            </a:r>
            <a:r>
              <a:rPr lang="es-ES" sz="1100" dirty="0" err="1" smtClean="0">
                <a:solidFill>
                  <a:srgbClr val="000000"/>
                </a:solidFill>
                <a:ea typeface="MS PGothic" pitchFamily="34" charset="-128"/>
              </a:rPr>
              <a:t>disparities</a:t>
            </a:r>
            <a:r>
              <a:rPr lang="es-ES" sz="1100" dirty="0" smtClean="0">
                <a:solidFill>
                  <a:srgbClr val="000000"/>
                </a:solidFill>
                <a:ea typeface="MS PGothic" pitchFamily="34" charset="-128"/>
              </a:rPr>
              <a:t> in </a:t>
            </a:r>
            <a:r>
              <a:rPr lang="es-ES" sz="1100" dirty="0" err="1" smtClean="0">
                <a:solidFill>
                  <a:srgbClr val="000000"/>
                </a:solidFill>
                <a:ea typeface="MS PGothic" pitchFamily="34" charset="-128"/>
              </a:rPr>
              <a:t>adults</a:t>
            </a:r>
            <a:r>
              <a:rPr lang="es-ES" sz="1100" dirty="0" smtClean="0">
                <a:solidFill>
                  <a:srgbClr val="000000"/>
                </a:solidFill>
                <a:ea typeface="MS PGothic" pitchFamily="34" charset="-128"/>
              </a:rPr>
              <a:t>: </a:t>
            </a:r>
            <a:r>
              <a:rPr lang="es-ES" sz="1100" dirty="0" err="1" smtClean="0">
                <a:solidFill>
                  <a:srgbClr val="000000"/>
                </a:solidFill>
                <a:ea typeface="MS PGothic" pitchFamily="34" charset="-128"/>
              </a:rPr>
              <a:t>United</a:t>
            </a:r>
            <a:r>
              <a:rPr lang="es-ES" sz="1100" dirty="0" smtClean="0">
                <a:solidFill>
                  <a:srgbClr val="000000"/>
                </a:solidFill>
                <a:ea typeface="MS PGothic" pitchFamily="34" charset="-128"/>
              </a:rPr>
              <a:t> </a:t>
            </a:r>
            <a:r>
              <a:rPr lang="es-ES" sz="1100" dirty="0" err="1" smtClean="0">
                <a:solidFill>
                  <a:srgbClr val="000000"/>
                </a:solidFill>
                <a:ea typeface="MS PGothic" pitchFamily="34" charset="-128"/>
              </a:rPr>
              <a:t>States</a:t>
            </a:r>
            <a:r>
              <a:rPr lang="es-ES" sz="1100" dirty="0" smtClean="0">
                <a:solidFill>
                  <a:srgbClr val="000000"/>
                </a:solidFill>
                <a:ea typeface="MS PGothic" pitchFamily="34" charset="-128"/>
              </a:rPr>
              <a:t>, 2005-2006. </a:t>
            </a:r>
            <a:r>
              <a:rPr lang="es-ES" sz="1100" i="1" dirty="0" smtClean="0">
                <a:solidFill>
                  <a:srgbClr val="000000"/>
                </a:solidFill>
                <a:ea typeface="MS PGothic" pitchFamily="34" charset="-128"/>
              </a:rPr>
              <a:t>NCHS Data </a:t>
            </a:r>
            <a:r>
              <a:rPr lang="es-ES" sz="1100" i="1" dirty="0" err="1" smtClean="0">
                <a:solidFill>
                  <a:srgbClr val="000000"/>
                </a:solidFill>
                <a:ea typeface="MS PGothic" pitchFamily="34" charset="-128"/>
              </a:rPr>
              <a:t>Brief</a:t>
            </a:r>
            <a:r>
              <a:rPr lang="es-ES" sz="1100" i="1" dirty="0" smtClean="0">
                <a:solidFill>
                  <a:srgbClr val="000000"/>
                </a:solidFill>
                <a:ea typeface="MS PGothic" pitchFamily="34" charset="-128"/>
              </a:rPr>
              <a:t>.</a:t>
            </a:r>
            <a:r>
              <a:rPr lang="es-ES" sz="1100" dirty="0" smtClean="0">
                <a:solidFill>
                  <a:srgbClr val="000000"/>
                </a:solidFill>
                <a:ea typeface="MS PGothic" pitchFamily="34" charset="-128"/>
              </a:rPr>
              <a:t> 2008;3:1-8.</a:t>
            </a:r>
          </a:p>
          <a:p>
            <a:pPr marL="228600" indent="-228600">
              <a:buFontTx/>
              <a:buAutoNum type="arabicPeriod"/>
              <a:tabLst>
                <a:tab pos="136525" algn="l"/>
              </a:tabLst>
            </a:pPr>
            <a:r>
              <a:rPr lang="es-ES" sz="1100" dirty="0" err="1" smtClean="0">
                <a:solidFill>
                  <a:srgbClr val="000000"/>
                </a:solidFill>
                <a:ea typeface="MS PGothic" pitchFamily="34" charset="-128"/>
              </a:rPr>
              <a:t>Egan</a:t>
            </a:r>
            <a:r>
              <a:rPr lang="es-ES" sz="1100" dirty="0" smtClean="0">
                <a:solidFill>
                  <a:srgbClr val="000000"/>
                </a:solidFill>
                <a:ea typeface="MS PGothic" pitchFamily="34" charset="-128"/>
              </a:rPr>
              <a:t> BM, et al. US </a:t>
            </a:r>
            <a:r>
              <a:rPr lang="es-ES" sz="1100" dirty="0" err="1" smtClean="0">
                <a:solidFill>
                  <a:srgbClr val="000000"/>
                </a:solidFill>
                <a:ea typeface="MS PGothic" pitchFamily="34" charset="-128"/>
              </a:rPr>
              <a:t>trends</a:t>
            </a:r>
            <a:r>
              <a:rPr lang="es-ES" sz="1100" dirty="0" smtClean="0">
                <a:solidFill>
                  <a:srgbClr val="000000"/>
                </a:solidFill>
                <a:ea typeface="MS PGothic" pitchFamily="34" charset="-128"/>
              </a:rPr>
              <a:t> in </a:t>
            </a:r>
            <a:r>
              <a:rPr lang="es-ES" sz="1100" dirty="0" err="1" smtClean="0">
                <a:solidFill>
                  <a:srgbClr val="000000"/>
                </a:solidFill>
                <a:ea typeface="MS PGothic" pitchFamily="34" charset="-128"/>
              </a:rPr>
              <a:t>prevalence</a:t>
            </a:r>
            <a:r>
              <a:rPr lang="es-ES" sz="1100" dirty="0" smtClean="0">
                <a:solidFill>
                  <a:srgbClr val="000000"/>
                </a:solidFill>
                <a:ea typeface="MS PGothic" pitchFamily="34" charset="-128"/>
              </a:rPr>
              <a:t>, </a:t>
            </a:r>
            <a:r>
              <a:rPr lang="es-ES" sz="1100" dirty="0" err="1" smtClean="0">
                <a:solidFill>
                  <a:srgbClr val="000000"/>
                </a:solidFill>
                <a:ea typeface="MS PGothic" pitchFamily="34" charset="-128"/>
              </a:rPr>
              <a:t>awareness</a:t>
            </a:r>
            <a:r>
              <a:rPr lang="es-ES" sz="1100" dirty="0" smtClean="0">
                <a:solidFill>
                  <a:srgbClr val="000000"/>
                </a:solidFill>
                <a:ea typeface="MS PGothic" pitchFamily="34" charset="-128"/>
              </a:rPr>
              <a:t>, </a:t>
            </a:r>
            <a:r>
              <a:rPr lang="es-ES" sz="1100" dirty="0" err="1" smtClean="0">
                <a:solidFill>
                  <a:srgbClr val="000000"/>
                </a:solidFill>
                <a:ea typeface="MS PGothic" pitchFamily="34" charset="-128"/>
              </a:rPr>
              <a:t>treatment</a:t>
            </a:r>
            <a:r>
              <a:rPr lang="es-ES" sz="1100" dirty="0" smtClean="0">
                <a:solidFill>
                  <a:srgbClr val="000000"/>
                </a:solidFill>
                <a:ea typeface="MS PGothic" pitchFamily="34" charset="-128"/>
              </a:rPr>
              <a:t>, and control of </a:t>
            </a:r>
            <a:r>
              <a:rPr lang="es-ES" sz="1100" dirty="0" err="1" smtClean="0">
                <a:solidFill>
                  <a:srgbClr val="000000"/>
                </a:solidFill>
                <a:ea typeface="MS PGothic" pitchFamily="34" charset="-128"/>
              </a:rPr>
              <a:t>hypertension</a:t>
            </a:r>
            <a:r>
              <a:rPr lang="es-ES" sz="1100" dirty="0" smtClean="0">
                <a:solidFill>
                  <a:srgbClr val="000000"/>
                </a:solidFill>
                <a:ea typeface="MS PGothic" pitchFamily="34" charset="-128"/>
              </a:rPr>
              <a:t>, 1988</a:t>
            </a:r>
            <a:r>
              <a:rPr lang="es-ES" sz="1100" dirty="0" smtClean="0">
                <a:solidFill>
                  <a:srgbClr val="000000"/>
                </a:solidFill>
                <a:ea typeface="MS PGothic" pitchFamily="34" charset="-128"/>
                <a:cs typeface="Arial" charset="0"/>
              </a:rPr>
              <a:t>–</a:t>
            </a:r>
            <a:r>
              <a:rPr lang="es-ES" sz="1100" dirty="0" smtClean="0">
                <a:solidFill>
                  <a:srgbClr val="000000"/>
                </a:solidFill>
                <a:ea typeface="MS PGothic" pitchFamily="34" charset="-128"/>
              </a:rPr>
              <a:t>2008. </a:t>
            </a:r>
            <a:r>
              <a:rPr lang="es-ES" sz="1100" i="1" dirty="0" smtClean="0">
                <a:solidFill>
                  <a:srgbClr val="000000"/>
                </a:solidFill>
                <a:ea typeface="MS PGothic" pitchFamily="34" charset="-128"/>
              </a:rPr>
              <a:t>JAMA.</a:t>
            </a:r>
            <a:r>
              <a:rPr lang="es-ES" sz="1100" dirty="0" smtClean="0">
                <a:solidFill>
                  <a:srgbClr val="000000"/>
                </a:solidFill>
                <a:ea typeface="MS PGothic" pitchFamily="34" charset="-128"/>
              </a:rPr>
              <a:t> 2010;303:2043</a:t>
            </a:r>
            <a:r>
              <a:rPr lang="es-ES" sz="1100" dirty="0" smtClean="0">
                <a:solidFill>
                  <a:srgbClr val="000000"/>
                </a:solidFill>
                <a:ea typeface="MS PGothic" pitchFamily="34" charset="-128"/>
                <a:cs typeface="Arial" charset="0"/>
              </a:rPr>
              <a:t>–</a:t>
            </a:r>
            <a:r>
              <a:rPr lang="es-ES" sz="1100" dirty="0" smtClean="0">
                <a:solidFill>
                  <a:srgbClr val="000000"/>
                </a:solidFill>
                <a:ea typeface="MS PGothic" pitchFamily="34" charset="-128"/>
              </a:rPr>
              <a:t>2050.</a:t>
            </a:r>
          </a:p>
          <a:p>
            <a:pPr marL="228600" indent="-228600">
              <a:buFontTx/>
              <a:buAutoNum type="arabicPeriod"/>
              <a:tabLst>
                <a:tab pos="136525" algn="l"/>
              </a:tabLst>
            </a:pPr>
            <a:endParaRPr lang="es-ES" sz="1100" dirty="0" smtClean="0">
              <a:solidFill>
                <a:srgbClr val="000000"/>
              </a:solidFill>
              <a:ea typeface="MS PGothic" pitchFamily="34" charset="-128"/>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2"/>
          <p:cNvSpPr>
            <a:spLocks noGrp="1" noRot="1" noChangeAspect="1" noChangeArrowheads="1" noTextEdit="1"/>
          </p:cNvSpPr>
          <p:nvPr>
            <p:ph type="sldImg"/>
          </p:nvPr>
        </p:nvSpPr>
        <p:spPr>
          <a:xfrm>
            <a:off x="1146175" y="687388"/>
            <a:ext cx="4573588" cy="3430587"/>
          </a:xfrm>
          <a:ln/>
        </p:spPr>
      </p:sp>
      <p:sp>
        <p:nvSpPr>
          <p:cNvPr id="118787" name="Rectangle 3"/>
          <p:cNvSpPr>
            <a:spLocks noGrp="1" noChangeArrowheads="1"/>
          </p:cNvSpPr>
          <p:nvPr>
            <p:ph type="body" idx="1"/>
          </p:nvPr>
        </p:nvSpPr>
        <p:spPr>
          <a:xfrm>
            <a:off x="509588" y="4340225"/>
            <a:ext cx="5810250" cy="4116388"/>
          </a:xfrm>
          <a:noFill/>
          <a:ln/>
        </p:spPr>
        <p:txBody>
          <a:bodyPr/>
          <a:lstStyle/>
          <a:p>
            <a:pPr marL="228600" indent="-228600" defTabSz="762000"/>
            <a:r>
              <a:rPr lang="es-ES" sz="1100" smtClean="0">
                <a:solidFill>
                  <a:srgbClr val="000000"/>
                </a:solidFill>
                <a:ea typeface="MS PGothic" pitchFamily="34" charset="-128"/>
              </a:rPr>
              <a:t>Esta diapositiva muestra los datos de encuestas nacionales sobre el tratamiento y el control de la hipertensión en Europa y en los Estados Unidos en pacientes de 35-64 años de edad.</a:t>
            </a:r>
            <a:r>
              <a:rPr lang="es-ES" sz="1100" baseline="30000" smtClean="0">
                <a:solidFill>
                  <a:srgbClr val="000000"/>
                </a:solidFill>
                <a:ea typeface="MS PGothic" pitchFamily="34" charset="-128"/>
              </a:rPr>
              <a:t>1</a:t>
            </a:r>
          </a:p>
          <a:p>
            <a:pPr marL="228600" indent="-228600" defTabSz="762000"/>
            <a:r>
              <a:rPr lang="es-ES" sz="1100" smtClean="0">
                <a:solidFill>
                  <a:srgbClr val="000000"/>
                </a:solidFill>
                <a:ea typeface="MS PGothic" pitchFamily="34" charset="-128"/>
              </a:rPr>
              <a:t>Sobre la base de una definición de la hipertensión como ≥ 140/90 mmHg, Inglaterra mostró el menor nivel de tratamiento, seguido muy de cerca por Suecia, Alemania, España e Italia. La proporción de pacientes que alcanzaron los objetivos de PA fue baja, dado que menos del 10% de los pacientes tratados alcanzan los valores objetivo de presión arterial de &lt; 140 mmHg para la PAS y &lt; 90 mmHg para la PAD en toda Europa, mientras que más de dos tercios de los pacientes hipertensos no reciben tratamiento antihipertensivo en absoluto.</a:t>
            </a:r>
            <a:r>
              <a:rPr lang="es-ES" sz="1100" baseline="30000" smtClean="0">
                <a:solidFill>
                  <a:srgbClr val="000000"/>
                </a:solidFill>
                <a:ea typeface="MS PGothic" pitchFamily="34" charset="-128"/>
              </a:rPr>
              <a:t>1</a:t>
            </a:r>
            <a:r>
              <a:rPr lang="es-ES" sz="1100" smtClean="0">
                <a:solidFill>
                  <a:srgbClr val="000000"/>
                </a:solidFill>
                <a:ea typeface="MS PGothic" pitchFamily="34" charset="-128"/>
              </a:rPr>
              <a:t> Entre los hipertensos en Japón, la prevalencia de hipertensión (49%) y el porcentaje de aquellos que no tenían conocimiento de la hipertensión (59%) resultó ser mucho mayor, mientras que el porcentaje de aquellos que fueron tratados y controlados (21%) fue mucho menor que en otros países.</a:t>
            </a:r>
            <a:r>
              <a:rPr lang="es-ES" sz="1100" baseline="30000" smtClean="0">
                <a:solidFill>
                  <a:srgbClr val="000000"/>
                </a:solidFill>
                <a:ea typeface="MS PGothic" pitchFamily="34" charset="-128"/>
              </a:rPr>
              <a:t>2</a:t>
            </a:r>
            <a:r>
              <a:rPr lang="es-ES" sz="1100" smtClean="0">
                <a:solidFill>
                  <a:srgbClr val="000000"/>
                </a:solidFill>
                <a:ea typeface="MS PGothic" pitchFamily="34" charset="-128"/>
              </a:rPr>
              <a:t> </a:t>
            </a:r>
          </a:p>
          <a:p>
            <a:pPr marL="228600" indent="-228600" defTabSz="762000"/>
            <a:r>
              <a:rPr lang="es-ES" sz="1100" smtClean="0">
                <a:solidFill>
                  <a:srgbClr val="000000"/>
                </a:solidFill>
                <a:ea typeface="MS PGothic" pitchFamily="34" charset="-128"/>
                <a:sym typeface="Symbol" pitchFamily="18" charset="2"/>
              </a:rPr>
              <a:t>En pacientes hipertensos con alto riesgo (es decir, las personas contempladas por las directrices) en España e Inglaterra, los porcentajes de control en el umbral de 140/90 mmHg fueron del 1% y 4%, respectivamente, en comparación con el 8% y 10% en los hipertensos de bajo riesgo.</a:t>
            </a:r>
            <a:r>
              <a:rPr lang="es-ES" sz="1100" baseline="30000" smtClean="0">
                <a:solidFill>
                  <a:srgbClr val="000000"/>
                </a:solidFill>
                <a:ea typeface="MS PGothic" pitchFamily="34" charset="-128"/>
              </a:rPr>
              <a:t>1</a:t>
            </a:r>
            <a:r>
              <a:rPr lang="es-ES" sz="1100" smtClean="0">
                <a:solidFill>
                  <a:srgbClr val="000000"/>
                </a:solidFill>
                <a:ea typeface="MS PGothic" pitchFamily="34" charset="-128"/>
                <a:sym typeface="Symbol" pitchFamily="18" charset="2"/>
              </a:rPr>
              <a:t> </a:t>
            </a:r>
          </a:p>
          <a:p>
            <a:pPr marL="228600" indent="-228600" defTabSz="762000"/>
            <a:r>
              <a:rPr lang="es-ES" sz="1100" smtClean="0">
                <a:solidFill>
                  <a:srgbClr val="000000"/>
                </a:solidFill>
                <a:ea typeface="MS PGothic" pitchFamily="34" charset="-128"/>
                <a:sym typeface="Symbol" pitchFamily="18" charset="2"/>
              </a:rPr>
              <a:t>Teniendo en cuenta los efectos perjudiciales de la PA elevada y la carga de las enfermedades CV, es evidente que se han de intensificar los esfuerzos en la mayoría de los pacientes para mejorar las tasas de tratamiento, así como las tasas de control de la PA.</a:t>
            </a:r>
          </a:p>
          <a:p>
            <a:pPr marL="228600" indent="-228600" defTabSz="762000"/>
            <a:endParaRPr lang="es-ES" sz="1100" smtClean="0">
              <a:solidFill>
                <a:srgbClr val="000000"/>
              </a:solidFill>
              <a:ea typeface="MS PGothic" pitchFamily="34" charset="-128"/>
              <a:sym typeface="Symbol" pitchFamily="18" charset="2"/>
            </a:endParaRPr>
          </a:p>
          <a:p>
            <a:pPr marL="228600" indent="-228600" defTabSz="762000"/>
            <a:r>
              <a:rPr lang="es-ES" sz="1100" b="1" smtClean="0">
                <a:solidFill>
                  <a:srgbClr val="000000"/>
                </a:solidFill>
                <a:ea typeface="MS PGothic" pitchFamily="34" charset="-128"/>
                <a:sym typeface="Symbol" pitchFamily="18" charset="2"/>
              </a:rPr>
              <a:t>Bibliografía</a:t>
            </a:r>
          </a:p>
          <a:p>
            <a:pPr marL="228600" indent="-228600" defTabSz="762000">
              <a:buFontTx/>
              <a:buAutoNum type="arabicPeriod"/>
            </a:pPr>
            <a:r>
              <a:rPr lang="es-ES" sz="1100" smtClean="0">
                <a:solidFill>
                  <a:srgbClr val="000000"/>
                </a:solidFill>
                <a:ea typeface="MS PGothic" pitchFamily="34" charset="-128"/>
              </a:rPr>
              <a:t>Wolf-Maier K, et al. Hypertension treatment and control in five European countries, Canada, and the United States. </a:t>
            </a:r>
            <a:r>
              <a:rPr lang="es-ES" sz="1100" i="1" smtClean="0">
                <a:solidFill>
                  <a:srgbClr val="000000"/>
                </a:solidFill>
                <a:ea typeface="MS PGothic" pitchFamily="34" charset="-128"/>
              </a:rPr>
              <a:t>Hypertension.</a:t>
            </a:r>
            <a:r>
              <a:rPr lang="es-ES" sz="1100" smtClean="0">
                <a:solidFill>
                  <a:srgbClr val="000000"/>
                </a:solidFill>
                <a:ea typeface="MS PGothic" pitchFamily="34" charset="-128"/>
              </a:rPr>
              <a:t> 2004;43:10</a:t>
            </a:r>
            <a:r>
              <a:rPr lang="es-ES" sz="1100" smtClean="0">
                <a:solidFill>
                  <a:srgbClr val="000000"/>
                </a:solidFill>
                <a:ea typeface="MS PGothic" pitchFamily="34" charset="-128"/>
                <a:sym typeface="Symbol" pitchFamily="18" charset="2"/>
              </a:rPr>
              <a:t>17.</a:t>
            </a:r>
          </a:p>
          <a:p>
            <a:pPr marL="228600" indent="-228600" defTabSz="762000">
              <a:buFontTx/>
              <a:buAutoNum type="arabicPeriod"/>
            </a:pPr>
            <a:r>
              <a:rPr lang="es-ES" sz="1100" smtClean="0">
                <a:solidFill>
                  <a:srgbClr val="000000"/>
                </a:solidFill>
                <a:ea typeface="MS PGothic" pitchFamily="34" charset="-128"/>
              </a:rPr>
              <a:t>Sekikawa A, Hayakawa T. Prevalence of hypertension, its awareness and control in adult population in Japan. </a:t>
            </a:r>
            <a:r>
              <a:rPr lang="es-ES" sz="1100" i="1" smtClean="0">
                <a:solidFill>
                  <a:srgbClr val="000000"/>
                </a:solidFill>
                <a:ea typeface="MS PGothic" pitchFamily="34" charset="-128"/>
              </a:rPr>
              <a:t>J Hum Hypertens.</a:t>
            </a:r>
            <a:r>
              <a:rPr lang="es-ES" sz="1100" smtClean="0">
                <a:solidFill>
                  <a:srgbClr val="000000"/>
                </a:solidFill>
                <a:ea typeface="MS PGothic" pitchFamily="34" charset="-128"/>
              </a:rPr>
              <a:t> 2004;2004;18:911–912</a:t>
            </a:r>
            <a:r>
              <a:rPr lang="es-ES" sz="1100" smtClean="0">
                <a:solidFill>
                  <a:srgbClr val="000000"/>
                </a:solidFill>
                <a:ea typeface="MS PGothic" pitchFamily="34" charset="-128"/>
                <a:sym typeface="Symbol" pitchFamily="18" charset="2"/>
              </a:rPr>
              <a:t>.</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Slide Image Placeholder 1"/>
          <p:cNvSpPr>
            <a:spLocks noGrp="1" noRot="1" noChangeAspect="1" noTextEdit="1"/>
          </p:cNvSpPr>
          <p:nvPr>
            <p:ph type="sldImg"/>
          </p:nvPr>
        </p:nvSpPr>
        <p:spPr>
          <a:xfrm>
            <a:off x="1143000" y="685800"/>
            <a:ext cx="4573588" cy="3430588"/>
          </a:xfrm>
          <a:ln/>
        </p:spPr>
      </p:sp>
      <p:sp>
        <p:nvSpPr>
          <p:cNvPr id="124931" name="Notes Placeholder 2"/>
          <p:cNvSpPr>
            <a:spLocks noGrp="1"/>
          </p:cNvSpPr>
          <p:nvPr>
            <p:ph type="body" idx="1"/>
          </p:nvPr>
        </p:nvSpPr>
        <p:spPr>
          <a:xfrm>
            <a:off x="542925" y="4343400"/>
            <a:ext cx="5753100" cy="4114800"/>
          </a:xfrm>
          <a:noFill/>
          <a:ln/>
        </p:spPr>
        <p:txBody>
          <a:bodyPr lIns="95848" tIns="47925" rIns="95848" bIns="47925"/>
          <a:lstStyle/>
          <a:p>
            <a:pPr marL="228600" indent="-228600">
              <a:tabLst>
                <a:tab pos="136525" algn="l"/>
              </a:tabLst>
            </a:pPr>
            <a:r>
              <a:rPr lang="es-ES" sz="1100" smtClean="0">
                <a:solidFill>
                  <a:srgbClr val="000000"/>
                </a:solidFill>
                <a:ea typeface="MS PGothic" pitchFamily="34" charset="-128"/>
              </a:rPr>
              <a:t>Esta diapositiva muestra un análisis de los datos de NHANES sobre las tasas de control de la PA.</a:t>
            </a:r>
            <a:r>
              <a:rPr lang="es-ES" sz="1100" baseline="30000" smtClean="0">
                <a:solidFill>
                  <a:srgbClr val="000000"/>
                </a:solidFill>
                <a:ea typeface="MS PGothic" pitchFamily="34" charset="-128"/>
              </a:rPr>
              <a:t>1</a:t>
            </a:r>
            <a:r>
              <a:rPr lang="es-ES" sz="1100" baseline="30000" smtClean="0">
                <a:solidFill>
                  <a:srgbClr val="000000"/>
                </a:solidFill>
                <a:ea typeface="MS PGothic" pitchFamily="34" charset="-128"/>
                <a:cs typeface="Arial" charset="0"/>
              </a:rPr>
              <a:t>–</a:t>
            </a:r>
            <a:r>
              <a:rPr lang="es-ES" sz="1100" baseline="30000" smtClean="0">
                <a:solidFill>
                  <a:srgbClr val="000000"/>
                </a:solidFill>
                <a:ea typeface="MS PGothic" pitchFamily="34" charset="-128"/>
              </a:rPr>
              <a:t>4</a:t>
            </a:r>
          </a:p>
          <a:p>
            <a:pPr marL="228600" indent="-228600">
              <a:tabLst>
                <a:tab pos="136525" algn="l"/>
              </a:tabLst>
            </a:pPr>
            <a:r>
              <a:rPr lang="es-ES" sz="1100" smtClean="0">
                <a:solidFill>
                  <a:srgbClr val="000000"/>
                </a:solidFill>
                <a:ea typeface="MS PGothic" pitchFamily="34" charset="-128"/>
              </a:rPr>
              <a:t>La mayoría de los pacientes con hipertensión tienen conocimiento de su situación. A pesar de ello, un sorprendente número de pacientes con hipertensión no logran controlar su PA. Se considera que los pacientes conocían su afección si habían recibido un diagnóstico de hipertensión. El tratamiento se definió como el inicio de una intervención (modificación del estilo de vida, tratamiento farmacológico o ambos) con la intención de lograr el control de la PA. Se considera que la hipertensión está controlada si la media de la PA era inferior a 140/90 mmHg o inferior a 130/80 mmHg en pacientes con diabetes o nefropatía crónica.</a:t>
            </a:r>
            <a:r>
              <a:rPr lang="es-ES" sz="1100" baseline="30000" smtClean="0">
                <a:solidFill>
                  <a:srgbClr val="000000"/>
                </a:solidFill>
                <a:ea typeface="MS PGothic" pitchFamily="34" charset="-128"/>
              </a:rPr>
              <a:t>1,2</a:t>
            </a:r>
          </a:p>
          <a:p>
            <a:pPr marL="228600" indent="-228600">
              <a:tabLst>
                <a:tab pos="136525" algn="l"/>
              </a:tabLst>
            </a:pPr>
            <a:r>
              <a:rPr lang="es-ES" sz="1100" smtClean="0">
                <a:solidFill>
                  <a:srgbClr val="000000"/>
                </a:solidFill>
                <a:ea typeface="MS PGothic" pitchFamily="34" charset="-128"/>
              </a:rPr>
              <a:t>Entre 1976 y 2004, el porcentaje de la población adulta que sabía que tenía hipertensión había aumentado del 51% al 76%. </a:t>
            </a:r>
            <a:r>
              <a:rPr lang="es-ES" sz="1100" baseline="30000" smtClean="0">
                <a:solidFill>
                  <a:srgbClr val="000000"/>
                </a:solidFill>
                <a:ea typeface="MS PGothic" pitchFamily="34" charset="-128"/>
              </a:rPr>
              <a:t>1,2</a:t>
            </a:r>
            <a:r>
              <a:rPr lang="es-ES" sz="1100" smtClean="0">
                <a:solidFill>
                  <a:srgbClr val="000000"/>
                </a:solidFill>
                <a:ea typeface="MS PGothic" pitchFamily="34" charset="-128"/>
              </a:rPr>
              <a:t> Sin embargo, un alarmante 63% de todos los pacientes con hipertensión no logró controlar la PA entre el año 2003 y 2004.</a:t>
            </a:r>
            <a:r>
              <a:rPr lang="es-ES" sz="1100" baseline="30000" smtClean="0">
                <a:solidFill>
                  <a:srgbClr val="000000"/>
                </a:solidFill>
                <a:ea typeface="MS PGothic" pitchFamily="34" charset="-128"/>
              </a:rPr>
              <a:t>2</a:t>
            </a:r>
            <a:r>
              <a:rPr lang="es-ES" sz="1100" smtClean="0">
                <a:solidFill>
                  <a:srgbClr val="000000"/>
                </a:solidFill>
                <a:ea typeface="MS PGothic" pitchFamily="34" charset="-128"/>
              </a:rPr>
              <a:t> El 36% entre 2005 y 2006, y el 50% entre 2007 y 2008, se refiere a pacientes tratados, mientras que los porcentajes para los años anteriores incluyen a los pacientes sin tratamiento </a:t>
            </a:r>
            <a:r>
              <a:rPr lang="es-ES" sz="1100" baseline="30000" smtClean="0">
                <a:solidFill>
                  <a:srgbClr val="000000"/>
                </a:solidFill>
                <a:ea typeface="MS PGothic" pitchFamily="34" charset="-128"/>
              </a:rPr>
              <a:t>3,4.</a:t>
            </a:r>
          </a:p>
          <a:p>
            <a:pPr marL="228600" indent="-228600">
              <a:tabLst>
                <a:tab pos="136525" algn="l"/>
              </a:tabLst>
            </a:pPr>
            <a:endParaRPr lang="es-ES" sz="1100" baseline="30000" smtClean="0">
              <a:solidFill>
                <a:srgbClr val="000000"/>
              </a:solidFill>
              <a:ea typeface="MS PGothic" pitchFamily="34" charset="-128"/>
            </a:endParaRPr>
          </a:p>
          <a:p>
            <a:pPr marL="228600" indent="-228600">
              <a:tabLst>
                <a:tab pos="136525" algn="l"/>
              </a:tabLst>
            </a:pPr>
            <a:r>
              <a:rPr lang="es-ES" sz="1100" b="1" smtClean="0">
                <a:solidFill>
                  <a:srgbClr val="000000"/>
                </a:solidFill>
                <a:ea typeface="MS PGothic" pitchFamily="34" charset="-128"/>
              </a:rPr>
              <a:t>Bibliografía</a:t>
            </a:r>
          </a:p>
          <a:p>
            <a:pPr marL="228600" indent="-228600">
              <a:buFontTx/>
              <a:buAutoNum type="arabicPeriod"/>
              <a:tabLst>
                <a:tab pos="136525" algn="l"/>
              </a:tabLst>
            </a:pPr>
            <a:r>
              <a:rPr lang="es-ES" sz="1100" smtClean="0">
                <a:solidFill>
                  <a:srgbClr val="000000"/>
                </a:solidFill>
                <a:ea typeface="MS PGothic" pitchFamily="34" charset="-128"/>
              </a:rPr>
              <a:t>Chobanian AV, et al. Seventh report of the Joint National Committee on Prevention, Detection, Evaluation, and Treatment of High Blood Pressure. </a:t>
            </a:r>
            <a:r>
              <a:rPr lang="es-ES" sz="1100" i="1" smtClean="0">
                <a:solidFill>
                  <a:srgbClr val="000000"/>
                </a:solidFill>
                <a:ea typeface="MS PGothic" pitchFamily="34" charset="-128"/>
              </a:rPr>
              <a:t>Hypertension.</a:t>
            </a:r>
            <a:r>
              <a:rPr lang="es-ES" sz="1100" smtClean="0">
                <a:solidFill>
                  <a:srgbClr val="000000"/>
                </a:solidFill>
                <a:ea typeface="MS PGothic" pitchFamily="34" charset="-128"/>
              </a:rPr>
              <a:t> 2003;42:1206-1252.</a:t>
            </a:r>
          </a:p>
          <a:p>
            <a:pPr marL="228600" indent="-228600">
              <a:buFontTx/>
              <a:buAutoNum type="arabicPeriod"/>
              <a:tabLst>
                <a:tab pos="136525" algn="l"/>
              </a:tabLst>
            </a:pPr>
            <a:r>
              <a:rPr lang="es-ES" sz="1100" smtClean="0">
                <a:solidFill>
                  <a:srgbClr val="000000"/>
                </a:solidFill>
                <a:ea typeface="MS PGothic" pitchFamily="34" charset="-128"/>
              </a:rPr>
              <a:t>Ong KL, et al. Prevalence, awareness, treatment, and control of hypertension among United States adults 1999-2004. </a:t>
            </a:r>
            <a:r>
              <a:rPr lang="es-ES" sz="1100" i="1" smtClean="0">
                <a:solidFill>
                  <a:srgbClr val="000000"/>
                </a:solidFill>
                <a:ea typeface="MS PGothic" pitchFamily="34" charset="-128"/>
              </a:rPr>
              <a:t>Hypertension. </a:t>
            </a:r>
            <a:r>
              <a:rPr lang="es-ES" sz="1100" smtClean="0">
                <a:solidFill>
                  <a:srgbClr val="000000"/>
                </a:solidFill>
                <a:ea typeface="MS PGothic" pitchFamily="34" charset="-128"/>
              </a:rPr>
              <a:t>2007;49:69-75.</a:t>
            </a:r>
          </a:p>
          <a:p>
            <a:pPr marL="228600" indent="-228600">
              <a:buFontTx/>
              <a:buAutoNum type="arabicPeriod"/>
              <a:tabLst>
                <a:tab pos="136525" algn="l"/>
              </a:tabLst>
            </a:pPr>
            <a:r>
              <a:rPr lang="es-ES" sz="1100" smtClean="0">
                <a:solidFill>
                  <a:srgbClr val="000000"/>
                </a:solidFill>
                <a:ea typeface="MS PGothic" pitchFamily="34" charset="-128"/>
              </a:rPr>
              <a:t>Ostchega Y, et al. Hypertension awareness, treatment and control – continued disparities in adults: United States, 2005-2006. </a:t>
            </a:r>
            <a:r>
              <a:rPr lang="es-ES" sz="1100" i="1" smtClean="0">
                <a:solidFill>
                  <a:srgbClr val="000000"/>
                </a:solidFill>
                <a:ea typeface="MS PGothic" pitchFamily="34" charset="-128"/>
              </a:rPr>
              <a:t>NCHS Data Brief.</a:t>
            </a:r>
            <a:r>
              <a:rPr lang="es-ES" sz="1100" smtClean="0">
                <a:solidFill>
                  <a:srgbClr val="000000"/>
                </a:solidFill>
                <a:ea typeface="MS PGothic" pitchFamily="34" charset="-128"/>
              </a:rPr>
              <a:t> 2008;3:1-8.</a:t>
            </a:r>
          </a:p>
          <a:p>
            <a:pPr marL="228600" indent="-228600">
              <a:buFontTx/>
              <a:buAutoNum type="arabicPeriod"/>
              <a:tabLst>
                <a:tab pos="136525" algn="l"/>
              </a:tabLst>
            </a:pPr>
            <a:r>
              <a:rPr lang="es-ES" sz="1100" smtClean="0">
                <a:solidFill>
                  <a:srgbClr val="000000"/>
                </a:solidFill>
                <a:ea typeface="MS PGothic" pitchFamily="34" charset="-128"/>
              </a:rPr>
              <a:t>Egan BM, et al. US trends in prevalence, awareness, treatment, and control of hypertension, 1988</a:t>
            </a:r>
            <a:r>
              <a:rPr lang="es-ES" sz="1100" smtClean="0">
                <a:solidFill>
                  <a:srgbClr val="000000"/>
                </a:solidFill>
                <a:ea typeface="MS PGothic" pitchFamily="34" charset="-128"/>
                <a:cs typeface="Arial" charset="0"/>
              </a:rPr>
              <a:t>–</a:t>
            </a:r>
            <a:r>
              <a:rPr lang="es-ES" sz="1100" smtClean="0">
                <a:solidFill>
                  <a:srgbClr val="000000"/>
                </a:solidFill>
                <a:ea typeface="MS PGothic" pitchFamily="34" charset="-128"/>
              </a:rPr>
              <a:t>2008. </a:t>
            </a:r>
            <a:r>
              <a:rPr lang="es-ES" sz="1100" i="1" smtClean="0">
                <a:solidFill>
                  <a:srgbClr val="000000"/>
                </a:solidFill>
                <a:ea typeface="MS PGothic" pitchFamily="34" charset="-128"/>
              </a:rPr>
              <a:t>JAMA.</a:t>
            </a:r>
            <a:r>
              <a:rPr lang="es-ES" sz="1100" smtClean="0">
                <a:solidFill>
                  <a:srgbClr val="000000"/>
                </a:solidFill>
                <a:ea typeface="MS PGothic" pitchFamily="34" charset="-128"/>
              </a:rPr>
              <a:t> 2010;303:2043</a:t>
            </a:r>
            <a:r>
              <a:rPr lang="es-ES" sz="1100" smtClean="0">
                <a:solidFill>
                  <a:srgbClr val="000000"/>
                </a:solidFill>
                <a:ea typeface="MS PGothic" pitchFamily="34" charset="-128"/>
                <a:cs typeface="Arial" charset="0"/>
              </a:rPr>
              <a:t>–</a:t>
            </a:r>
            <a:r>
              <a:rPr lang="es-ES" sz="1100" smtClean="0">
                <a:solidFill>
                  <a:srgbClr val="000000"/>
                </a:solidFill>
                <a:ea typeface="MS PGothic" pitchFamily="34" charset="-128"/>
              </a:rPr>
              <a:t>2050.</a:t>
            </a:r>
          </a:p>
          <a:p>
            <a:pPr marL="228600" indent="-228600">
              <a:buFontTx/>
              <a:buAutoNum type="arabicPeriod"/>
              <a:tabLst>
                <a:tab pos="136525" algn="l"/>
              </a:tabLst>
            </a:pPr>
            <a:endParaRPr lang="es-ES" sz="1100" smtClean="0">
              <a:solidFill>
                <a:srgbClr val="000000"/>
              </a:solidFill>
              <a:ea typeface="MS PGothic" pitchFamily="34" charset="-128"/>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Rectangle 2"/>
          <p:cNvSpPr>
            <a:spLocks noGrp="1" noRot="1" noChangeAspect="1" noChangeArrowheads="1" noTextEdit="1"/>
          </p:cNvSpPr>
          <p:nvPr>
            <p:ph type="sldImg"/>
          </p:nvPr>
        </p:nvSpPr>
        <p:spPr>
          <a:ln/>
        </p:spPr>
      </p:sp>
      <p:sp>
        <p:nvSpPr>
          <p:cNvPr id="125955" name="Rectangle 3"/>
          <p:cNvSpPr>
            <a:spLocks noGrp="1" noChangeArrowheads="1"/>
          </p:cNvSpPr>
          <p:nvPr>
            <p:ph type="body" idx="1"/>
          </p:nvPr>
        </p:nvSpPr>
        <p:spPr>
          <a:xfrm>
            <a:off x="511175" y="4343400"/>
            <a:ext cx="5826125" cy="4114800"/>
          </a:xfrm>
          <a:noFill/>
          <a:ln/>
        </p:spPr>
        <p:txBody>
          <a:bodyPr/>
          <a:lstStyle/>
          <a:p>
            <a:pPr marL="190500" indent="-190500"/>
            <a:r>
              <a:rPr lang="es-ES" sz="1100" smtClean="0">
                <a:solidFill>
                  <a:srgbClr val="000000"/>
                </a:solidFill>
                <a:ea typeface="MS PGothic" pitchFamily="34" charset="-128"/>
              </a:rPr>
              <a:t>Esta diapositiva muestra la proporción de pacientes que alcanza sus objetivos de PA con el primer fármaco antihipertensivo.</a:t>
            </a:r>
            <a:r>
              <a:rPr lang="es-ES" sz="1100" baseline="30000" smtClean="0">
                <a:solidFill>
                  <a:srgbClr val="000000"/>
                </a:solidFill>
                <a:ea typeface="MS PGothic" pitchFamily="34" charset="-128"/>
              </a:rPr>
              <a:t>1</a:t>
            </a:r>
          </a:p>
          <a:p>
            <a:pPr marL="190500" indent="-190500"/>
            <a:r>
              <a:rPr lang="es-ES" sz="1100" smtClean="0">
                <a:solidFill>
                  <a:srgbClr val="000000"/>
                </a:solidFill>
                <a:ea typeface="MS PGothic" pitchFamily="34" charset="-128"/>
              </a:rPr>
              <a:t>En una rotación cruzada de las cuatro clases principales de fármacos antihipertensivos (IECA, </a:t>
            </a:r>
            <a:r>
              <a:rPr lang="es-ES" sz="1100" smtClean="0">
                <a:solidFill>
                  <a:srgbClr val="000000"/>
                </a:solidFill>
                <a:ea typeface="MS PGothic" pitchFamily="34" charset="-128"/>
                <a:cs typeface="Arial" charset="0"/>
              </a:rPr>
              <a:t>βB,</a:t>
            </a:r>
            <a:r>
              <a:rPr lang="es-ES" sz="1100" smtClean="0">
                <a:solidFill>
                  <a:srgbClr val="000000"/>
                </a:solidFill>
                <a:ea typeface="MS PGothic" pitchFamily="34" charset="-128"/>
              </a:rPr>
              <a:t> BCC y diurético), en 56 pacientes hipertensos jóvenes no tratados (media de PA de 161/98 mmHg), se evaluó la tasa de respuesta con la monoterapia alcanzada mediante una rotación sistemática (ciclos mensuales).</a:t>
            </a:r>
            <a:r>
              <a:rPr lang="es-ES" sz="1100" baseline="30000" smtClean="0">
                <a:solidFill>
                  <a:srgbClr val="000000"/>
                </a:solidFill>
                <a:ea typeface="MS PGothic" pitchFamily="34" charset="-128"/>
              </a:rPr>
              <a:t>1</a:t>
            </a:r>
          </a:p>
          <a:p>
            <a:pPr marL="190500" indent="-190500"/>
            <a:r>
              <a:rPr lang="es-ES" sz="1100" smtClean="0">
                <a:solidFill>
                  <a:srgbClr val="000000"/>
                </a:solidFill>
                <a:ea typeface="MS PGothic" pitchFamily="34" charset="-128"/>
              </a:rPr>
              <a:t>Se observó una variabilidad significativa en la respuesta de los pacientes hipertensos a diferentes fármacos antihipertensivos, con un 61% de los pacientes que no alcanzan el objetivo de PA </a:t>
            </a:r>
            <a:r>
              <a:rPr lang="es-ES" sz="1100" smtClean="0">
                <a:solidFill>
                  <a:srgbClr val="000000"/>
                </a:solidFill>
                <a:ea typeface="MS PGothic" pitchFamily="34" charset="-128"/>
                <a:cs typeface="Arial" charset="0"/>
              </a:rPr>
              <a:t>≤ </a:t>
            </a:r>
            <a:r>
              <a:rPr lang="es-ES" sz="1100" smtClean="0">
                <a:solidFill>
                  <a:srgbClr val="000000"/>
                </a:solidFill>
                <a:ea typeface="MS PGothic" pitchFamily="34" charset="-128"/>
              </a:rPr>
              <a:t>140/90 mmHg con su primer fármaco; la rotación incrementó el éxito de la monoterapia (del 39% al 73%, p = 0,0001). De igual modo, el 80% de los pacientes no alcanzó el objetivo de PA </a:t>
            </a:r>
            <a:r>
              <a:rPr lang="es-ES" sz="1100" smtClean="0">
                <a:solidFill>
                  <a:srgbClr val="000000"/>
                </a:solidFill>
                <a:ea typeface="MS PGothic" pitchFamily="34" charset="-128"/>
                <a:cs typeface="Arial" charset="0"/>
              </a:rPr>
              <a:t>≤ </a:t>
            </a:r>
            <a:r>
              <a:rPr lang="es-ES" sz="1100" smtClean="0">
                <a:solidFill>
                  <a:srgbClr val="000000"/>
                </a:solidFill>
                <a:ea typeface="MS PGothic" pitchFamily="34" charset="-128"/>
              </a:rPr>
              <a:t>135/85 mmHg con su primer fármaco; la rotación incrementó el éxito de la monoterapia (del 20% al 50%).</a:t>
            </a:r>
            <a:r>
              <a:rPr lang="es-ES" sz="1100" baseline="30000" smtClean="0">
                <a:solidFill>
                  <a:srgbClr val="000000"/>
                </a:solidFill>
                <a:ea typeface="MS PGothic" pitchFamily="34" charset="-128"/>
              </a:rPr>
              <a:t>1</a:t>
            </a:r>
            <a:r>
              <a:rPr lang="es-ES" sz="1100" smtClean="0">
                <a:solidFill>
                  <a:srgbClr val="000000"/>
                </a:solidFill>
                <a:ea typeface="MS PGothic" pitchFamily="34" charset="-128"/>
              </a:rPr>
              <a:t> </a:t>
            </a:r>
          </a:p>
          <a:p>
            <a:pPr marL="190500" indent="-190500"/>
            <a:endParaRPr lang="es-ES" sz="1100" smtClean="0">
              <a:solidFill>
                <a:srgbClr val="000000"/>
              </a:solidFill>
              <a:ea typeface="MS PGothic" pitchFamily="34" charset="-128"/>
            </a:endParaRPr>
          </a:p>
          <a:p>
            <a:pPr marL="190500" indent="-190500"/>
            <a:r>
              <a:rPr lang="es-ES" sz="1100" b="1" smtClean="0">
                <a:solidFill>
                  <a:srgbClr val="000000"/>
                </a:solidFill>
                <a:ea typeface="MS PGothic" pitchFamily="34" charset="-128"/>
              </a:rPr>
              <a:t>Bibliografía</a:t>
            </a:r>
          </a:p>
          <a:p>
            <a:pPr marL="190500" indent="-190500">
              <a:buFontTx/>
              <a:buAutoNum type="arabicPeriod"/>
            </a:pPr>
            <a:r>
              <a:rPr lang="es-ES" sz="1100" smtClean="0">
                <a:solidFill>
                  <a:srgbClr val="000000"/>
                </a:solidFill>
                <a:ea typeface="MS PGothic" pitchFamily="34" charset="-128"/>
              </a:rPr>
              <a:t>Dickerson JE, et al. Optimization of antihypertensive treatment by crossover rotation of four major classes. </a:t>
            </a:r>
            <a:r>
              <a:rPr lang="es-ES" sz="1100" i="1" smtClean="0">
                <a:solidFill>
                  <a:srgbClr val="000000"/>
                </a:solidFill>
                <a:ea typeface="MS PGothic" pitchFamily="34" charset="-128"/>
              </a:rPr>
              <a:t>Lancet.</a:t>
            </a:r>
            <a:r>
              <a:rPr lang="es-ES" sz="1100" smtClean="0">
                <a:solidFill>
                  <a:srgbClr val="000000"/>
                </a:solidFill>
                <a:ea typeface="MS PGothic" pitchFamily="34" charset="-128"/>
              </a:rPr>
              <a:t> 1999;353:2008-2013. </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2"/>
          <p:cNvSpPr>
            <a:spLocks noGrp="1" noRot="1" noChangeAspect="1" noChangeArrowheads="1" noTextEdit="1"/>
          </p:cNvSpPr>
          <p:nvPr>
            <p:ph type="sldImg"/>
          </p:nvPr>
        </p:nvSpPr>
        <p:spPr>
          <a:ln/>
        </p:spPr>
      </p:sp>
      <p:sp>
        <p:nvSpPr>
          <p:cNvPr id="126979" name="Rectangle 3"/>
          <p:cNvSpPr>
            <a:spLocks noGrp="1" noChangeArrowheads="1"/>
          </p:cNvSpPr>
          <p:nvPr>
            <p:ph type="body" idx="1"/>
          </p:nvPr>
        </p:nvSpPr>
        <p:spPr>
          <a:xfrm>
            <a:off x="530225" y="4343400"/>
            <a:ext cx="5788025" cy="4114800"/>
          </a:xfrm>
          <a:noFill/>
          <a:ln/>
        </p:spPr>
        <p:txBody>
          <a:bodyPr/>
          <a:lstStyle/>
          <a:p>
            <a:pPr marL="190500" indent="-190500"/>
            <a:r>
              <a:rPr lang="es-ES" sz="1100" smtClean="0">
                <a:solidFill>
                  <a:srgbClr val="000000"/>
                </a:solidFill>
                <a:ea typeface="MS PGothic" pitchFamily="34" charset="-128"/>
              </a:rPr>
              <a:t>Esta diapositiva muestra que la mayoría de los pacientes requiere más de un medicamento antihipertensivo para alcanzar el objetivo de PA.</a:t>
            </a:r>
          </a:p>
          <a:p>
            <a:pPr marL="190500" indent="-190500"/>
            <a:r>
              <a:rPr lang="es-ES" sz="1100" smtClean="0">
                <a:solidFill>
                  <a:srgbClr val="000000"/>
                </a:solidFill>
                <a:ea typeface="MS PGothic" pitchFamily="34" charset="-128"/>
              </a:rPr>
              <a:t>En la gran mayoría de pacientes hipertensos, el control efectivo de la PA solamente puede lograrse mediante la combinación de al menos dos fármacos antihipertensivos.</a:t>
            </a:r>
            <a:r>
              <a:rPr lang="es-ES" sz="1100" baseline="30000" smtClean="0">
                <a:solidFill>
                  <a:srgbClr val="000000"/>
                </a:solidFill>
                <a:ea typeface="MS PGothic" pitchFamily="34" charset="-128"/>
              </a:rPr>
              <a:t>1</a:t>
            </a:r>
          </a:p>
          <a:p>
            <a:pPr marL="190500" indent="-190500"/>
            <a:r>
              <a:rPr lang="es-ES" sz="1100" smtClean="0">
                <a:solidFill>
                  <a:srgbClr val="000000"/>
                </a:solidFill>
                <a:ea typeface="MS PGothic" pitchFamily="34" charset="-128"/>
              </a:rPr>
              <a:t>En varios ensayos recientes sobre antihipertensivos, se permitió el tratamiento combinado con el fin de alcanzar los objetivos de PA.</a:t>
            </a:r>
            <a:r>
              <a:rPr lang="es-ES" sz="1100" baseline="30000" smtClean="0">
                <a:solidFill>
                  <a:srgbClr val="000000"/>
                </a:solidFill>
                <a:ea typeface="MS PGothic" pitchFamily="34" charset="-128"/>
              </a:rPr>
              <a:t>2,3</a:t>
            </a:r>
            <a:r>
              <a:rPr lang="es-ES" sz="1100" smtClean="0">
                <a:solidFill>
                  <a:srgbClr val="000000"/>
                </a:solidFill>
                <a:ea typeface="MS PGothic" pitchFamily="34" charset="-128"/>
              </a:rPr>
              <a:t> Estos ensayos se muestran en esta diapositiva, junto con la media de la PAS obtenida en el ensayo.</a:t>
            </a:r>
          </a:p>
          <a:p>
            <a:pPr marL="190500" indent="-190500"/>
            <a:r>
              <a:rPr lang="es-ES" sz="1100" smtClean="0">
                <a:solidFill>
                  <a:srgbClr val="000000"/>
                </a:solidFill>
                <a:ea typeface="MS PGothic" pitchFamily="34" charset="-128"/>
              </a:rPr>
              <a:t>Asimismo, se indica el número medio de medicamentos que requieren los pacientes en el estudio. Es evidente que fue necesario el uso generalizado del tratamiento combinado para alcanzar los objetivos de PA.</a:t>
            </a:r>
          </a:p>
          <a:p>
            <a:pPr marL="190500" indent="-190500"/>
            <a:endParaRPr lang="es-ES" sz="1100" smtClean="0">
              <a:solidFill>
                <a:srgbClr val="000000"/>
              </a:solidFill>
              <a:ea typeface="MS PGothic" pitchFamily="34" charset="-128"/>
            </a:endParaRPr>
          </a:p>
          <a:p>
            <a:pPr marL="190500" indent="-190500"/>
            <a:r>
              <a:rPr lang="es-ES" sz="1100" b="1" smtClean="0">
                <a:solidFill>
                  <a:srgbClr val="000000"/>
                </a:solidFill>
                <a:ea typeface="MS PGothic" pitchFamily="34" charset="-128"/>
              </a:rPr>
              <a:t>Bibliografía</a:t>
            </a:r>
          </a:p>
          <a:p>
            <a:pPr marL="190500" indent="-190500">
              <a:buFontTx/>
              <a:buAutoNum type="arabicPeriod"/>
            </a:pPr>
            <a:r>
              <a:rPr lang="es-ES" sz="1100" smtClean="0">
                <a:solidFill>
                  <a:srgbClr val="000000"/>
                </a:solidFill>
                <a:ea typeface="MS PGothic" pitchFamily="34" charset="-128"/>
              </a:rPr>
              <a:t>Mancia G, et al. </a:t>
            </a:r>
            <a:r>
              <a:rPr lang="es-ES" sz="1100" smtClean="0">
                <a:solidFill>
                  <a:srgbClr val="000000"/>
                </a:solidFill>
                <a:ea typeface="Arial Unicode MS" pitchFamily="34" charset="-128"/>
                <a:cs typeface="Arial Unicode MS" pitchFamily="34" charset="-128"/>
              </a:rPr>
              <a:t>European Society of Hypertension – European Society of Cardiology. 2007 guidelines for the management of arterial hypertension </a:t>
            </a:r>
            <a:r>
              <a:rPr lang="es-ES" sz="1100" smtClean="0">
                <a:solidFill>
                  <a:srgbClr val="000000"/>
                </a:solidFill>
                <a:ea typeface="MS PGothic" pitchFamily="34" charset="-128"/>
              </a:rPr>
              <a:t>(ESH/ESC Guidelines). </a:t>
            </a:r>
            <a:r>
              <a:rPr lang="es-ES" sz="1100" i="1" smtClean="0">
                <a:solidFill>
                  <a:srgbClr val="000000"/>
                </a:solidFill>
                <a:ea typeface="MS PGothic" pitchFamily="34" charset="-128"/>
              </a:rPr>
              <a:t>Eur Heart J.</a:t>
            </a:r>
            <a:r>
              <a:rPr lang="es-ES" sz="1100" smtClean="0">
                <a:solidFill>
                  <a:srgbClr val="000000"/>
                </a:solidFill>
                <a:ea typeface="MS PGothic" pitchFamily="34" charset="-128"/>
              </a:rPr>
              <a:t> 2007;28:1462–1536.</a:t>
            </a:r>
          </a:p>
          <a:p>
            <a:pPr marL="190500" indent="-190500">
              <a:buFontTx/>
              <a:buAutoNum type="arabicPeriod"/>
            </a:pPr>
            <a:r>
              <a:rPr lang="es-ES" sz="1100" smtClean="0">
                <a:solidFill>
                  <a:srgbClr val="000000"/>
                </a:solidFill>
                <a:ea typeface="MS PGothic" pitchFamily="34" charset="-128"/>
              </a:rPr>
              <a:t>Bakris G, et al. The importance of blood pressure control in the patient with diabetes. </a:t>
            </a:r>
            <a:r>
              <a:rPr lang="es-ES" sz="1100" i="1" smtClean="0">
                <a:solidFill>
                  <a:srgbClr val="000000"/>
                </a:solidFill>
                <a:ea typeface="MS PGothic" pitchFamily="34" charset="-128"/>
              </a:rPr>
              <a:t>Am J Med.</a:t>
            </a:r>
            <a:r>
              <a:rPr lang="es-ES" sz="1100" smtClean="0">
                <a:solidFill>
                  <a:srgbClr val="000000"/>
                </a:solidFill>
                <a:ea typeface="MS PGothic" pitchFamily="34" charset="-128"/>
              </a:rPr>
              <a:t> 2004;116(5A):30S–38S. </a:t>
            </a:r>
          </a:p>
          <a:p>
            <a:pPr marL="190500" indent="-190500">
              <a:buFontTx/>
              <a:buAutoNum type="arabicPeriod"/>
            </a:pPr>
            <a:r>
              <a:rPr lang="es-ES" sz="1100" smtClean="0">
                <a:solidFill>
                  <a:srgbClr val="000000"/>
                </a:solidFill>
                <a:ea typeface="MS PGothic" pitchFamily="34" charset="-128"/>
              </a:rPr>
              <a:t>Dahlöf B, et al. Prevention of cardiovascular events with an antihypertensive regimen of amlodipine adding perindopril as required versus atenolol adding bendroflumethiazide as required, in the Anglo-Scandinavian Cardiac Outcomes Trial-Blood Pressure Lowering Arm (ASCOT-BPLA): a multicentre randomized controlled trial.</a:t>
            </a:r>
            <a:r>
              <a:rPr lang="es-ES" sz="1100" b="1" smtClean="0">
                <a:solidFill>
                  <a:srgbClr val="000000"/>
                </a:solidFill>
                <a:ea typeface="MS PGothic" pitchFamily="34" charset="-128"/>
              </a:rPr>
              <a:t> </a:t>
            </a:r>
            <a:r>
              <a:rPr lang="es-ES" sz="1100" i="1" smtClean="0">
                <a:solidFill>
                  <a:srgbClr val="000000"/>
                </a:solidFill>
                <a:ea typeface="MS PGothic" pitchFamily="34" charset="-128"/>
              </a:rPr>
              <a:t>Lancet.</a:t>
            </a:r>
            <a:r>
              <a:rPr lang="es-ES" sz="1100" smtClean="0">
                <a:solidFill>
                  <a:srgbClr val="000000"/>
                </a:solidFill>
                <a:ea typeface="MS PGothic" pitchFamily="34" charset="-128"/>
              </a:rPr>
              <a:t> 2005;366:895-906.</a:t>
            </a:r>
          </a:p>
          <a:p>
            <a:pPr marL="190500" indent="-190500"/>
            <a:endParaRPr lang="es-ES" sz="1100" smtClean="0">
              <a:solidFill>
                <a:srgbClr val="000000"/>
              </a:solidFill>
              <a:ea typeface="MS PGothic" pitchFamily="34" charset="-128"/>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Rectangle 2"/>
          <p:cNvSpPr>
            <a:spLocks noGrp="1" noRot="1" noChangeAspect="1" noChangeArrowheads="1" noTextEdit="1"/>
          </p:cNvSpPr>
          <p:nvPr>
            <p:ph type="sldImg"/>
          </p:nvPr>
        </p:nvSpPr>
        <p:spPr>
          <a:ln/>
        </p:spPr>
      </p:sp>
      <p:sp>
        <p:nvSpPr>
          <p:cNvPr id="133123" name="Rectangle 3"/>
          <p:cNvSpPr>
            <a:spLocks noGrp="1" noChangeArrowheads="1"/>
          </p:cNvSpPr>
          <p:nvPr>
            <p:ph type="body" idx="1"/>
          </p:nvPr>
        </p:nvSpPr>
        <p:spPr>
          <a:xfrm>
            <a:off x="520700" y="4343400"/>
            <a:ext cx="5794375" cy="4408488"/>
          </a:xfrm>
          <a:noFill/>
          <a:ln/>
        </p:spPr>
        <p:txBody>
          <a:bodyPr/>
          <a:lstStyle/>
          <a:p>
            <a:pPr marL="228600" indent="-228600">
              <a:lnSpc>
                <a:spcPct val="85000"/>
              </a:lnSpc>
            </a:pPr>
            <a:r>
              <a:rPr lang="es-ES" sz="1100" dirty="0" smtClean="0">
                <a:solidFill>
                  <a:srgbClr val="000000"/>
                </a:solidFill>
                <a:ea typeface="MS PGothic" pitchFamily="34" charset="-128"/>
              </a:rPr>
              <a:t>Esta diapositiva describe los muchos beneficios clínicos que aporta el tratamiento combinado/combinación de dosis fija (CDF).</a:t>
            </a:r>
            <a:r>
              <a:rPr lang="es-ES" sz="1100" baseline="30000" dirty="0" smtClean="0">
                <a:solidFill>
                  <a:srgbClr val="000000"/>
                </a:solidFill>
                <a:ea typeface="MS PGothic" pitchFamily="34" charset="-128"/>
              </a:rPr>
              <a:t>1-4</a:t>
            </a:r>
          </a:p>
          <a:p>
            <a:pPr marL="228600" indent="-228600">
              <a:lnSpc>
                <a:spcPct val="85000"/>
              </a:lnSpc>
            </a:pPr>
            <a:r>
              <a:rPr lang="es-ES" sz="1100" dirty="0" smtClean="0">
                <a:solidFill>
                  <a:srgbClr val="000000"/>
                </a:solidFill>
                <a:ea typeface="MS PGothic" pitchFamily="34" charset="-128"/>
              </a:rPr>
              <a:t>En un reciente </a:t>
            </a:r>
            <a:r>
              <a:rPr lang="es-ES" sz="1100" dirty="0" err="1" smtClean="0">
                <a:solidFill>
                  <a:srgbClr val="000000"/>
                </a:solidFill>
                <a:ea typeface="MS PGothic" pitchFamily="34" charset="-128"/>
              </a:rPr>
              <a:t>metaanálisis</a:t>
            </a:r>
            <a:r>
              <a:rPr lang="es-ES" sz="1100" dirty="0" smtClean="0">
                <a:solidFill>
                  <a:srgbClr val="000000"/>
                </a:solidFill>
                <a:ea typeface="MS PGothic" pitchFamily="34" charset="-128"/>
              </a:rPr>
              <a:t>, </a:t>
            </a:r>
            <a:r>
              <a:rPr lang="es-ES" sz="1100" dirty="0" err="1" smtClean="0">
                <a:solidFill>
                  <a:srgbClr val="000000"/>
                </a:solidFill>
                <a:ea typeface="MS PGothic" pitchFamily="34" charset="-128"/>
              </a:rPr>
              <a:t>Wald</a:t>
            </a:r>
            <a:r>
              <a:rPr lang="es-ES" sz="1100" dirty="0" smtClean="0">
                <a:solidFill>
                  <a:srgbClr val="000000"/>
                </a:solidFill>
                <a:ea typeface="MS PGothic" pitchFamily="34" charset="-128"/>
              </a:rPr>
              <a:t> y cols</a:t>
            </a:r>
            <a:r>
              <a:rPr lang="es-ES" sz="1100" i="1" dirty="0" smtClean="0">
                <a:solidFill>
                  <a:srgbClr val="000000"/>
                </a:solidFill>
                <a:ea typeface="MS PGothic" pitchFamily="34" charset="-128"/>
              </a:rPr>
              <a:t>.</a:t>
            </a:r>
            <a:r>
              <a:rPr lang="es-ES" sz="1100" dirty="0" smtClean="0">
                <a:solidFill>
                  <a:srgbClr val="000000"/>
                </a:solidFill>
                <a:ea typeface="MS PGothic" pitchFamily="34" charset="-128"/>
              </a:rPr>
              <a:t> mostraron que la combinación de fármacos de dos clases de </a:t>
            </a:r>
            <a:r>
              <a:rPr lang="es-ES" sz="1100" dirty="0" err="1" smtClean="0">
                <a:solidFill>
                  <a:srgbClr val="000000"/>
                </a:solidFill>
                <a:ea typeface="MS PGothic" pitchFamily="34" charset="-128"/>
              </a:rPr>
              <a:t>antihipertensivos</a:t>
            </a:r>
            <a:r>
              <a:rPr lang="es-ES" sz="1100" dirty="0" smtClean="0">
                <a:solidFill>
                  <a:srgbClr val="000000"/>
                </a:solidFill>
                <a:ea typeface="MS PGothic" pitchFamily="34" charset="-128"/>
              </a:rPr>
              <a:t> diferentes resultó hasta cinco veces más eficaz en la reducción de la PA que el aumento de la dosis de un solo fármaco.</a:t>
            </a:r>
            <a:r>
              <a:rPr lang="es-ES" sz="1100" baseline="30000" dirty="0" smtClean="0">
                <a:solidFill>
                  <a:srgbClr val="000000"/>
                </a:solidFill>
                <a:ea typeface="MS PGothic" pitchFamily="34" charset="-128"/>
              </a:rPr>
              <a:t>4</a:t>
            </a:r>
            <a:r>
              <a:rPr lang="es-ES" sz="1100" dirty="0" smtClean="0">
                <a:solidFill>
                  <a:srgbClr val="000000"/>
                </a:solidFill>
                <a:ea typeface="MS PGothic" pitchFamily="34" charset="-128"/>
              </a:rPr>
              <a:t> </a:t>
            </a:r>
          </a:p>
          <a:p>
            <a:pPr marL="228600" indent="-228600">
              <a:lnSpc>
                <a:spcPct val="85000"/>
              </a:lnSpc>
            </a:pPr>
            <a:r>
              <a:rPr lang="es-ES" sz="1100" dirty="0" smtClean="0">
                <a:solidFill>
                  <a:srgbClr val="000000"/>
                </a:solidFill>
                <a:ea typeface="MS PGothic" pitchFamily="34" charset="-128"/>
              </a:rPr>
              <a:t>Según las directrices del JNC 7 y ESH, la iniciación del tratamiento con &gt; 1 fármaco incrementa la probabilidad de un logro más rápido de los objetivos de PA; además, el uso de combinaciones de múltiples fármacos a menudo produce una mayor reducción de la PA en dosis más bajas que cada uno de los componentes por separado, lo que se traduce en una menor incidencia de efectos secundarios. </a:t>
            </a:r>
            <a:r>
              <a:rPr lang="es-ES" sz="1100" baseline="30000" dirty="0" smtClean="0">
                <a:solidFill>
                  <a:srgbClr val="000000"/>
                </a:solidFill>
                <a:ea typeface="MS PGothic" pitchFamily="34" charset="-128"/>
              </a:rPr>
              <a:t>1,2</a:t>
            </a:r>
            <a:r>
              <a:rPr lang="es-ES" sz="1100" dirty="0" smtClean="0">
                <a:solidFill>
                  <a:srgbClr val="000000"/>
                </a:solidFill>
                <a:ea typeface="MS PGothic" pitchFamily="34" charset="-128"/>
              </a:rPr>
              <a:t> Las CDF proporcionan beneficios adicionales, tales como una reducción de la carga de comprimidos,</a:t>
            </a:r>
            <a:r>
              <a:rPr lang="es-ES" sz="1100" baseline="30000" dirty="0" smtClean="0">
                <a:solidFill>
                  <a:srgbClr val="000000"/>
                </a:solidFill>
                <a:ea typeface="MS PGothic" pitchFamily="34" charset="-128"/>
              </a:rPr>
              <a:t>1,2</a:t>
            </a:r>
            <a:r>
              <a:rPr lang="es-ES" sz="1100" dirty="0" smtClean="0">
                <a:solidFill>
                  <a:srgbClr val="000000"/>
                </a:solidFill>
                <a:ea typeface="MS PGothic" pitchFamily="34" charset="-128"/>
              </a:rPr>
              <a:t> lo que puede redundar en una mejor adherencia del paciente</a:t>
            </a:r>
            <a:r>
              <a:rPr lang="es-ES" sz="1100" baseline="30000" dirty="0" smtClean="0">
                <a:solidFill>
                  <a:srgbClr val="000000"/>
                </a:solidFill>
                <a:ea typeface="MS PGothic" pitchFamily="34" charset="-128"/>
              </a:rPr>
              <a:t>2</a:t>
            </a:r>
            <a:r>
              <a:rPr lang="es-ES" sz="1100" dirty="0" smtClean="0">
                <a:solidFill>
                  <a:srgbClr val="000000"/>
                </a:solidFill>
                <a:ea typeface="MS PGothic" pitchFamily="34" charset="-128"/>
              </a:rPr>
              <a:t> y también hace que el paciente solamente deba afrontar un copago, en lugar de dos. Además, es posible que las CDF cuesten menos que los componentes individuales recetados por separado.</a:t>
            </a:r>
            <a:r>
              <a:rPr lang="es-ES" sz="1100" baseline="30000" dirty="0" smtClean="0">
                <a:solidFill>
                  <a:srgbClr val="000000"/>
                </a:solidFill>
                <a:ea typeface="MS PGothic" pitchFamily="34" charset="-128"/>
              </a:rPr>
              <a:t>1</a:t>
            </a:r>
            <a:r>
              <a:rPr lang="es-ES" sz="1100" dirty="0" smtClean="0">
                <a:solidFill>
                  <a:srgbClr val="000000"/>
                </a:solidFill>
                <a:ea typeface="MS PGothic" pitchFamily="34" charset="-128"/>
              </a:rPr>
              <a:t> Un inconveniente de las CDF, sin embargo, es la pérdida de flexibilidad en la posología.</a:t>
            </a:r>
            <a:r>
              <a:rPr lang="es-ES" sz="1100" baseline="30000" dirty="0" smtClean="0">
                <a:solidFill>
                  <a:srgbClr val="000000"/>
                </a:solidFill>
                <a:ea typeface="MS PGothic" pitchFamily="34" charset="-128"/>
              </a:rPr>
              <a:t>2</a:t>
            </a:r>
          </a:p>
          <a:p>
            <a:pPr marL="228600" indent="-228600">
              <a:lnSpc>
                <a:spcPct val="85000"/>
              </a:lnSpc>
            </a:pPr>
            <a:r>
              <a:rPr lang="es-ES" sz="1100" dirty="0" smtClean="0">
                <a:solidFill>
                  <a:srgbClr val="000000"/>
                </a:solidFill>
                <a:ea typeface="MS PGothic" pitchFamily="34" charset="-128"/>
              </a:rPr>
              <a:t>Así pues, ¿qué pacientes deben ser considerados para el tratamiento combinado? Según el JNC 7 y la ESH, la mayoría de los pacientes con hipertensión requieren la administración de múltiples agentes </a:t>
            </a:r>
            <a:r>
              <a:rPr lang="es-ES" sz="1100" dirty="0" err="1" smtClean="0">
                <a:solidFill>
                  <a:srgbClr val="000000"/>
                </a:solidFill>
                <a:ea typeface="MS PGothic" pitchFamily="34" charset="-128"/>
              </a:rPr>
              <a:t>antihipertensivos</a:t>
            </a:r>
            <a:r>
              <a:rPr lang="es-ES" sz="1100" dirty="0" smtClean="0">
                <a:solidFill>
                  <a:srgbClr val="000000"/>
                </a:solidFill>
                <a:ea typeface="MS PGothic" pitchFamily="34" charset="-128"/>
              </a:rPr>
              <a:t> para lograr los objetivos del tratamiento.</a:t>
            </a:r>
            <a:r>
              <a:rPr lang="es-ES" sz="1100" baseline="30000" dirty="0" smtClean="0">
                <a:solidFill>
                  <a:srgbClr val="000000"/>
                </a:solidFill>
                <a:ea typeface="MS PGothic" pitchFamily="34" charset="-128"/>
              </a:rPr>
              <a:t>1,2</a:t>
            </a:r>
            <a:r>
              <a:rPr lang="es-ES" sz="1100" dirty="0" smtClean="0">
                <a:solidFill>
                  <a:srgbClr val="000000"/>
                </a:solidFill>
                <a:ea typeface="MS PGothic" pitchFamily="34" charset="-128"/>
              </a:rPr>
              <a:t> Al considerar qué agentes se deben combinar, la ESH sugiere que los fármacos tengan mecanismos de acción complementarios. Además, existen pruebas de que la reducción de la PA con el tratamiento combinado es mayor que la de cada componente individual solo.</a:t>
            </a:r>
            <a:r>
              <a:rPr lang="es-ES" sz="1100" baseline="30000" dirty="0" smtClean="0">
                <a:solidFill>
                  <a:srgbClr val="000000"/>
                </a:solidFill>
                <a:ea typeface="MS PGothic" pitchFamily="34" charset="-128"/>
              </a:rPr>
              <a:t>2</a:t>
            </a:r>
          </a:p>
          <a:p>
            <a:pPr marL="228600" indent="-228600">
              <a:lnSpc>
                <a:spcPct val="85000"/>
              </a:lnSpc>
            </a:pPr>
            <a:endParaRPr lang="es-ES" sz="1100" baseline="30000" dirty="0" smtClean="0">
              <a:solidFill>
                <a:srgbClr val="000000"/>
              </a:solidFill>
              <a:ea typeface="MS PGothic" pitchFamily="34" charset="-128"/>
            </a:endParaRPr>
          </a:p>
          <a:p>
            <a:pPr marL="228600" indent="-228600">
              <a:lnSpc>
                <a:spcPct val="85000"/>
              </a:lnSpc>
            </a:pPr>
            <a:r>
              <a:rPr lang="es-ES" sz="1100" b="1" dirty="0" smtClean="0">
                <a:solidFill>
                  <a:srgbClr val="000000"/>
                </a:solidFill>
                <a:ea typeface="MS PGothic" pitchFamily="34" charset="-128"/>
              </a:rPr>
              <a:t>Bibliografía</a:t>
            </a:r>
          </a:p>
          <a:p>
            <a:pPr marL="228600" indent="-228600">
              <a:lnSpc>
                <a:spcPct val="85000"/>
              </a:lnSpc>
              <a:buFontTx/>
              <a:buAutoNum type="arabicPeriod"/>
            </a:pPr>
            <a:r>
              <a:rPr lang="es-ES" sz="1100" dirty="0" err="1" smtClean="0">
                <a:solidFill>
                  <a:srgbClr val="000000"/>
                </a:solidFill>
                <a:ea typeface="MS PGothic" pitchFamily="34" charset="-128"/>
              </a:rPr>
              <a:t>Chobanian</a:t>
            </a:r>
            <a:r>
              <a:rPr lang="es-ES" sz="1100" dirty="0" smtClean="0">
                <a:solidFill>
                  <a:srgbClr val="000000"/>
                </a:solidFill>
                <a:ea typeface="MS PGothic" pitchFamily="34" charset="-128"/>
              </a:rPr>
              <a:t> AV, </a:t>
            </a:r>
            <a:r>
              <a:rPr lang="es-ES" sz="1100" dirty="0" err="1" smtClean="0">
                <a:solidFill>
                  <a:srgbClr val="000000"/>
                </a:solidFill>
                <a:ea typeface="MS PGothic" pitchFamily="34" charset="-128"/>
              </a:rPr>
              <a:t>Bakris</a:t>
            </a:r>
            <a:r>
              <a:rPr lang="es-ES" sz="1100" dirty="0" smtClean="0">
                <a:solidFill>
                  <a:srgbClr val="000000"/>
                </a:solidFill>
                <a:ea typeface="MS PGothic" pitchFamily="34" charset="-128"/>
              </a:rPr>
              <a:t> GL, Black HR, et al. </a:t>
            </a:r>
            <a:r>
              <a:rPr lang="es-ES" sz="1100" dirty="0" err="1" smtClean="0">
                <a:solidFill>
                  <a:srgbClr val="000000"/>
                </a:solidFill>
                <a:ea typeface="MS PGothic" pitchFamily="34" charset="-128"/>
              </a:rPr>
              <a:t>Seventh</a:t>
            </a:r>
            <a:r>
              <a:rPr lang="es-ES" sz="1100" dirty="0" smtClean="0">
                <a:solidFill>
                  <a:srgbClr val="000000"/>
                </a:solidFill>
                <a:ea typeface="MS PGothic" pitchFamily="34" charset="-128"/>
              </a:rPr>
              <a:t> </a:t>
            </a:r>
            <a:r>
              <a:rPr lang="es-ES" sz="1100" dirty="0" err="1" smtClean="0">
                <a:solidFill>
                  <a:srgbClr val="000000"/>
                </a:solidFill>
                <a:ea typeface="MS PGothic" pitchFamily="34" charset="-128"/>
              </a:rPr>
              <a:t>report</a:t>
            </a:r>
            <a:r>
              <a:rPr lang="es-ES" sz="1100" dirty="0" smtClean="0">
                <a:solidFill>
                  <a:srgbClr val="000000"/>
                </a:solidFill>
                <a:ea typeface="MS PGothic" pitchFamily="34" charset="-128"/>
              </a:rPr>
              <a:t> of </a:t>
            </a:r>
            <a:r>
              <a:rPr lang="es-ES" sz="1100" dirty="0" err="1" smtClean="0">
                <a:solidFill>
                  <a:srgbClr val="000000"/>
                </a:solidFill>
                <a:ea typeface="MS PGothic" pitchFamily="34" charset="-128"/>
              </a:rPr>
              <a:t>the</a:t>
            </a:r>
            <a:r>
              <a:rPr lang="es-ES" sz="1100" dirty="0" smtClean="0">
                <a:solidFill>
                  <a:srgbClr val="000000"/>
                </a:solidFill>
                <a:ea typeface="MS PGothic" pitchFamily="34" charset="-128"/>
              </a:rPr>
              <a:t> </a:t>
            </a:r>
            <a:r>
              <a:rPr lang="es-ES" sz="1100" dirty="0" err="1" smtClean="0">
                <a:solidFill>
                  <a:srgbClr val="000000"/>
                </a:solidFill>
                <a:ea typeface="MS PGothic" pitchFamily="34" charset="-128"/>
              </a:rPr>
              <a:t>Joint</a:t>
            </a:r>
            <a:r>
              <a:rPr lang="es-ES" sz="1100" dirty="0" smtClean="0">
                <a:solidFill>
                  <a:srgbClr val="000000"/>
                </a:solidFill>
                <a:ea typeface="MS PGothic" pitchFamily="34" charset="-128"/>
              </a:rPr>
              <a:t> </a:t>
            </a:r>
            <a:r>
              <a:rPr lang="es-ES" sz="1100" dirty="0" err="1" smtClean="0">
                <a:solidFill>
                  <a:srgbClr val="000000"/>
                </a:solidFill>
                <a:ea typeface="MS PGothic" pitchFamily="34" charset="-128"/>
              </a:rPr>
              <a:t>National</a:t>
            </a:r>
            <a:r>
              <a:rPr lang="es-ES" sz="1100" dirty="0" smtClean="0">
                <a:solidFill>
                  <a:srgbClr val="000000"/>
                </a:solidFill>
                <a:ea typeface="MS PGothic" pitchFamily="34" charset="-128"/>
              </a:rPr>
              <a:t> </a:t>
            </a:r>
            <a:r>
              <a:rPr lang="es-ES" sz="1100" dirty="0" err="1" smtClean="0">
                <a:solidFill>
                  <a:srgbClr val="000000"/>
                </a:solidFill>
                <a:ea typeface="MS PGothic" pitchFamily="34" charset="-128"/>
              </a:rPr>
              <a:t>Committee</a:t>
            </a:r>
            <a:r>
              <a:rPr lang="es-ES" sz="1100" dirty="0" smtClean="0">
                <a:solidFill>
                  <a:srgbClr val="000000"/>
                </a:solidFill>
                <a:ea typeface="MS PGothic" pitchFamily="34" charset="-128"/>
              </a:rPr>
              <a:t> </a:t>
            </a:r>
            <a:r>
              <a:rPr lang="es-ES" sz="1100" dirty="0" err="1" smtClean="0">
                <a:solidFill>
                  <a:srgbClr val="000000"/>
                </a:solidFill>
                <a:ea typeface="MS PGothic" pitchFamily="34" charset="-128"/>
              </a:rPr>
              <a:t>on</a:t>
            </a:r>
            <a:r>
              <a:rPr lang="es-ES" sz="1100" dirty="0" smtClean="0">
                <a:solidFill>
                  <a:srgbClr val="000000"/>
                </a:solidFill>
                <a:ea typeface="MS PGothic" pitchFamily="34" charset="-128"/>
              </a:rPr>
              <a:t> </a:t>
            </a:r>
            <a:r>
              <a:rPr lang="es-ES" sz="1100" dirty="0" err="1" smtClean="0">
                <a:solidFill>
                  <a:srgbClr val="000000"/>
                </a:solidFill>
                <a:ea typeface="MS PGothic" pitchFamily="34" charset="-128"/>
              </a:rPr>
              <a:t>Prevention</a:t>
            </a:r>
            <a:r>
              <a:rPr lang="es-ES" sz="1100" dirty="0" smtClean="0">
                <a:solidFill>
                  <a:srgbClr val="000000"/>
                </a:solidFill>
                <a:ea typeface="MS PGothic" pitchFamily="34" charset="-128"/>
              </a:rPr>
              <a:t>, </a:t>
            </a:r>
            <a:r>
              <a:rPr lang="es-ES" sz="1100" dirty="0" err="1" smtClean="0">
                <a:solidFill>
                  <a:srgbClr val="000000"/>
                </a:solidFill>
                <a:ea typeface="MS PGothic" pitchFamily="34" charset="-128"/>
              </a:rPr>
              <a:t>Detection</a:t>
            </a:r>
            <a:r>
              <a:rPr lang="es-ES" sz="1100" dirty="0" smtClean="0">
                <a:solidFill>
                  <a:srgbClr val="000000"/>
                </a:solidFill>
                <a:ea typeface="MS PGothic" pitchFamily="34" charset="-128"/>
              </a:rPr>
              <a:t>, </a:t>
            </a:r>
            <a:r>
              <a:rPr lang="es-ES" sz="1100" dirty="0" err="1" smtClean="0">
                <a:solidFill>
                  <a:srgbClr val="000000"/>
                </a:solidFill>
                <a:ea typeface="MS PGothic" pitchFamily="34" charset="-128"/>
              </a:rPr>
              <a:t>Evaluation</a:t>
            </a:r>
            <a:r>
              <a:rPr lang="es-ES" sz="1100" dirty="0" smtClean="0">
                <a:solidFill>
                  <a:srgbClr val="000000"/>
                </a:solidFill>
                <a:ea typeface="MS PGothic" pitchFamily="34" charset="-128"/>
              </a:rPr>
              <a:t>, and </a:t>
            </a:r>
            <a:r>
              <a:rPr lang="es-ES" sz="1100" dirty="0" err="1" smtClean="0">
                <a:solidFill>
                  <a:srgbClr val="000000"/>
                </a:solidFill>
                <a:ea typeface="MS PGothic" pitchFamily="34" charset="-128"/>
              </a:rPr>
              <a:t>Treatment</a:t>
            </a:r>
            <a:r>
              <a:rPr lang="es-ES" sz="1100" dirty="0" smtClean="0">
                <a:solidFill>
                  <a:srgbClr val="000000"/>
                </a:solidFill>
                <a:ea typeface="MS PGothic" pitchFamily="34" charset="-128"/>
              </a:rPr>
              <a:t> of </a:t>
            </a:r>
            <a:r>
              <a:rPr lang="es-ES" sz="1100" dirty="0" err="1" smtClean="0">
                <a:solidFill>
                  <a:srgbClr val="000000"/>
                </a:solidFill>
                <a:ea typeface="MS PGothic" pitchFamily="34" charset="-128"/>
              </a:rPr>
              <a:t>High</a:t>
            </a:r>
            <a:r>
              <a:rPr lang="es-ES" sz="1100" dirty="0" smtClean="0">
                <a:solidFill>
                  <a:srgbClr val="000000"/>
                </a:solidFill>
                <a:ea typeface="MS PGothic" pitchFamily="34" charset="-128"/>
              </a:rPr>
              <a:t> </a:t>
            </a:r>
            <a:r>
              <a:rPr lang="es-ES" sz="1100" dirty="0" err="1" smtClean="0">
                <a:solidFill>
                  <a:srgbClr val="000000"/>
                </a:solidFill>
                <a:ea typeface="MS PGothic" pitchFamily="34" charset="-128"/>
              </a:rPr>
              <a:t>Blood</a:t>
            </a:r>
            <a:r>
              <a:rPr lang="es-ES" sz="1100" dirty="0" smtClean="0">
                <a:solidFill>
                  <a:srgbClr val="000000"/>
                </a:solidFill>
                <a:ea typeface="MS PGothic" pitchFamily="34" charset="-128"/>
              </a:rPr>
              <a:t> </a:t>
            </a:r>
            <a:r>
              <a:rPr lang="es-ES" sz="1100" dirty="0" err="1" smtClean="0">
                <a:solidFill>
                  <a:srgbClr val="000000"/>
                </a:solidFill>
                <a:ea typeface="MS PGothic" pitchFamily="34" charset="-128"/>
              </a:rPr>
              <a:t>Pressure</a:t>
            </a:r>
            <a:r>
              <a:rPr lang="es-ES" sz="1100" dirty="0" smtClean="0">
                <a:solidFill>
                  <a:srgbClr val="000000"/>
                </a:solidFill>
                <a:ea typeface="MS PGothic" pitchFamily="34" charset="-128"/>
              </a:rPr>
              <a:t>. </a:t>
            </a:r>
            <a:r>
              <a:rPr lang="es-ES" sz="1100" i="1" dirty="0" err="1" smtClean="0">
                <a:solidFill>
                  <a:srgbClr val="000000"/>
                </a:solidFill>
                <a:ea typeface="MS PGothic" pitchFamily="34" charset="-128"/>
              </a:rPr>
              <a:t>Hypertension</a:t>
            </a:r>
            <a:r>
              <a:rPr lang="es-ES" sz="1100" i="1" dirty="0" smtClean="0">
                <a:solidFill>
                  <a:srgbClr val="000000"/>
                </a:solidFill>
                <a:ea typeface="MS PGothic" pitchFamily="34" charset="-128"/>
              </a:rPr>
              <a:t>.</a:t>
            </a:r>
            <a:r>
              <a:rPr lang="es-ES" sz="1100" dirty="0" smtClean="0">
                <a:solidFill>
                  <a:srgbClr val="000000"/>
                </a:solidFill>
                <a:ea typeface="MS PGothic" pitchFamily="34" charset="-128"/>
              </a:rPr>
              <a:t> 2003;42:1206</a:t>
            </a:r>
            <a:r>
              <a:rPr lang="es-ES" sz="1100" dirty="0" smtClean="0">
                <a:solidFill>
                  <a:srgbClr val="000000"/>
                </a:solidFill>
                <a:ea typeface="MS PGothic" pitchFamily="34" charset="-128"/>
                <a:cs typeface="Arial" charset="0"/>
              </a:rPr>
              <a:t>–</a:t>
            </a:r>
            <a:r>
              <a:rPr lang="es-ES" sz="1100" dirty="0" smtClean="0">
                <a:solidFill>
                  <a:srgbClr val="000000"/>
                </a:solidFill>
                <a:ea typeface="MS PGothic" pitchFamily="34" charset="-128"/>
              </a:rPr>
              <a:t>1052.</a:t>
            </a:r>
          </a:p>
          <a:p>
            <a:pPr marL="228600" indent="-228600">
              <a:lnSpc>
                <a:spcPct val="85000"/>
              </a:lnSpc>
              <a:buFontTx/>
              <a:buAutoNum type="arabicPeriod"/>
            </a:pPr>
            <a:r>
              <a:rPr lang="es-ES" sz="1100" dirty="0" err="1" smtClean="0">
                <a:solidFill>
                  <a:srgbClr val="000000"/>
                </a:solidFill>
                <a:ea typeface="MS PGothic" pitchFamily="34" charset="-128"/>
              </a:rPr>
              <a:t>Mancia</a:t>
            </a:r>
            <a:r>
              <a:rPr lang="es-ES" sz="1100" dirty="0" smtClean="0">
                <a:solidFill>
                  <a:srgbClr val="000000"/>
                </a:solidFill>
                <a:ea typeface="MS PGothic" pitchFamily="34" charset="-128"/>
              </a:rPr>
              <a:t> G, De </a:t>
            </a:r>
            <a:r>
              <a:rPr lang="es-ES" sz="1100" dirty="0" err="1" smtClean="0">
                <a:solidFill>
                  <a:srgbClr val="000000"/>
                </a:solidFill>
                <a:ea typeface="MS PGothic" pitchFamily="34" charset="-128"/>
              </a:rPr>
              <a:t>Backer</a:t>
            </a:r>
            <a:r>
              <a:rPr lang="es-ES" sz="1100" dirty="0" smtClean="0">
                <a:solidFill>
                  <a:srgbClr val="000000"/>
                </a:solidFill>
                <a:ea typeface="MS PGothic" pitchFamily="34" charset="-128"/>
              </a:rPr>
              <a:t> G, </a:t>
            </a:r>
            <a:r>
              <a:rPr lang="es-ES" sz="1100" dirty="0" err="1" smtClean="0">
                <a:solidFill>
                  <a:srgbClr val="000000"/>
                </a:solidFill>
                <a:ea typeface="MS PGothic" pitchFamily="34" charset="-128"/>
              </a:rPr>
              <a:t>Dominiczak</a:t>
            </a:r>
            <a:r>
              <a:rPr lang="es-ES" sz="1100" dirty="0" smtClean="0">
                <a:solidFill>
                  <a:srgbClr val="000000"/>
                </a:solidFill>
                <a:ea typeface="MS PGothic" pitchFamily="34" charset="-128"/>
              </a:rPr>
              <a:t> A, et al. 2007 </a:t>
            </a:r>
            <a:r>
              <a:rPr lang="es-ES" sz="1100" dirty="0" err="1" smtClean="0">
                <a:solidFill>
                  <a:srgbClr val="000000"/>
                </a:solidFill>
                <a:ea typeface="MS PGothic" pitchFamily="34" charset="-128"/>
              </a:rPr>
              <a:t>Guidelines</a:t>
            </a:r>
            <a:r>
              <a:rPr lang="es-ES" sz="1100" dirty="0" smtClean="0">
                <a:solidFill>
                  <a:srgbClr val="000000"/>
                </a:solidFill>
                <a:ea typeface="MS PGothic" pitchFamily="34" charset="-128"/>
              </a:rPr>
              <a:t> </a:t>
            </a:r>
            <a:r>
              <a:rPr lang="es-ES" sz="1100" dirty="0" err="1" smtClean="0">
                <a:solidFill>
                  <a:srgbClr val="000000"/>
                </a:solidFill>
                <a:ea typeface="MS PGothic" pitchFamily="34" charset="-128"/>
              </a:rPr>
              <a:t>for</a:t>
            </a:r>
            <a:r>
              <a:rPr lang="es-ES" sz="1100" dirty="0" smtClean="0">
                <a:solidFill>
                  <a:srgbClr val="000000"/>
                </a:solidFill>
                <a:ea typeface="MS PGothic" pitchFamily="34" charset="-128"/>
              </a:rPr>
              <a:t> </a:t>
            </a:r>
            <a:r>
              <a:rPr lang="es-ES" sz="1100" dirty="0" err="1" smtClean="0">
                <a:solidFill>
                  <a:srgbClr val="000000"/>
                </a:solidFill>
                <a:ea typeface="MS PGothic" pitchFamily="34" charset="-128"/>
              </a:rPr>
              <a:t>the</a:t>
            </a:r>
            <a:r>
              <a:rPr lang="es-ES" sz="1100" dirty="0" smtClean="0">
                <a:solidFill>
                  <a:srgbClr val="000000"/>
                </a:solidFill>
                <a:ea typeface="MS PGothic" pitchFamily="34" charset="-128"/>
              </a:rPr>
              <a:t> </a:t>
            </a:r>
            <a:r>
              <a:rPr lang="es-ES" sz="1100" dirty="0" err="1" smtClean="0">
                <a:solidFill>
                  <a:srgbClr val="000000"/>
                </a:solidFill>
                <a:ea typeface="MS PGothic" pitchFamily="34" charset="-128"/>
              </a:rPr>
              <a:t>management</a:t>
            </a:r>
            <a:r>
              <a:rPr lang="es-ES" sz="1100" dirty="0" smtClean="0">
                <a:solidFill>
                  <a:srgbClr val="000000"/>
                </a:solidFill>
                <a:ea typeface="MS PGothic" pitchFamily="34" charset="-128"/>
              </a:rPr>
              <a:t> of arterial </a:t>
            </a:r>
            <a:r>
              <a:rPr lang="es-ES" sz="1100" dirty="0" err="1" smtClean="0">
                <a:solidFill>
                  <a:srgbClr val="000000"/>
                </a:solidFill>
                <a:ea typeface="MS PGothic" pitchFamily="34" charset="-128"/>
              </a:rPr>
              <a:t>hypertension</a:t>
            </a:r>
            <a:r>
              <a:rPr lang="es-ES" sz="1100" dirty="0" smtClean="0">
                <a:solidFill>
                  <a:srgbClr val="000000"/>
                </a:solidFill>
                <a:ea typeface="MS PGothic" pitchFamily="34" charset="-128"/>
              </a:rPr>
              <a:t>: </a:t>
            </a:r>
            <a:r>
              <a:rPr lang="es-ES" sz="1100" dirty="0" err="1" smtClean="0">
                <a:solidFill>
                  <a:srgbClr val="000000"/>
                </a:solidFill>
                <a:ea typeface="MS PGothic" pitchFamily="34" charset="-128"/>
              </a:rPr>
              <a:t>The</a:t>
            </a:r>
            <a:r>
              <a:rPr lang="es-ES" sz="1100" dirty="0" smtClean="0">
                <a:solidFill>
                  <a:srgbClr val="000000"/>
                </a:solidFill>
                <a:ea typeface="MS PGothic" pitchFamily="34" charset="-128"/>
              </a:rPr>
              <a:t> </a:t>
            </a:r>
            <a:r>
              <a:rPr lang="es-ES" sz="1100" dirty="0" err="1" smtClean="0">
                <a:solidFill>
                  <a:srgbClr val="000000"/>
                </a:solidFill>
                <a:ea typeface="MS PGothic" pitchFamily="34" charset="-128"/>
              </a:rPr>
              <a:t>Task</a:t>
            </a:r>
            <a:r>
              <a:rPr lang="es-ES" sz="1100" dirty="0" smtClean="0">
                <a:solidFill>
                  <a:srgbClr val="000000"/>
                </a:solidFill>
                <a:ea typeface="MS PGothic" pitchFamily="34" charset="-128"/>
              </a:rPr>
              <a:t> </a:t>
            </a:r>
            <a:r>
              <a:rPr lang="es-ES" sz="1100" dirty="0" err="1" smtClean="0">
                <a:solidFill>
                  <a:srgbClr val="000000"/>
                </a:solidFill>
                <a:ea typeface="MS PGothic" pitchFamily="34" charset="-128"/>
              </a:rPr>
              <a:t>Force</a:t>
            </a:r>
            <a:r>
              <a:rPr lang="es-ES" sz="1100" dirty="0" smtClean="0">
                <a:solidFill>
                  <a:srgbClr val="000000"/>
                </a:solidFill>
                <a:ea typeface="MS PGothic" pitchFamily="34" charset="-128"/>
              </a:rPr>
              <a:t> </a:t>
            </a:r>
            <a:r>
              <a:rPr lang="es-ES" sz="1100" dirty="0" err="1" smtClean="0">
                <a:solidFill>
                  <a:srgbClr val="000000"/>
                </a:solidFill>
                <a:ea typeface="MS PGothic" pitchFamily="34" charset="-128"/>
              </a:rPr>
              <a:t>for</a:t>
            </a:r>
            <a:r>
              <a:rPr lang="es-ES" sz="1100" dirty="0" smtClean="0">
                <a:solidFill>
                  <a:srgbClr val="000000"/>
                </a:solidFill>
                <a:ea typeface="MS PGothic" pitchFamily="34" charset="-128"/>
              </a:rPr>
              <a:t> </a:t>
            </a:r>
            <a:r>
              <a:rPr lang="es-ES" sz="1100" dirty="0" err="1" smtClean="0">
                <a:solidFill>
                  <a:srgbClr val="000000"/>
                </a:solidFill>
                <a:ea typeface="MS PGothic" pitchFamily="34" charset="-128"/>
              </a:rPr>
              <a:t>the</a:t>
            </a:r>
            <a:r>
              <a:rPr lang="es-ES" sz="1100" dirty="0" smtClean="0">
                <a:solidFill>
                  <a:srgbClr val="000000"/>
                </a:solidFill>
                <a:ea typeface="MS PGothic" pitchFamily="34" charset="-128"/>
              </a:rPr>
              <a:t> Management of Arterial </a:t>
            </a:r>
            <a:r>
              <a:rPr lang="es-ES" sz="1100" dirty="0" err="1" smtClean="0">
                <a:solidFill>
                  <a:srgbClr val="000000"/>
                </a:solidFill>
                <a:ea typeface="MS PGothic" pitchFamily="34" charset="-128"/>
              </a:rPr>
              <a:t>Hypertension</a:t>
            </a:r>
            <a:r>
              <a:rPr lang="es-ES" sz="1100" dirty="0" smtClean="0">
                <a:solidFill>
                  <a:srgbClr val="000000"/>
                </a:solidFill>
                <a:ea typeface="MS PGothic" pitchFamily="34" charset="-128"/>
              </a:rPr>
              <a:t> of </a:t>
            </a:r>
            <a:r>
              <a:rPr lang="es-ES" sz="1100" dirty="0" err="1" smtClean="0">
                <a:solidFill>
                  <a:srgbClr val="000000"/>
                </a:solidFill>
                <a:ea typeface="MS PGothic" pitchFamily="34" charset="-128"/>
              </a:rPr>
              <a:t>the</a:t>
            </a:r>
            <a:r>
              <a:rPr lang="es-ES" sz="1100" dirty="0" smtClean="0">
                <a:solidFill>
                  <a:srgbClr val="000000"/>
                </a:solidFill>
                <a:ea typeface="MS PGothic" pitchFamily="34" charset="-128"/>
              </a:rPr>
              <a:t> </a:t>
            </a:r>
            <a:r>
              <a:rPr lang="es-ES" sz="1100" dirty="0" err="1" smtClean="0">
                <a:solidFill>
                  <a:srgbClr val="000000"/>
                </a:solidFill>
                <a:ea typeface="MS PGothic" pitchFamily="34" charset="-128"/>
              </a:rPr>
              <a:t>European</a:t>
            </a:r>
            <a:r>
              <a:rPr lang="es-ES" sz="1100" dirty="0" smtClean="0">
                <a:solidFill>
                  <a:srgbClr val="000000"/>
                </a:solidFill>
                <a:ea typeface="MS PGothic" pitchFamily="34" charset="-128"/>
              </a:rPr>
              <a:t> </a:t>
            </a:r>
            <a:r>
              <a:rPr lang="es-ES" sz="1100" dirty="0" err="1" smtClean="0">
                <a:solidFill>
                  <a:srgbClr val="000000"/>
                </a:solidFill>
                <a:ea typeface="MS PGothic" pitchFamily="34" charset="-128"/>
              </a:rPr>
              <a:t>Society</a:t>
            </a:r>
            <a:r>
              <a:rPr lang="es-ES" sz="1100" dirty="0" smtClean="0">
                <a:solidFill>
                  <a:srgbClr val="000000"/>
                </a:solidFill>
                <a:ea typeface="MS PGothic" pitchFamily="34" charset="-128"/>
              </a:rPr>
              <a:t> of </a:t>
            </a:r>
            <a:r>
              <a:rPr lang="es-ES" sz="1100" dirty="0" err="1" smtClean="0">
                <a:solidFill>
                  <a:srgbClr val="000000"/>
                </a:solidFill>
                <a:ea typeface="MS PGothic" pitchFamily="34" charset="-128"/>
              </a:rPr>
              <a:t>Hypertension</a:t>
            </a:r>
            <a:r>
              <a:rPr lang="es-ES" sz="1100" dirty="0" smtClean="0">
                <a:solidFill>
                  <a:srgbClr val="000000"/>
                </a:solidFill>
                <a:ea typeface="MS PGothic" pitchFamily="34" charset="-128"/>
              </a:rPr>
              <a:t> (ESH) and of </a:t>
            </a:r>
            <a:r>
              <a:rPr lang="es-ES" sz="1100" dirty="0" err="1" smtClean="0">
                <a:solidFill>
                  <a:srgbClr val="000000"/>
                </a:solidFill>
                <a:ea typeface="MS PGothic" pitchFamily="34" charset="-128"/>
              </a:rPr>
              <a:t>the</a:t>
            </a:r>
            <a:r>
              <a:rPr lang="es-ES" sz="1100" dirty="0" smtClean="0">
                <a:solidFill>
                  <a:srgbClr val="000000"/>
                </a:solidFill>
                <a:ea typeface="MS PGothic" pitchFamily="34" charset="-128"/>
              </a:rPr>
              <a:t> </a:t>
            </a:r>
            <a:r>
              <a:rPr lang="es-ES" sz="1100" dirty="0" err="1" smtClean="0">
                <a:solidFill>
                  <a:srgbClr val="000000"/>
                </a:solidFill>
                <a:ea typeface="MS PGothic" pitchFamily="34" charset="-128"/>
              </a:rPr>
              <a:t>European</a:t>
            </a:r>
            <a:r>
              <a:rPr lang="es-ES" sz="1100" dirty="0" smtClean="0">
                <a:solidFill>
                  <a:srgbClr val="000000"/>
                </a:solidFill>
                <a:ea typeface="MS PGothic" pitchFamily="34" charset="-128"/>
              </a:rPr>
              <a:t> </a:t>
            </a:r>
            <a:r>
              <a:rPr lang="es-ES" sz="1100" dirty="0" err="1" smtClean="0">
                <a:solidFill>
                  <a:srgbClr val="000000"/>
                </a:solidFill>
                <a:ea typeface="MS PGothic" pitchFamily="34" charset="-128"/>
              </a:rPr>
              <a:t>Society</a:t>
            </a:r>
            <a:r>
              <a:rPr lang="es-ES" sz="1100" dirty="0" smtClean="0">
                <a:solidFill>
                  <a:srgbClr val="000000"/>
                </a:solidFill>
                <a:ea typeface="MS PGothic" pitchFamily="34" charset="-128"/>
              </a:rPr>
              <a:t> of </a:t>
            </a:r>
            <a:r>
              <a:rPr lang="es-ES" sz="1100" dirty="0" err="1" smtClean="0">
                <a:solidFill>
                  <a:srgbClr val="000000"/>
                </a:solidFill>
                <a:ea typeface="MS PGothic" pitchFamily="34" charset="-128"/>
              </a:rPr>
              <a:t>Cardiology</a:t>
            </a:r>
            <a:r>
              <a:rPr lang="es-ES" sz="1100" dirty="0" smtClean="0">
                <a:solidFill>
                  <a:srgbClr val="000000"/>
                </a:solidFill>
                <a:ea typeface="MS PGothic" pitchFamily="34" charset="-128"/>
              </a:rPr>
              <a:t> (ESC). </a:t>
            </a:r>
            <a:r>
              <a:rPr lang="es-ES" sz="1100" i="1" dirty="0" err="1" smtClean="0">
                <a:solidFill>
                  <a:srgbClr val="000000"/>
                </a:solidFill>
                <a:ea typeface="MS PGothic" pitchFamily="34" charset="-128"/>
              </a:rPr>
              <a:t>Eur</a:t>
            </a:r>
            <a:r>
              <a:rPr lang="es-ES" sz="1100" i="1" dirty="0" smtClean="0">
                <a:solidFill>
                  <a:srgbClr val="000000"/>
                </a:solidFill>
                <a:ea typeface="MS PGothic" pitchFamily="34" charset="-128"/>
              </a:rPr>
              <a:t> </a:t>
            </a:r>
            <a:r>
              <a:rPr lang="es-ES" sz="1100" i="1" dirty="0" err="1" smtClean="0">
                <a:solidFill>
                  <a:srgbClr val="000000"/>
                </a:solidFill>
                <a:ea typeface="MS PGothic" pitchFamily="34" charset="-128"/>
              </a:rPr>
              <a:t>Heart</a:t>
            </a:r>
            <a:r>
              <a:rPr lang="es-ES" sz="1100" i="1" dirty="0" smtClean="0">
                <a:solidFill>
                  <a:srgbClr val="000000"/>
                </a:solidFill>
                <a:ea typeface="MS PGothic" pitchFamily="34" charset="-128"/>
              </a:rPr>
              <a:t> J.</a:t>
            </a:r>
            <a:r>
              <a:rPr lang="es-ES" sz="1100" dirty="0" smtClean="0">
                <a:solidFill>
                  <a:srgbClr val="000000"/>
                </a:solidFill>
                <a:ea typeface="MS PGothic" pitchFamily="34" charset="-128"/>
              </a:rPr>
              <a:t> 2007;28:1462</a:t>
            </a:r>
            <a:r>
              <a:rPr lang="es-ES" sz="1100" dirty="0" smtClean="0">
                <a:solidFill>
                  <a:srgbClr val="000000"/>
                </a:solidFill>
                <a:ea typeface="MS PGothic" pitchFamily="34" charset="-128"/>
                <a:cs typeface="Arial" charset="0"/>
              </a:rPr>
              <a:t>–</a:t>
            </a:r>
            <a:r>
              <a:rPr lang="es-ES" sz="1100" dirty="0" smtClean="0">
                <a:solidFill>
                  <a:srgbClr val="000000"/>
                </a:solidFill>
                <a:ea typeface="MS PGothic" pitchFamily="34" charset="-128"/>
              </a:rPr>
              <a:t>1536.</a:t>
            </a:r>
          </a:p>
          <a:p>
            <a:pPr marL="228600" indent="-228600">
              <a:lnSpc>
                <a:spcPct val="85000"/>
              </a:lnSpc>
              <a:buFontTx/>
              <a:buAutoNum type="arabicPeriod"/>
            </a:pPr>
            <a:r>
              <a:rPr lang="es-ES" sz="1100" dirty="0" err="1" smtClean="0">
                <a:solidFill>
                  <a:srgbClr val="000000"/>
                </a:solidFill>
                <a:ea typeface="MS PGothic" pitchFamily="34" charset="-128"/>
              </a:rPr>
              <a:t>Tedesco</a:t>
            </a:r>
            <a:r>
              <a:rPr lang="es-ES" sz="1100" dirty="0" smtClean="0">
                <a:solidFill>
                  <a:srgbClr val="000000"/>
                </a:solidFill>
                <a:ea typeface="MS PGothic" pitchFamily="34" charset="-128"/>
              </a:rPr>
              <a:t> MA, et al. </a:t>
            </a:r>
            <a:r>
              <a:rPr lang="es-ES" sz="1100" dirty="0" err="1" smtClean="0">
                <a:solidFill>
                  <a:srgbClr val="000000"/>
                </a:solidFill>
                <a:ea typeface="MS PGothic" pitchFamily="34" charset="-128"/>
              </a:rPr>
              <a:t>Effects</a:t>
            </a:r>
            <a:r>
              <a:rPr lang="es-ES" sz="1100" dirty="0" smtClean="0">
                <a:solidFill>
                  <a:srgbClr val="000000"/>
                </a:solidFill>
                <a:ea typeface="MS PGothic" pitchFamily="34" charset="-128"/>
              </a:rPr>
              <a:t> of </a:t>
            </a:r>
            <a:r>
              <a:rPr lang="es-ES" sz="1100" dirty="0" err="1" smtClean="0">
                <a:solidFill>
                  <a:srgbClr val="000000"/>
                </a:solidFill>
                <a:ea typeface="MS PGothic" pitchFamily="34" charset="-128"/>
              </a:rPr>
              <a:t>monotherapy</a:t>
            </a:r>
            <a:r>
              <a:rPr lang="es-ES" sz="1100" dirty="0" smtClean="0">
                <a:solidFill>
                  <a:srgbClr val="000000"/>
                </a:solidFill>
                <a:ea typeface="MS PGothic" pitchFamily="34" charset="-128"/>
              </a:rPr>
              <a:t> and </a:t>
            </a:r>
            <a:r>
              <a:rPr lang="es-ES" sz="1100" dirty="0" err="1" smtClean="0">
                <a:solidFill>
                  <a:srgbClr val="000000"/>
                </a:solidFill>
                <a:ea typeface="MS PGothic" pitchFamily="34" charset="-128"/>
              </a:rPr>
              <a:t>combination</a:t>
            </a:r>
            <a:r>
              <a:rPr lang="es-ES" sz="1100" dirty="0" smtClean="0">
                <a:solidFill>
                  <a:srgbClr val="000000"/>
                </a:solidFill>
                <a:ea typeface="MS PGothic" pitchFamily="34" charset="-128"/>
              </a:rPr>
              <a:t> </a:t>
            </a:r>
            <a:r>
              <a:rPr lang="es-ES" sz="1100" dirty="0" err="1" smtClean="0">
                <a:solidFill>
                  <a:srgbClr val="000000"/>
                </a:solidFill>
                <a:ea typeface="MS PGothic" pitchFamily="34" charset="-128"/>
              </a:rPr>
              <a:t>therapy</a:t>
            </a:r>
            <a:r>
              <a:rPr lang="es-ES" sz="1100" dirty="0" smtClean="0">
                <a:solidFill>
                  <a:srgbClr val="000000"/>
                </a:solidFill>
                <a:ea typeface="MS PGothic" pitchFamily="34" charset="-128"/>
              </a:rPr>
              <a:t> </a:t>
            </a:r>
            <a:r>
              <a:rPr lang="es-ES" sz="1100" dirty="0" err="1" smtClean="0">
                <a:solidFill>
                  <a:srgbClr val="000000"/>
                </a:solidFill>
                <a:ea typeface="MS PGothic" pitchFamily="34" charset="-128"/>
              </a:rPr>
              <a:t>on</a:t>
            </a:r>
            <a:r>
              <a:rPr lang="es-ES" sz="1100" dirty="0" smtClean="0">
                <a:solidFill>
                  <a:srgbClr val="000000"/>
                </a:solidFill>
                <a:ea typeface="MS PGothic" pitchFamily="34" charset="-128"/>
              </a:rPr>
              <a:t> </a:t>
            </a:r>
            <a:r>
              <a:rPr lang="es-ES" sz="1100" dirty="0" err="1" smtClean="0">
                <a:solidFill>
                  <a:srgbClr val="000000"/>
                </a:solidFill>
                <a:ea typeface="MS PGothic" pitchFamily="34" charset="-128"/>
              </a:rPr>
              <a:t>blood</a:t>
            </a:r>
            <a:r>
              <a:rPr lang="es-ES" sz="1100" dirty="0" smtClean="0">
                <a:solidFill>
                  <a:srgbClr val="000000"/>
                </a:solidFill>
                <a:ea typeface="MS PGothic" pitchFamily="34" charset="-128"/>
              </a:rPr>
              <a:t> </a:t>
            </a:r>
            <a:r>
              <a:rPr lang="es-ES" sz="1100" dirty="0" err="1" smtClean="0">
                <a:solidFill>
                  <a:srgbClr val="000000"/>
                </a:solidFill>
                <a:ea typeface="MS PGothic" pitchFamily="34" charset="-128"/>
              </a:rPr>
              <a:t>pressure</a:t>
            </a:r>
            <a:r>
              <a:rPr lang="es-ES" sz="1100" dirty="0" smtClean="0">
                <a:solidFill>
                  <a:srgbClr val="000000"/>
                </a:solidFill>
                <a:ea typeface="MS PGothic" pitchFamily="34" charset="-128"/>
              </a:rPr>
              <a:t> control and target </a:t>
            </a:r>
            <a:r>
              <a:rPr lang="es-ES" sz="1100" dirty="0" err="1" smtClean="0">
                <a:solidFill>
                  <a:srgbClr val="000000"/>
                </a:solidFill>
                <a:ea typeface="MS PGothic" pitchFamily="34" charset="-128"/>
              </a:rPr>
              <a:t>organ</a:t>
            </a:r>
            <a:r>
              <a:rPr lang="es-ES" sz="1100" dirty="0" smtClean="0">
                <a:solidFill>
                  <a:srgbClr val="000000"/>
                </a:solidFill>
                <a:ea typeface="MS PGothic" pitchFamily="34" charset="-128"/>
              </a:rPr>
              <a:t> </a:t>
            </a:r>
            <a:r>
              <a:rPr lang="es-ES" sz="1100" dirty="0" err="1" smtClean="0">
                <a:solidFill>
                  <a:srgbClr val="000000"/>
                </a:solidFill>
                <a:ea typeface="MS PGothic" pitchFamily="34" charset="-128"/>
              </a:rPr>
              <a:t>damage</a:t>
            </a:r>
            <a:r>
              <a:rPr lang="es-ES" sz="1100" dirty="0" smtClean="0">
                <a:solidFill>
                  <a:srgbClr val="000000"/>
                </a:solidFill>
                <a:ea typeface="MS PGothic" pitchFamily="34" charset="-128"/>
              </a:rPr>
              <a:t>: a </a:t>
            </a:r>
            <a:r>
              <a:rPr lang="es-ES" sz="1100" dirty="0" err="1" smtClean="0">
                <a:solidFill>
                  <a:srgbClr val="000000"/>
                </a:solidFill>
                <a:ea typeface="MS PGothic" pitchFamily="34" charset="-128"/>
              </a:rPr>
              <a:t>randomized</a:t>
            </a:r>
            <a:r>
              <a:rPr lang="es-ES" sz="1100" dirty="0" smtClean="0">
                <a:solidFill>
                  <a:srgbClr val="000000"/>
                </a:solidFill>
                <a:ea typeface="MS PGothic" pitchFamily="34" charset="-128"/>
              </a:rPr>
              <a:t> </a:t>
            </a:r>
            <a:r>
              <a:rPr lang="es-ES" sz="1100" dirty="0" err="1" smtClean="0">
                <a:solidFill>
                  <a:srgbClr val="000000"/>
                </a:solidFill>
                <a:ea typeface="MS PGothic" pitchFamily="34" charset="-128"/>
              </a:rPr>
              <a:t>prospective</a:t>
            </a:r>
            <a:r>
              <a:rPr lang="es-ES" sz="1100" dirty="0" smtClean="0">
                <a:solidFill>
                  <a:srgbClr val="000000"/>
                </a:solidFill>
                <a:ea typeface="MS PGothic" pitchFamily="34" charset="-128"/>
              </a:rPr>
              <a:t> </a:t>
            </a:r>
            <a:r>
              <a:rPr lang="es-ES" sz="1100" dirty="0" err="1" smtClean="0">
                <a:solidFill>
                  <a:srgbClr val="000000"/>
                </a:solidFill>
                <a:ea typeface="MS PGothic" pitchFamily="34" charset="-128"/>
              </a:rPr>
              <a:t>intervention</a:t>
            </a:r>
            <a:r>
              <a:rPr lang="es-ES" sz="1100" dirty="0" smtClean="0">
                <a:solidFill>
                  <a:srgbClr val="000000"/>
                </a:solidFill>
                <a:ea typeface="MS PGothic" pitchFamily="34" charset="-128"/>
              </a:rPr>
              <a:t> </a:t>
            </a:r>
            <a:r>
              <a:rPr lang="es-ES" sz="1100" dirty="0" err="1" smtClean="0">
                <a:solidFill>
                  <a:srgbClr val="000000"/>
                </a:solidFill>
                <a:ea typeface="MS PGothic" pitchFamily="34" charset="-128"/>
              </a:rPr>
              <a:t>study</a:t>
            </a:r>
            <a:r>
              <a:rPr lang="es-ES" sz="1100" dirty="0" smtClean="0">
                <a:solidFill>
                  <a:srgbClr val="000000"/>
                </a:solidFill>
                <a:ea typeface="MS PGothic" pitchFamily="34" charset="-128"/>
              </a:rPr>
              <a:t> in a </a:t>
            </a:r>
            <a:r>
              <a:rPr lang="es-ES" sz="1100" dirty="0" err="1" smtClean="0">
                <a:solidFill>
                  <a:srgbClr val="000000"/>
                </a:solidFill>
                <a:ea typeface="MS PGothic" pitchFamily="34" charset="-128"/>
              </a:rPr>
              <a:t>large</a:t>
            </a:r>
            <a:r>
              <a:rPr lang="es-ES" sz="1100" dirty="0" smtClean="0">
                <a:solidFill>
                  <a:srgbClr val="000000"/>
                </a:solidFill>
                <a:ea typeface="MS PGothic" pitchFamily="34" charset="-128"/>
              </a:rPr>
              <a:t> </a:t>
            </a:r>
            <a:r>
              <a:rPr lang="es-ES" sz="1100" dirty="0" err="1" smtClean="0">
                <a:solidFill>
                  <a:srgbClr val="000000"/>
                </a:solidFill>
                <a:ea typeface="MS PGothic" pitchFamily="34" charset="-128"/>
              </a:rPr>
              <a:t>population</a:t>
            </a:r>
            <a:r>
              <a:rPr lang="es-ES" sz="1100" dirty="0" smtClean="0">
                <a:solidFill>
                  <a:srgbClr val="000000"/>
                </a:solidFill>
                <a:ea typeface="MS PGothic" pitchFamily="34" charset="-128"/>
              </a:rPr>
              <a:t> of </a:t>
            </a:r>
            <a:r>
              <a:rPr lang="es-ES" sz="1100" dirty="0" err="1" smtClean="0">
                <a:solidFill>
                  <a:srgbClr val="000000"/>
                </a:solidFill>
                <a:ea typeface="MS PGothic" pitchFamily="34" charset="-128"/>
              </a:rPr>
              <a:t>hypertensive</a:t>
            </a:r>
            <a:r>
              <a:rPr lang="es-ES" sz="1100" dirty="0" smtClean="0">
                <a:solidFill>
                  <a:srgbClr val="000000"/>
                </a:solidFill>
                <a:ea typeface="MS PGothic" pitchFamily="34" charset="-128"/>
              </a:rPr>
              <a:t> </a:t>
            </a:r>
            <a:r>
              <a:rPr lang="es-ES" sz="1100" dirty="0" err="1" smtClean="0">
                <a:solidFill>
                  <a:srgbClr val="000000"/>
                </a:solidFill>
                <a:ea typeface="MS PGothic" pitchFamily="34" charset="-128"/>
              </a:rPr>
              <a:t>patients</a:t>
            </a:r>
            <a:r>
              <a:rPr lang="es-ES" sz="1100" dirty="0" smtClean="0">
                <a:solidFill>
                  <a:srgbClr val="000000"/>
                </a:solidFill>
                <a:ea typeface="MS PGothic" pitchFamily="34" charset="-128"/>
              </a:rPr>
              <a:t>. </a:t>
            </a:r>
            <a:r>
              <a:rPr lang="es-ES" sz="1100" i="1" dirty="0" smtClean="0">
                <a:solidFill>
                  <a:srgbClr val="000000"/>
                </a:solidFill>
                <a:ea typeface="MS PGothic" pitchFamily="34" charset="-128"/>
              </a:rPr>
              <a:t>J </a:t>
            </a:r>
            <a:r>
              <a:rPr lang="es-ES" sz="1100" i="1" dirty="0" err="1" smtClean="0">
                <a:solidFill>
                  <a:srgbClr val="000000"/>
                </a:solidFill>
                <a:ea typeface="MS PGothic" pitchFamily="34" charset="-128"/>
              </a:rPr>
              <a:t>Clin</a:t>
            </a:r>
            <a:r>
              <a:rPr lang="es-ES" sz="1100" i="1" dirty="0" smtClean="0">
                <a:solidFill>
                  <a:srgbClr val="000000"/>
                </a:solidFill>
                <a:ea typeface="MS PGothic" pitchFamily="34" charset="-128"/>
              </a:rPr>
              <a:t> </a:t>
            </a:r>
            <a:r>
              <a:rPr lang="es-ES" sz="1100" i="1" dirty="0" err="1" smtClean="0">
                <a:solidFill>
                  <a:srgbClr val="000000"/>
                </a:solidFill>
                <a:ea typeface="MS PGothic" pitchFamily="34" charset="-128"/>
              </a:rPr>
              <a:t>Hypertens</a:t>
            </a:r>
            <a:r>
              <a:rPr lang="es-ES" sz="1100" i="1" dirty="0" smtClean="0">
                <a:solidFill>
                  <a:srgbClr val="000000"/>
                </a:solidFill>
                <a:ea typeface="MS PGothic" pitchFamily="34" charset="-128"/>
              </a:rPr>
              <a:t>.</a:t>
            </a:r>
            <a:r>
              <a:rPr lang="es-ES" sz="1100" dirty="0" smtClean="0">
                <a:solidFill>
                  <a:srgbClr val="000000"/>
                </a:solidFill>
                <a:ea typeface="MS PGothic" pitchFamily="34" charset="-128"/>
              </a:rPr>
              <a:t> 2006;8:634-641.</a:t>
            </a:r>
          </a:p>
          <a:p>
            <a:pPr marL="228600" indent="-228600">
              <a:lnSpc>
                <a:spcPct val="85000"/>
              </a:lnSpc>
              <a:buFontTx/>
              <a:buAutoNum type="arabicPeriod"/>
            </a:pPr>
            <a:r>
              <a:rPr lang="es-ES" sz="1100" dirty="0" err="1" smtClean="0">
                <a:solidFill>
                  <a:srgbClr val="000000"/>
                </a:solidFill>
                <a:ea typeface="MS PGothic" pitchFamily="34" charset="-128"/>
              </a:rPr>
              <a:t>Wald</a:t>
            </a:r>
            <a:r>
              <a:rPr lang="es-ES" sz="1100" dirty="0" smtClean="0">
                <a:solidFill>
                  <a:srgbClr val="000000"/>
                </a:solidFill>
                <a:ea typeface="MS PGothic" pitchFamily="34" charset="-128"/>
              </a:rPr>
              <a:t> DS, et al. </a:t>
            </a:r>
            <a:r>
              <a:rPr lang="es-ES" sz="1100" dirty="0" err="1" smtClean="0">
                <a:solidFill>
                  <a:srgbClr val="000000"/>
                </a:solidFill>
                <a:ea typeface="MS PGothic" pitchFamily="34" charset="-128"/>
              </a:rPr>
              <a:t>Combination</a:t>
            </a:r>
            <a:r>
              <a:rPr lang="es-ES" sz="1100" dirty="0" smtClean="0">
                <a:solidFill>
                  <a:srgbClr val="000000"/>
                </a:solidFill>
                <a:ea typeface="MS PGothic" pitchFamily="34" charset="-128"/>
              </a:rPr>
              <a:t> </a:t>
            </a:r>
            <a:r>
              <a:rPr lang="es-ES" sz="1100" dirty="0" err="1" smtClean="0">
                <a:solidFill>
                  <a:srgbClr val="000000"/>
                </a:solidFill>
                <a:ea typeface="MS PGothic" pitchFamily="34" charset="-128"/>
              </a:rPr>
              <a:t>therapy</a:t>
            </a:r>
            <a:r>
              <a:rPr lang="es-ES" sz="1100" dirty="0" smtClean="0">
                <a:solidFill>
                  <a:srgbClr val="000000"/>
                </a:solidFill>
                <a:ea typeface="MS PGothic" pitchFamily="34" charset="-128"/>
              </a:rPr>
              <a:t> versus </a:t>
            </a:r>
            <a:r>
              <a:rPr lang="es-ES" sz="1100" dirty="0" err="1" smtClean="0">
                <a:solidFill>
                  <a:srgbClr val="000000"/>
                </a:solidFill>
                <a:ea typeface="MS PGothic" pitchFamily="34" charset="-128"/>
              </a:rPr>
              <a:t>monotherapy</a:t>
            </a:r>
            <a:r>
              <a:rPr lang="es-ES" sz="1100" dirty="0" smtClean="0">
                <a:solidFill>
                  <a:srgbClr val="000000"/>
                </a:solidFill>
                <a:ea typeface="MS PGothic" pitchFamily="34" charset="-128"/>
              </a:rPr>
              <a:t> in </a:t>
            </a:r>
            <a:r>
              <a:rPr lang="es-ES" sz="1100" dirty="0" err="1" smtClean="0">
                <a:solidFill>
                  <a:srgbClr val="000000"/>
                </a:solidFill>
                <a:ea typeface="MS PGothic" pitchFamily="34" charset="-128"/>
              </a:rPr>
              <a:t>reducing</a:t>
            </a:r>
            <a:r>
              <a:rPr lang="es-ES" sz="1100" dirty="0" smtClean="0">
                <a:solidFill>
                  <a:srgbClr val="000000"/>
                </a:solidFill>
                <a:ea typeface="MS PGothic" pitchFamily="34" charset="-128"/>
              </a:rPr>
              <a:t> </a:t>
            </a:r>
            <a:r>
              <a:rPr lang="es-ES" sz="1100" dirty="0" err="1" smtClean="0">
                <a:solidFill>
                  <a:srgbClr val="000000"/>
                </a:solidFill>
                <a:ea typeface="MS PGothic" pitchFamily="34" charset="-128"/>
              </a:rPr>
              <a:t>blood</a:t>
            </a:r>
            <a:r>
              <a:rPr lang="es-ES" sz="1100" dirty="0" smtClean="0">
                <a:solidFill>
                  <a:srgbClr val="000000"/>
                </a:solidFill>
                <a:ea typeface="MS PGothic" pitchFamily="34" charset="-128"/>
              </a:rPr>
              <a:t> </a:t>
            </a:r>
            <a:r>
              <a:rPr lang="es-ES" sz="1100" dirty="0" err="1" smtClean="0">
                <a:solidFill>
                  <a:srgbClr val="000000"/>
                </a:solidFill>
                <a:ea typeface="MS PGothic" pitchFamily="34" charset="-128"/>
              </a:rPr>
              <a:t>pressure</a:t>
            </a:r>
            <a:r>
              <a:rPr lang="es-ES" sz="1100" dirty="0" smtClean="0">
                <a:solidFill>
                  <a:srgbClr val="000000"/>
                </a:solidFill>
                <a:ea typeface="MS PGothic" pitchFamily="34" charset="-128"/>
              </a:rPr>
              <a:t>: meta-</a:t>
            </a:r>
            <a:r>
              <a:rPr lang="es-ES" sz="1100" dirty="0" err="1" smtClean="0">
                <a:solidFill>
                  <a:srgbClr val="000000"/>
                </a:solidFill>
                <a:ea typeface="MS PGothic" pitchFamily="34" charset="-128"/>
              </a:rPr>
              <a:t>analysis</a:t>
            </a:r>
            <a:r>
              <a:rPr lang="es-ES" sz="1100" dirty="0" smtClean="0">
                <a:solidFill>
                  <a:srgbClr val="000000"/>
                </a:solidFill>
                <a:ea typeface="MS PGothic" pitchFamily="34" charset="-128"/>
              </a:rPr>
              <a:t> </a:t>
            </a:r>
            <a:r>
              <a:rPr lang="es-ES" sz="1100" dirty="0" err="1" smtClean="0">
                <a:solidFill>
                  <a:srgbClr val="000000"/>
                </a:solidFill>
                <a:ea typeface="MS PGothic" pitchFamily="34" charset="-128"/>
              </a:rPr>
              <a:t>on</a:t>
            </a:r>
            <a:r>
              <a:rPr lang="es-ES" sz="1100" dirty="0" smtClean="0">
                <a:solidFill>
                  <a:srgbClr val="000000"/>
                </a:solidFill>
                <a:ea typeface="MS PGothic" pitchFamily="34" charset="-128"/>
              </a:rPr>
              <a:t> 11,000 </a:t>
            </a:r>
            <a:r>
              <a:rPr lang="es-ES" sz="1100" dirty="0" err="1" smtClean="0">
                <a:solidFill>
                  <a:srgbClr val="000000"/>
                </a:solidFill>
                <a:ea typeface="MS PGothic" pitchFamily="34" charset="-128"/>
              </a:rPr>
              <a:t>participants</a:t>
            </a:r>
            <a:r>
              <a:rPr lang="es-ES" sz="1100" dirty="0" smtClean="0">
                <a:solidFill>
                  <a:srgbClr val="000000"/>
                </a:solidFill>
                <a:ea typeface="MS PGothic" pitchFamily="34" charset="-128"/>
              </a:rPr>
              <a:t> </a:t>
            </a:r>
            <a:r>
              <a:rPr lang="es-ES" sz="1100" dirty="0" err="1" smtClean="0">
                <a:solidFill>
                  <a:srgbClr val="000000"/>
                </a:solidFill>
                <a:ea typeface="MS PGothic" pitchFamily="34" charset="-128"/>
              </a:rPr>
              <a:t>from</a:t>
            </a:r>
            <a:r>
              <a:rPr lang="es-ES" sz="1100" dirty="0" smtClean="0">
                <a:solidFill>
                  <a:srgbClr val="000000"/>
                </a:solidFill>
                <a:ea typeface="MS PGothic" pitchFamily="34" charset="-128"/>
              </a:rPr>
              <a:t> 42 </a:t>
            </a:r>
            <a:r>
              <a:rPr lang="es-ES" sz="1100" dirty="0" err="1" smtClean="0">
                <a:solidFill>
                  <a:srgbClr val="000000"/>
                </a:solidFill>
                <a:ea typeface="MS PGothic" pitchFamily="34" charset="-128"/>
              </a:rPr>
              <a:t>trials</a:t>
            </a:r>
            <a:r>
              <a:rPr lang="es-ES" sz="1100" dirty="0" smtClean="0">
                <a:solidFill>
                  <a:srgbClr val="000000"/>
                </a:solidFill>
                <a:ea typeface="MS PGothic" pitchFamily="34" charset="-128"/>
              </a:rPr>
              <a:t>. </a:t>
            </a:r>
            <a:r>
              <a:rPr lang="es-ES" sz="1100" i="1" dirty="0" smtClean="0">
                <a:solidFill>
                  <a:srgbClr val="000000"/>
                </a:solidFill>
                <a:ea typeface="MS PGothic" pitchFamily="34" charset="-128"/>
              </a:rPr>
              <a:t>Am J </a:t>
            </a:r>
            <a:r>
              <a:rPr lang="es-ES" sz="1100" i="1" dirty="0" err="1" smtClean="0">
                <a:solidFill>
                  <a:srgbClr val="000000"/>
                </a:solidFill>
                <a:ea typeface="MS PGothic" pitchFamily="34" charset="-128"/>
              </a:rPr>
              <a:t>Med</a:t>
            </a:r>
            <a:r>
              <a:rPr lang="es-ES" sz="1100" i="1" dirty="0" smtClean="0">
                <a:solidFill>
                  <a:srgbClr val="000000"/>
                </a:solidFill>
                <a:ea typeface="MS PGothic" pitchFamily="34" charset="-128"/>
              </a:rPr>
              <a:t>.</a:t>
            </a:r>
            <a:r>
              <a:rPr lang="es-ES" sz="1100" dirty="0" smtClean="0">
                <a:solidFill>
                  <a:srgbClr val="000000"/>
                </a:solidFill>
                <a:ea typeface="MS PGothic" pitchFamily="34" charset="-128"/>
              </a:rPr>
              <a:t> 2009;122:290</a:t>
            </a:r>
            <a:r>
              <a:rPr lang="es-ES" sz="1100" dirty="0" smtClean="0">
                <a:solidFill>
                  <a:srgbClr val="000000"/>
                </a:solidFill>
                <a:ea typeface="MS PGothic" pitchFamily="34" charset="-128"/>
                <a:cs typeface="Arial" charset="0"/>
              </a:rPr>
              <a:t>–</a:t>
            </a:r>
            <a:r>
              <a:rPr lang="es-ES" sz="1100" dirty="0" smtClean="0">
                <a:solidFill>
                  <a:srgbClr val="000000"/>
                </a:solidFill>
                <a:ea typeface="MS PGothic" pitchFamily="34" charset="-128"/>
              </a:rPr>
              <a:t>300.</a:t>
            </a:r>
          </a:p>
          <a:p>
            <a:pPr marL="228600" indent="-228600">
              <a:lnSpc>
                <a:spcPct val="85000"/>
              </a:lnSpc>
            </a:pPr>
            <a:r>
              <a:rPr lang="es-ES" sz="1100" dirty="0" smtClean="0">
                <a:solidFill>
                  <a:srgbClr val="000000"/>
                </a:solidFill>
                <a:ea typeface="MS PGothic" pitchFamily="34" charset="-128"/>
              </a:rPr>
              <a:t> </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n-U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a:p>
        </p:txBody>
      </p:sp>
      <p:sp>
        <p:nvSpPr>
          <p:cNvPr id="4" name="3 Marcador de fecha"/>
          <p:cNvSpPr>
            <a:spLocks noGrp="1"/>
          </p:cNvSpPr>
          <p:nvPr>
            <p:ph type="dt" sz="half" idx="10"/>
          </p:nvPr>
        </p:nvSpPr>
        <p:spPr/>
        <p:txBody>
          <a:bodyPr/>
          <a:lstStyle/>
          <a:p>
            <a:fld id="{B6032F0C-EC3E-46CC-8880-E9F75840B87B}" type="datetimeFigureOut">
              <a:rPr lang="en-US" smtClean="0"/>
              <a:pPr/>
              <a:t>4/6/2013</a:t>
            </a:fld>
            <a:endParaRPr lang="en-US"/>
          </a:p>
        </p:txBody>
      </p:sp>
      <p:sp>
        <p:nvSpPr>
          <p:cNvPr id="5" name="4 Marcador de pie de página"/>
          <p:cNvSpPr>
            <a:spLocks noGrp="1"/>
          </p:cNvSpPr>
          <p:nvPr>
            <p:ph type="ftr" sz="quarter" idx="11"/>
          </p:nvPr>
        </p:nvSpPr>
        <p:spPr/>
        <p:txBody>
          <a:bodyPr/>
          <a:lstStyle/>
          <a:p>
            <a:endParaRPr lang="en-US"/>
          </a:p>
        </p:txBody>
      </p:sp>
      <p:sp>
        <p:nvSpPr>
          <p:cNvPr id="6" name="5 Marcador de número de diapositiva"/>
          <p:cNvSpPr>
            <a:spLocks noGrp="1"/>
          </p:cNvSpPr>
          <p:nvPr>
            <p:ph type="sldNum" sz="quarter" idx="12"/>
          </p:nvPr>
        </p:nvSpPr>
        <p:spPr/>
        <p:txBody>
          <a:bodyPr/>
          <a:lstStyle/>
          <a:p>
            <a:fld id="{AE347716-D537-4C30-AC4C-1F081BBAD783}" type="slidenum">
              <a:rPr lang="en-US" smtClean="0"/>
              <a:pPr/>
              <a:t>‹Nº›</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n-U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3 Marcador de fecha"/>
          <p:cNvSpPr>
            <a:spLocks noGrp="1"/>
          </p:cNvSpPr>
          <p:nvPr>
            <p:ph type="dt" sz="half" idx="10"/>
          </p:nvPr>
        </p:nvSpPr>
        <p:spPr/>
        <p:txBody>
          <a:bodyPr/>
          <a:lstStyle/>
          <a:p>
            <a:fld id="{B6032F0C-EC3E-46CC-8880-E9F75840B87B}" type="datetimeFigureOut">
              <a:rPr lang="en-US" smtClean="0"/>
              <a:pPr/>
              <a:t>4/6/2013</a:t>
            </a:fld>
            <a:endParaRPr lang="en-US"/>
          </a:p>
        </p:txBody>
      </p:sp>
      <p:sp>
        <p:nvSpPr>
          <p:cNvPr id="5" name="4 Marcador de pie de página"/>
          <p:cNvSpPr>
            <a:spLocks noGrp="1"/>
          </p:cNvSpPr>
          <p:nvPr>
            <p:ph type="ftr" sz="quarter" idx="11"/>
          </p:nvPr>
        </p:nvSpPr>
        <p:spPr/>
        <p:txBody>
          <a:bodyPr/>
          <a:lstStyle/>
          <a:p>
            <a:endParaRPr lang="en-US"/>
          </a:p>
        </p:txBody>
      </p:sp>
      <p:sp>
        <p:nvSpPr>
          <p:cNvPr id="6" name="5 Marcador de número de diapositiva"/>
          <p:cNvSpPr>
            <a:spLocks noGrp="1"/>
          </p:cNvSpPr>
          <p:nvPr>
            <p:ph type="sldNum" sz="quarter" idx="12"/>
          </p:nvPr>
        </p:nvSpPr>
        <p:spPr/>
        <p:txBody>
          <a:bodyPr/>
          <a:lstStyle/>
          <a:p>
            <a:fld id="{AE347716-D537-4C30-AC4C-1F081BBAD783}" type="slidenum">
              <a:rPr lang="en-US" smtClean="0"/>
              <a:pPr/>
              <a:t>‹Nº›</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n-U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3 Marcador de fecha"/>
          <p:cNvSpPr>
            <a:spLocks noGrp="1"/>
          </p:cNvSpPr>
          <p:nvPr>
            <p:ph type="dt" sz="half" idx="10"/>
          </p:nvPr>
        </p:nvSpPr>
        <p:spPr/>
        <p:txBody>
          <a:bodyPr/>
          <a:lstStyle/>
          <a:p>
            <a:fld id="{B6032F0C-EC3E-46CC-8880-E9F75840B87B}" type="datetimeFigureOut">
              <a:rPr lang="en-US" smtClean="0"/>
              <a:pPr/>
              <a:t>4/6/2013</a:t>
            </a:fld>
            <a:endParaRPr lang="en-US"/>
          </a:p>
        </p:txBody>
      </p:sp>
      <p:sp>
        <p:nvSpPr>
          <p:cNvPr id="5" name="4 Marcador de pie de página"/>
          <p:cNvSpPr>
            <a:spLocks noGrp="1"/>
          </p:cNvSpPr>
          <p:nvPr>
            <p:ph type="ftr" sz="quarter" idx="11"/>
          </p:nvPr>
        </p:nvSpPr>
        <p:spPr/>
        <p:txBody>
          <a:bodyPr/>
          <a:lstStyle/>
          <a:p>
            <a:endParaRPr lang="en-US"/>
          </a:p>
        </p:txBody>
      </p:sp>
      <p:sp>
        <p:nvSpPr>
          <p:cNvPr id="6" name="5 Marcador de número de diapositiva"/>
          <p:cNvSpPr>
            <a:spLocks noGrp="1"/>
          </p:cNvSpPr>
          <p:nvPr>
            <p:ph type="sldNum" sz="quarter" idx="12"/>
          </p:nvPr>
        </p:nvSpPr>
        <p:spPr/>
        <p:txBody>
          <a:bodyPr/>
          <a:lstStyle/>
          <a:p>
            <a:fld id="{AE347716-D537-4C30-AC4C-1F081BBAD783}" type="slidenum">
              <a:rPr lang="en-US" smtClean="0"/>
              <a:pPr/>
              <a:t>‹Nº›</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n-U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3 Marcador de fecha"/>
          <p:cNvSpPr>
            <a:spLocks noGrp="1"/>
          </p:cNvSpPr>
          <p:nvPr>
            <p:ph type="dt" sz="half" idx="10"/>
          </p:nvPr>
        </p:nvSpPr>
        <p:spPr/>
        <p:txBody>
          <a:bodyPr/>
          <a:lstStyle/>
          <a:p>
            <a:fld id="{B6032F0C-EC3E-46CC-8880-E9F75840B87B}" type="datetimeFigureOut">
              <a:rPr lang="en-US" smtClean="0"/>
              <a:pPr/>
              <a:t>4/6/2013</a:t>
            </a:fld>
            <a:endParaRPr lang="en-US"/>
          </a:p>
        </p:txBody>
      </p:sp>
      <p:sp>
        <p:nvSpPr>
          <p:cNvPr id="5" name="4 Marcador de pie de página"/>
          <p:cNvSpPr>
            <a:spLocks noGrp="1"/>
          </p:cNvSpPr>
          <p:nvPr>
            <p:ph type="ftr" sz="quarter" idx="11"/>
          </p:nvPr>
        </p:nvSpPr>
        <p:spPr/>
        <p:txBody>
          <a:bodyPr/>
          <a:lstStyle/>
          <a:p>
            <a:endParaRPr lang="en-US"/>
          </a:p>
        </p:txBody>
      </p:sp>
      <p:sp>
        <p:nvSpPr>
          <p:cNvPr id="6" name="5 Marcador de número de diapositiva"/>
          <p:cNvSpPr>
            <a:spLocks noGrp="1"/>
          </p:cNvSpPr>
          <p:nvPr>
            <p:ph type="sldNum" sz="quarter" idx="12"/>
          </p:nvPr>
        </p:nvSpPr>
        <p:spPr/>
        <p:txBody>
          <a:bodyPr/>
          <a:lstStyle/>
          <a:p>
            <a:fld id="{AE347716-D537-4C30-AC4C-1F081BBAD783}" type="slidenum">
              <a:rPr lang="en-US" smtClean="0"/>
              <a:pPr/>
              <a:t>‹Nº›</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n-U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B6032F0C-EC3E-46CC-8880-E9F75840B87B}" type="datetimeFigureOut">
              <a:rPr lang="en-US" smtClean="0"/>
              <a:pPr/>
              <a:t>4/6/2013</a:t>
            </a:fld>
            <a:endParaRPr lang="en-US"/>
          </a:p>
        </p:txBody>
      </p:sp>
      <p:sp>
        <p:nvSpPr>
          <p:cNvPr id="5" name="4 Marcador de pie de página"/>
          <p:cNvSpPr>
            <a:spLocks noGrp="1"/>
          </p:cNvSpPr>
          <p:nvPr>
            <p:ph type="ftr" sz="quarter" idx="11"/>
          </p:nvPr>
        </p:nvSpPr>
        <p:spPr/>
        <p:txBody>
          <a:bodyPr/>
          <a:lstStyle/>
          <a:p>
            <a:endParaRPr lang="en-US"/>
          </a:p>
        </p:txBody>
      </p:sp>
      <p:sp>
        <p:nvSpPr>
          <p:cNvPr id="6" name="5 Marcador de número de diapositiva"/>
          <p:cNvSpPr>
            <a:spLocks noGrp="1"/>
          </p:cNvSpPr>
          <p:nvPr>
            <p:ph type="sldNum" sz="quarter" idx="12"/>
          </p:nvPr>
        </p:nvSpPr>
        <p:spPr/>
        <p:txBody>
          <a:bodyPr/>
          <a:lstStyle/>
          <a:p>
            <a:fld id="{AE347716-D537-4C30-AC4C-1F081BBAD783}" type="slidenum">
              <a:rPr lang="en-US" smtClean="0"/>
              <a:pPr/>
              <a:t>‹Nº›</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n-U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5" name="4 Marcador de fecha"/>
          <p:cNvSpPr>
            <a:spLocks noGrp="1"/>
          </p:cNvSpPr>
          <p:nvPr>
            <p:ph type="dt" sz="half" idx="10"/>
          </p:nvPr>
        </p:nvSpPr>
        <p:spPr/>
        <p:txBody>
          <a:bodyPr/>
          <a:lstStyle/>
          <a:p>
            <a:fld id="{B6032F0C-EC3E-46CC-8880-E9F75840B87B}" type="datetimeFigureOut">
              <a:rPr lang="en-US" smtClean="0"/>
              <a:pPr/>
              <a:t>4/6/2013</a:t>
            </a:fld>
            <a:endParaRPr lang="en-US"/>
          </a:p>
        </p:txBody>
      </p:sp>
      <p:sp>
        <p:nvSpPr>
          <p:cNvPr id="6" name="5 Marcador de pie de página"/>
          <p:cNvSpPr>
            <a:spLocks noGrp="1"/>
          </p:cNvSpPr>
          <p:nvPr>
            <p:ph type="ftr" sz="quarter" idx="11"/>
          </p:nvPr>
        </p:nvSpPr>
        <p:spPr/>
        <p:txBody>
          <a:bodyPr/>
          <a:lstStyle/>
          <a:p>
            <a:endParaRPr lang="en-US"/>
          </a:p>
        </p:txBody>
      </p:sp>
      <p:sp>
        <p:nvSpPr>
          <p:cNvPr id="7" name="6 Marcador de número de diapositiva"/>
          <p:cNvSpPr>
            <a:spLocks noGrp="1"/>
          </p:cNvSpPr>
          <p:nvPr>
            <p:ph type="sldNum" sz="quarter" idx="12"/>
          </p:nvPr>
        </p:nvSpPr>
        <p:spPr/>
        <p:txBody>
          <a:bodyPr/>
          <a:lstStyle/>
          <a:p>
            <a:fld id="{AE347716-D537-4C30-AC4C-1F081BBAD783}" type="slidenum">
              <a:rPr lang="en-US" smtClean="0"/>
              <a:pPr/>
              <a:t>‹Nº›</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n-U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7" name="6 Marcador de fecha"/>
          <p:cNvSpPr>
            <a:spLocks noGrp="1"/>
          </p:cNvSpPr>
          <p:nvPr>
            <p:ph type="dt" sz="half" idx="10"/>
          </p:nvPr>
        </p:nvSpPr>
        <p:spPr/>
        <p:txBody>
          <a:bodyPr/>
          <a:lstStyle/>
          <a:p>
            <a:fld id="{B6032F0C-EC3E-46CC-8880-E9F75840B87B}" type="datetimeFigureOut">
              <a:rPr lang="en-US" smtClean="0"/>
              <a:pPr/>
              <a:t>4/6/2013</a:t>
            </a:fld>
            <a:endParaRPr lang="en-US"/>
          </a:p>
        </p:txBody>
      </p:sp>
      <p:sp>
        <p:nvSpPr>
          <p:cNvPr id="8" name="7 Marcador de pie de página"/>
          <p:cNvSpPr>
            <a:spLocks noGrp="1"/>
          </p:cNvSpPr>
          <p:nvPr>
            <p:ph type="ftr" sz="quarter" idx="11"/>
          </p:nvPr>
        </p:nvSpPr>
        <p:spPr/>
        <p:txBody>
          <a:bodyPr/>
          <a:lstStyle/>
          <a:p>
            <a:endParaRPr lang="en-US"/>
          </a:p>
        </p:txBody>
      </p:sp>
      <p:sp>
        <p:nvSpPr>
          <p:cNvPr id="9" name="8 Marcador de número de diapositiva"/>
          <p:cNvSpPr>
            <a:spLocks noGrp="1"/>
          </p:cNvSpPr>
          <p:nvPr>
            <p:ph type="sldNum" sz="quarter" idx="12"/>
          </p:nvPr>
        </p:nvSpPr>
        <p:spPr/>
        <p:txBody>
          <a:bodyPr/>
          <a:lstStyle/>
          <a:p>
            <a:fld id="{AE347716-D537-4C30-AC4C-1F081BBAD783}" type="slidenum">
              <a:rPr lang="en-US" smtClean="0"/>
              <a:pPr/>
              <a:t>‹Nº›</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n-US"/>
          </a:p>
        </p:txBody>
      </p:sp>
      <p:sp>
        <p:nvSpPr>
          <p:cNvPr id="3" name="2 Marcador de fecha"/>
          <p:cNvSpPr>
            <a:spLocks noGrp="1"/>
          </p:cNvSpPr>
          <p:nvPr>
            <p:ph type="dt" sz="half" idx="10"/>
          </p:nvPr>
        </p:nvSpPr>
        <p:spPr/>
        <p:txBody>
          <a:bodyPr/>
          <a:lstStyle/>
          <a:p>
            <a:fld id="{B6032F0C-EC3E-46CC-8880-E9F75840B87B}" type="datetimeFigureOut">
              <a:rPr lang="en-US" smtClean="0"/>
              <a:pPr/>
              <a:t>4/6/2013</a:t>
            </a:fld>
            <a:endParaRPr lang="en-US"/>
          </a:p>
        </p:txBody>
      </p:sp>
      <p:sp>
        <p:nvSpPr>
          <p:cNvPr id="4" name="3 Marcador de pie de página"/>
          <p:cNvSpPr>
            <a:spLocks noGrp="1"/>
          </p:cNvSpPr>
          <p:nvPr>
            <p:ph type="ftr" sz="quarter" idx="11"/>
          </p:nvPr>
        </p:nvSpPr>
        <p:spPr/>
        <p:txBody>
          <a:bodyPr/>
          <a:lstStyle/>
          <a:p>
            <a:endParaRPr lang="en-US"/>
          </a:p>
        </p:txBody>
      </p:sp>
      <p:sp>
        <p:nvSpPr>
          <p:cNvPr id="5" name="4 Marcador de número de diapositiva"/>
          <p:cNvSpPr>
            <a:spLocks noGrp="1"/>
          </p:cNvSpPr>
          <p:nvPr>
            <p:ph type="sldNum" sz="quarter" idx="12"/>
          </p:nvPr>
        </p:nvSpPr>
        <p:spPr/>
        <p:txBody>
          <a:bodyPr/>
          <a:lstStyle/>
          <a:p>
            <a:fld id="{AE347716-D537-4C30-AC4C-1F081BBAD783}" type="slidenum">
              <a:rPr lang="en-US" smtClean="0"/>
              <a:pPr/>
              <a:t>‹Nº›</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B6032F0C-EC3E-46CC-8880-E9F75840B87B}" type="datetimeFigureOut">
              <a:rPr lang="en-US" smtClean="0"/>
              <a:pPr/>
              <a:t>4/6/2013</a:t>
            </a:fld>
            <a:endParaRPr lang="en-US"/>
          </a:p>
        </p:txBody>
      </p:sp>
      <p:sp>
        <p:nvSpPr>
          <p:cNvPr id="3" name="2 Marcador de pie de página"/>
          <p:cNvSpPr>
            <a:spLocks noGrp="1"/>
          </p:cNvSpPr>
          <p:nvPr>
            <p:ph type="ftr" sz="quarter" idx="11"/>
          </p:nvPr>
        </p:nvSpPr>
        <p:spPr/>
        <p:txBody>
          <a:bodyPr/>
          <a:lstStyle/>
          <a:p>
            <a:endParaRPr lang="en-US"/>
          </a:p>
        </p:txBody>
      </p:sp>
      <p:sp>
        <p:nvSpPr>
          <p:cNvPr id="4" name="3 Marcador de número de diapositiva"/>
          <p:cNvSpPr>
            <a:spLocks noGrp="1"/>
          </p:cNvSpPr>
          <p:nvPr>
            <p:ph type="sldNum" sz="quarter" idx="12"/>
          </p:nvPr>
        </p:nvSpPr>
        <p:spPr/>
        <p:txBody>
          <a:bodyPr/>
          <a:lstStyle/>
          <a:p>
            <a:fld id="{AE347716-D537-4C30-AC4C-1F081BBAD783}" type="slidenum">
              <a:rPr lang="en-US" smtClean="0"/>
              <a:pPr/>
              <a:t>‹Nº›</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n-U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B6032F0C-EC3E-46CC-8880-E9F75840B87B}" type="datetimeFigureOut">
              <a:rPr lang="en-US" smtClean="0"/>
              <a:pPr/>
              <a:t>4/6/2013</a:t>
            </a:fld>
            <a:endParaRPr lang="en-US"/>
          </a:p>
        </p:txBody>
      </p:sp>
      <p:sp>
        <p:nvSpPr>
          <p:cNvPr id="6" name="5 Marcador de pie de página"/>
          <p:cNvSpPr>
            <a:spLocks noGrp="1"/>
          </p:cNvSpPr>
          <p:nvPr>
            <p:ph type="ftr" sz="quarter" idx="11"/>
          </p:nvPr>
        </p:nvSpPr>
        <p:spPr/>
        <p:txBody>
          <a:bodyPr/>
          <a:lstStyle/>
          <a:p>
            <a:endParaRPr lang="en-US"/>
          </a:p>
        </p:txBody>
      </p:sp>
      <p:sp>
        <p:nvSpPr>
          <p:cNvPr id="7" name="6 Marcador de número de diapositiva"/>
          <p:cNvSpPr>
            <a:spLocks noGrp="1"/>
          </p:cNvSpPr>
          <p:nvPr>
            <p:ph type="sldNum" sz="quarter" idx="12"/>
          </p:nvPr>
        </p:nvSpPr>
        <p:spPr/>
        <p:txBody>
          <a:bodyPr/>
          <a:lstStyle/>
          <a:p>
            <a:fld id="{AE347716-D537-4C30-AC4C-1F081BBAD783}" type="slidenum">
              <a:rPr lang="en-US" smtClean="0"/>
              <a:pPr/>
              <a:t>‹Nº›</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n-U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B6032F0C-EC3E-46CC-8880-E9F75840B87B}" type="datetimeFigureOut">
              <a:rPr lang="en-US" smtClean="0"/>
              <a:pPr/>
              <a:t>4/6/2013</a:t>
            </a:fld>
            <a:endParaRPr lang="en-US"/>
          </a:p>
        </p:txBody>
      </p:sp>
      <p:sp>
        <p:nvSpPr>
          <p:cNvPr id="6" name="5 Marcador de pie de página"/>
          <p:cNvSpPr>
            <a:spLocks noGrp="1"/>
          </p:cNvSpPr>
          <p:nvPr>
            <p:ph type="ftr" sz="quarter" idx="11"/>
          </p:nvPr>
        </p:nvSpPr>
        <p:spPr/>
        <p:txBody>
          <a:bodyPr/>
          <a:lstStyle/>
          <a:p>
            <a:endParaRPr lang="en-US"/>
          </a:p>
        </p:txBody>
      </p:sp>
      <p:sp>
        <p:nvSpPr>
          <p:cNvPr id="7" name="6 Marcador de número de diapositiva"/>
          <p:cNvSpPr>
            <a:spLocks noGrp="1"/>
          </p:cNvSpPr>
          <p:nvPr>
            <p:ph type="sldNum" sz="quarter" idx="12"/>
          </p:nvPr>
        </p:nvSpPr>
        <p:spPr/>
        <p:txBody>
          <a:bodyPr/>
          <a:lstStyle/>
          <a:p>
            <a:fld id="{AE347716-D537-4C30-AC4C-1F081BBAD783}" type="slidenum">
              <a:rPr lang="en-US" smtClean="0"/>
              <a:pPr/>
              <a:t>‹Nº›</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n-US"/>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6032F0C-EC3E-46CC-8880-E9F75840B87B}" type="datetimeFigureOut">
              <a:rPr lang="en-US" smtClean="0"/>
              <a:pPr/>
              <a:t>4/6/2013</a:t>
            </a:fld>
            <a:endParaRPr lang="en-U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E347716-D537-4C30-AC4C-1F081BBAD783}" type="slidenum">
              <a:rPr lang="en-US" smtClean="0"/>
              <a:pPr/>
              <a:t>‹Nº›</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slide" Target="slide10.xml"/><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slide" Target="slide39.xml"/><Relationship Id="rId5" Type="http://schemas.openxmlformats.org/officeDocument/2006/relationships/slide" Target="slide27.xml"/><Relationship Id="rId4" Type="http://schemas.openxmlformats.org/officeDocument/2006/relationships/slide" Target="slide40.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7.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6.xml"/><Relationship Id="rId1" Type="http://schemas.openxmlformats.org/officeDocument/2006/relationships/vmlDrawing" Target="../drawings/vmlDrawing2.vml"/><Relationship Id="rId5" Type="http://schemas.openxmlformats.org/officeDocument/2006/relationships/image" Target="../media/image2.emf"/><Relationship Id="rId4" Type="http://schemas.openxmlformats.org/officeDocument/2006/relationships/oleObject" Target="../embeddings/oleObject2.bin"/></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6.xml"/><Relationship Id="rId1" Type="http://schemas.openxmlformats.org/officeDocument/2006/relationships/vmlDrawing" Target="../drawings/vmlDrawing3.vml"/><Relationship Id="rId5" Type="http://schemas.openxmlformats.org/officeDocument/2006/relationships/image" Target="../media/image3.emf"/><Relationship Id="rId4" Type="http://schemas.openxmlformats.org/officeDocument/2006/relationships/oleObject" Target="../embeddings/oleObject3.bin"/></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6.xml"/><Relationship Id="rId1" Type="http://schemas.openxmlformats.org/officeDocument/2006/relationships/vmlDrawing" Target="../drawings/vmlDrawing4.vml"/><Relationship Id="rId5" Type="http://schemas.openxmlformats.org/officeDocument/2006/relationships/image" Target="../media/image4.emf"/><Relationship Id="rId4" Type="http://schemas.openxmlformats.org/officeDocument/2006/relationships/oleObject" Target="../embeddings/oleObject4.bin"/></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7.xml"/><Relationship Id="rId1" Type="http://schemas.openxmlformats.org/officeDocument/2006/relationships/vmlDrawing" Target="../drawings/vmlDrawing5.vml"/><Relationship Id="rId5" Type="http://schemas.openxmlformats.org/officeDocument/2006/relationships/image" Target="../media/image5.emf"/><Relationship Id="rId4" Type="http://schemas.openxmlformats.org/officeDocument/2006/relationships/oleObject" Target="../embeddings/oleObject5.bin"/></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46.xml.rels><?xml version="1.0" encoding="UTF-8" standalone="yes"?>
<Relationships xmlns="http://schemas.openxmlformats.org/package/2006/relationships"><Relationship Id="rId8" Type="http://schemas.openxmlformats.org/officeDocument/2006/relationships/hyperlink" Target="http://www.novartis.com/" TargetMode="External"/><Relationship Id="rId3" Type="http://schemas.openxmlformats.org/officeDocument/2006/relationships/notesSlide" Target="../notesSlides/notesSlide13.xml"/><Relationship Id="rId7" Type="http://schemas.openxmlformats.org/officeDocument/2006/relationships/hyperlink" Target="http://www.atacand.com/" TargetMode="External"/><Relationship Id="rId2" Type="http://schemas.openxmlformats.org/officeDocument/2006/relationships/slideLayout" Target="../slideLayouts/slideLayout7.xml"/><Relationship Id="rId1" Type="http://schemas.openxmlformats.org/officeDocument/2006/relationships/vmlDrawing" Target="../drawings/vmlDrawing6.vml"/><Relationship Id="rId6" Type="http://schemas.openxmlformats.org/officeDocument/2006/relationships/hyperlink" Target="http://www.roadmapstudy.org/resident.aspx" TargetMode="External"/><Relationship Id="rId5" Type="http://schemas.openxmlformats.org/officeDocument/2006/relationships/image" Target="../media/image7.emf"/><Relationship Id="rId4" Type="http://schemas.openxmlformats.org/officeDocument/2006/relationships/oleObject" Target="../embeddings/oleObject6.bin"/><Relationship Id="rId9" Type="http://schemas.openxmlformats.org/officeDocument/2006/relationships/hyperlink" Target="http://www.ontarget-micardis.com/" TargetMode="Externa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r>
              <a:rPr lang="es-MX" dirty="0" smtClean="0"/>
              <a:t>TOPICOS EN HIPERTENSION</a:t>
            </a:r>
            <a:endParaRPr lang="en-US" dirty="0"/>
          </a:p>
        </p:txBody>
      </p:sp>
      <p:sp>
        <p:nvSpPr>
          <p:cNvPr id="3" name="2 Subtítulo"/>
          <p:cNvSpPr>
            <a:spLocks noGrp="1"/>
          </p:cNvSpPr>
          <p:nvPr>
            <p:ph type="subTitle" idx="1"/>
          </p:nvPr>
        </p:nvSpPr>
        <p:spPr/>
        <p:txBody>
          <a:bodyPr/>
          <a:lstStyle/>
          <a:p>
            <a:r>
              <a:rPr lang="es-MX" dirty="0" smtClean="0"/>
              <a:t>DR.</a:t>
            </a:r>
          </a:p>
          <a:p>
            <a:r>
              <a:rPr lang="es-MX" dirty="0" smtClean="0"/>
              <a:t>DANIEL PEREZ CALDERON</a:t>
            </a:r>
          </a:p>
          <a:p>
            <a:r>
              <a:rPr lang="es-MX" dirty="0" smtClean="0"/>
              <a:t>MEDICINA INTERNA</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6"/>
          <p:cNvSpPr>
            <a:spLocks noGrp="1" noChangeArrowheads="1"/>
          </p:cNvSpPr>
          <p:nvPr>
            <p:ph type="sldNum" sz="quarter" idx="10"/>
          </p:nvPr>
        </p:nvSpPr>
        <p:spPr>
          <a:noFill/>
        </p:spPr>
        <p:txBody>
          <a:bodyPr/>
          <a:lstStyle/>
          <a:p>
            <a:pPr>
              <a:buSzPct val="100000"/>
            </a:pPr>
            <a:fld id="{7A4940E4-76E5-4ED6-851D-527C496D8A76}" type="slidenum">
              <a:rPr lang="es-ES" smtClean="0">
                <a:solidFill>
                  <a:srgbClr val="000000"/>
                </a:solidFill>
                <a:ea typeface="MS PGothic" pitchFamily="34" charset="-128"/>
              </a:rPr>
              <a:pPr>
                <a:buSzPct val="100000"/>
              </a:pPr>
              <a:t>10</a:t>
            </a:fld>
            <a:endParaRPr lang="es-ES" smtClean="0">
              <a:solidFill>
                <a:srgbClr val="000000"/>
              </a:solidFill>
              <a:ea typeface="MS PGothic" pitchFamily="34" charset="-128"/>
            </a:endParaRPr>
          </a:p>
        </p:txBody>
      </p:sp>
      <p:sp>
        <p:nvSpPr>
          <p:cNvPr id="41987" name="Rectangle 2"/>
          <p:cNvSpPr>
            <a:spLocks noGrp="1" noChangeArrowheads="1"/>
          </p:cNvSpPr>
          <p:nvPr>
            <p:ph type="title" idx="4294967295"/>
          </p:nvPr>
        </p:nvSpPr>
        <p:spPr bwMode="auto"/>
        <p:txBody>
          <a:bodyPr/>
          <a:lstStyle/>
          <a:p>
            <a:r>
              <a:rPr lang="es-ES" sz="2800" dirty="0" smtClean="0">
                <a:solidFill>
                  <a:schemeClr val="accent3">
                    <a:lumMod val="50000"/>
                  </a:schemeClr>
                </a:solidFill>
                <a:ea typeface="MS PGothic" pitchFamily="34" charset="-128"/>
              </a:rPr>
              <a:t>Agenda</a:t>
            </a:r>
          </a:p>
        </p:txBody>
      </p:sp>
      <p:sp>
        <p:nvSpPr>
          <p:cNvPr id="41988" name="Rectangle 3"/>
          <p:cNvSpPr>
            <a:spLocks noGrp="1" noChangeArrowheads="1"/>
          </p:cNvSpPr>
          <p:nvPr>
            <p:ph type="body" idx="4294967295"/>
          </p:nvPr>
        </p:nvSpPr>
        <p:spPr bwMode="gray"/>
        <p:txBody>
          <a:bodyPr>
            <a:normAutofit fontScale="85000" lnSpcReduction="20000"/>
          </a:bodyPr>
          <a:lstStyle/>
          <a:p>
            <a:pPr>
              <a:lnSpc>
                <a:spcPct val="114000"/>
              </a:lnSpc>
            </a:pPr>
            <a:r>
              <a:rPr lang="es-ES" b="1" dirty="0" smtClean="0">
                <a:solidFill>
                  <a:srgbClr val="0081C6"/>
                </a:solidFill>
                <a:ea typeface="MS PGothic" pitchFamily="34" charset="-128"/>
              </a:rPr>
              <a:t>Necesidades no cubiertas en el tratamiento de la hipertensión</a:t>
            </a:r>
          </a:p>
          <a:p>
            <a:pPr>
              <a:lnSpc>
                <a:spcPct val="114000"/>
              </a:lnSpc>
            </a:pPr>
            <a:r>
              <a:rPr lang="es-ES" b="1" dirty="0" smtClean="0">
                <a:solidFill>
                  <a:srgbClr val="0081C6"/>
                </a:solidFill>
                <a:ea typeface="MS PGothic" pitchFamily="34" charset="-128"/>
              </a:rPr>
              <a:t>¿Por qué es necesario un tratamiento combinado?</a:t>
            </a:r>
          </a:p>
          <a:p>
            <a:pPr lvl="1">
              <a:lnSpc>
                <a:spcPct val="114000"/>
              </a:lnSpc>
            </a:pPr>
            <a:r>
              <a:rPr lang="es-ES" b="1" dirty="0" smtClean="0">
                <a:solidFill>
                  <a:srgbClr val="0081C6"/>
                </a:solidFill>
                <a:ea typeface="MS PGothic" pitchFamily="34" charset="-128"/>
              </a:rPr>
              <a:t>Ventajas de la SPC (Single </a:t>
            </a:r>
            <a:r>
              <a:rPr lang="es-ES" b="1" dirty="0" err="1" smtClean="0">
                <a:solidFill>
                  <a:srgbClr val="0081C6"/>
                </a:solidFill>
                <a:ea typeface="MS PGothic" pitchFamily="34" charset="-128"/>
              </a:rPr>
              <a:t>Pill</a:t>
            </a:r>
            <a:r>
              <a:rPr lang="es-ES" b="1" dirty="0" smtClean="0">
                <a:solidFill>
                  <a:srgbClr val="0081C6"/>
                </a:solidFill>
                <a:ea typeface="MS PGothic" pitchFamily="34" charset="-128"/>
              </a:rPr>
              <a:t> </a:t>
            </a:r>
            <a:r>
              <a:rPr lang="es-ES" b="1" dirty="0" err="1" smtClean="0">
                <a:solidFill>
                  <a:srgbClr val="0081C6"/>
                </a:solidFill>
                <a:ea typeface="MS PGothic" pitchFamily="34" charset="-128"/>
              </a:rPr>
              <a:t>Combination</a:t>
            </a:r>
            <a:r>
              <a:rPr lang="es-ES" b="1" dirty="0" smtClean="0">
                <a:solidFill>
                  <a:srgbClr val="0081C6"/>
                </a:solidFill>
                <a:ea typeface="MS PGothic" pitchFamily="34" charset="-128"/>
              </a:rPr>
              <a:t>)</a:t>
            </a:r>
          </a:p>
          <a:p>
            <a:pPr lvl="1">
              <a:lnSpc>
                <a:spcPct val="114000"/>
              </a:lnSpc>
            </a:pPr>
            <a:r>
              <a:rPr lang="es-ES" b="1" dirty="0" smtClean="0">
                <a:solidFill>
                  <a:srgbClr val="0081C6"/>
                </a:solidFill>
                <a:ea typeface="MS PGothic" pitchFamily="34" charset="-128"/>
              </a:rPr>
              <a:t>Directrices</a:t>
            </a:r>
          </a:p>
          <a:p>
            <a:pPr lvl="1">
              <a:lnSpc>
                <a:spcPct val="114000"/>
              </a:lnSpc>
            </a:pPr>
            <a:r>
              <a:rPr lang="es-ES" b="1" dirty="0" smtClean="0">
                <a:solidFill>
                  <a:srgbClr val="0081C6"/>
                </a:solidFill>
                <a:ea typeface="MS PGothic" pitchFamily="34" charset="-128"/>
              </a:rPr>
              <a:t>Cumplimiento del tratamiento</a:t>
            </a:r>
            <a:endParaRPr lang="es-ES" dirty="0" smtClean="0">
              <a:ea typeface="MS PGothic" pitchFamily="34" charset="-128"/>
            </a:endParaRPr>
          </a:p>
          <a:p>
            <a:pPr>
              <a:lnSpc>
                <a:spcPct val="114000"/>
              </a:lnSpc>
            </a:pPr>
            <a:r>
              <a:rPr lang="es-ES" b="1" dirty="0" smtClean="0">
                <a:solidFill>
                  <a:srgbClr val="0081C6"/>
                </a:solidFill>
                <a:ea typeface="MS PGothic" pitchFamily="34" charset="-128"/>
              </a:rPr>
              <a:t>Estudios de soporte / Resultados</a:t>
            </a:r>
          </a:p>
          <a:p>
            <a:pPr lvl="1">
              <a:lnSpc>
                <a:spcPct val="114000"/>
              </a:lnSpc>
            </a:pPr>
            <a:r>
              <a:rPr lang="es-ES" b="1" dirty="0" err="1" smtClean="0">
                <a:solidFill>
                  <a:srgbClr val="0081C6"/>
                </a:solidFill>
                <a:ea typeface="MS PGothic" pitchFamily="34" charset="-128"/>
              </a:rPr>
              <a:t>LittleJohn</a:t>
            </a:r>
            <a:r>
              <a:rPr lang="es-ES" b="1" dirty="0" smtClean="0">
                <a:solidFill>
                  <a:srgbClr val="0081C6"/>
                </a:solidFill>
                <a:ea typeface="MS PGothic" pitchFamily="34" charset="-128"/>
              </a:rPr>
              <a:t> III</a:t>
            </a:r>
          </a:p>
          <a:p>
            <a:pPr lvl="1">
              <a:lnSpc>
                <a:spcPct val="114000"/>
              </a:lnSpc>
            </a:pPr>
            <a:r>
              <a:rPr lang="es-ES" b="1" dirty="0" smtClean="0">
                <a:solidFill>
                  <a:srgbClr val="0081C6"/>
                </a:solidFill>
                <a:ea typeface="MS PGothic" pitchFamily="34" charset="-128"/>
              </a:rPr>
              <a:t>White</a:t>
            </a:r>
          </a:p>
          <a:p>
            <a:pPr lvl="1">
              <a:lnSpc>
                <a:spcPct val="114000"/>
              </a:lnSpc>
            </a:pPr>
            <a:r>
              <a:rPr lang="es-ES" b="1" dirty="0" smtClean="0">
                <a:solidFill>
                  <a:srgbClr val="0081C6"/>
                </a:solidFill>
                <a:ea typeface="MS PGothic" pitchFamily="34" charset="-128"/>
              </a:rPr>
              <a:t>TEAMSTA 5 / TEAMSTA 10</a:t>
            </a:r>
          </a:p>
        </p:txBody>
      </p:sp>
      <p:sp>
        <p:nvSpPr>
          <p:cNvPr id="41989" name="Rectangle 5">
            <a:hlinkClick r:id="rId3" action="ppaction://hlinksldjump"/>
          </p:cNvPr>
          <p:cNvSpPr>
            <a:spLocks noChangeArrowheads="1"/>
          </p:cNvSpPr>
          <p:nvPr/>
        </p:nvSpPr>
        <p:spPr bwMode="auto">
          <a:xfrm>
            <a:off x="1220788" y="2346325"/>
            <a:ext cx="7150100" cy="412750"/>
          </a:xfrm>
          <a:prstGeom prst="rect">
            <a:avLst/>
          </a:prstGeom>
          <a:noFill/>
          <a:ln w="9525">
            <a:noFill/>
            <a:miter lim="800000"/>
            <a:headEnd/>
            <a:tailEnd/>
          </a:ln>
        </p:spPr>
        <p:txBody>
          <a:bodyPr wrap="none" anchor="ctr"/>
          <a:lstStyle/>
          <a:p>
            <a:endParaRPr lang="es-ES"/>
          </a:p>
        </p:txBody>
      </p:sp>
      <p:sp>
        <p:nvSpPr>
          <p:cNvPr id="41990" name="Rectangle 6">
            <a:hlinkClick r:id="rId4" action="ppaction://hlinksldjump"/>
          </p:cNvPr>
          <p:cNvSpPr>
            <a:spLocks noChangeArrowheads="1"/>
          </p:cNvSpPr>
          <p:nvPr/>
        </p:nvSpPr>
        <p:spPr bwMode="auto">
          <a:xfrm>
            <a:off x="278679" y="1787382"/>
            <a:ext cx="7150100" cy="412750"/>
          </a:xfrm>
          <a:prstGeom prst="rect">
            <a:avLst/>
          </a:prstGeom>
          <a:noFill/>
          <a:ln w="9525">
            <a:noFill/>
            <a:miter lim="800000"/>
            <a:headEnd/>
            <a:tailEnd/>
          </a:ln>
        </p:spPr>
        <p:txBody>
          <a:bodyPr wrap="none" anchor="ctr"/>
          <a:lstStyle/>
          <a:p>
            <a:endParaRPr lang="es-ES"/>
          </a:p>
        </p:txBody>
      </p:sp>
      <p:sp>
        <p:nvSpPr>
          <p:cNvPr id="41991" name="Rectangle 7">
            <a:hlinkClick r:id="rId5" action="ppaction://hlinksldjump"/>
          </p:cNvPr>
          <p:cNvSpPr>
            <a:spLocks noChangeArrowheads="1"/>
          </p:cNvSpPr>
          <p:nvPr/>
        </p:nvSpPr>
        <p:spPr bwMode="auto">
          <a:xfrm>
            <a:off x="230188" y="2373457"/>
            <a:ext cx="7150100" cy="412750"/>
          </a:xfrm>
          <a:prstGeom prst="rect">
            <a:avLst/>
          </a:prstGeom>
          <a:noFill/>
          <a:ln w="9525">
            <a:noFill/>
            <a:miter lim="800000"/>
            <a:headEnd/>
            <a:tailEnd/>
          </a:ln>
        </p:spPr>
        <p:txBody>
          <a:bodyPr wrap="none" anchor="ctr"/>
          <a:lstStyle/>
          <a:p>
            <a:endParaRPr lang="es-ES"/>
          </a:p>
        </p:txBody>
      </p:sp>
      <p:sp>
        <p:nvSpPr>
          <p:cNvPr id="41992" name="Rectangle 8">
            <a:hlinkClick r:id="rId6" action="ppaction://hlinksldjump"/>
          </p:cNvPr>
          <p:cNvSpPr>
            <a:spLocks noChangeArrowheads="1"/>
          </p:cNvSpPr>
          <p:nvPr/>
        </p:nvSpPr>
        <p:spPr bwMode="auto">
          <a:xfrm>
            <a:off x="0" y="2773363"/>
            <a:ext cx="7150100" cy="412750"/>
          </a:xfrm>
          <a:prstGeom prst="rect">
            <a:avLst/>
          </a:prstGeom>
          <a:noFill/>
          <a:ln w="9525">
            <a:noFill/>
            <a:miter lim="800000"/>
            <a:headEnd/>
            <a:tailEnd/>
          </a:ln>
        </p:spPr>
        <p:txBody>
          <a:bodyPr wrap="none" anchor="ctr"/>
          <a:lstStyle/>
          <a:p>
            <a:endParaRPr lang="es-ES"/>
          </a:p>
        </p:txBody>
      </p:sp>
      <p:sp>
        <p:nvSpPr>
          <p:cNvPr id="41993" name="Rectangle 9">
            <a:hlinkClick r:id="" action="ppaction://noaction"/>
          </p:cNvPr>
          <p:cNvSpPr>
            <a:spLocks noChangeArrowheads="1"/>
          </p:cNvSpPr>
          <p:nvPr/>
        </p:nvSpPr>
        <p:spPr bwMode="auto">
          <a:xfrm>
            <a:off x="153988" y="4010025"/>
            <a:ext cx="7150100" cy="412750"/>
          </a:xfrm>
          <a:prstGeom prst="rect">
            <a:avLst/>
          </a:prstGeom>
          <a:noFill/>
          <a:ln w="9525">
            <a:noFill/>
            <a:miter lim="800000"/>
            <a:headEnd/>
            <a:tailEnd/>
          </a:ln>
        </p:spPr>
        <p:txBody>
          <a:bodyPr wrap="none" anchor="ctr"/>
          <a:lstStyle/>
          <a:p>
            <a:endParaRPr lang="es-ES"/>
          </a:p>
        </p:txBody>
      </p:sp>
      <p:sp>
        <p:nvSpPr>
          <p:cNvPr id="41994" name="Rectangle 10">
            <a:hlinkClick r:id="" action="ppaction://noaction"/>
          </p:cNvPr>
          <p:cNvSpPr>
            <a:spLocks noChangeArrowheads="1"/>
          </p:cNvSpPr>
          <p:nvPr/>
        </p:nvSpPr>
        <p:spPr bwMode="auto">
          <a:xfrm>
            <a:off x="0" y="3832514"/>
            <a:ext cx="7150100" cy="412750"/>
          </a:xfrm>
          <a:prstGeom prst="rect">
            <a:avLst/>
          </a:prstGeom>
          <a:noFill/>
          <a:ln w="9525">
            <a:noFill/>
            <a:miter lim="800000"/>
            <a:headEnd/>
            <a:tailEnd/>
          </a:ln>
        </p:spPr>
        <p:txBody>
          <a:bodyPr wrap="none" anchor="ctr"/>
          <a:lstStyle/>
          <a:p>
            <a:endParaRPr lang="es-ES"/>
          </a:p>
        </p:txBody>
      </p:sp>
      <p:sp>
        <p:nvSpPr>
          <p:cNvPr id="41995" name="Rectangle 11">
            <a:hlinkClick r:id="" action="ppaction://noaction"/>
          </p:cNvPr>
          <p:cNvSpPr>
            <a:spLocks noChangeArrowheads="1"/>
          </p:cNvSpPr>
          <p:nvPr/>
        </p:nvSpPr>
        <p:spPr bwMode="auto">
          <a:xfrm>
            <a:off x="0" y="4313238"/>
            <a:ext cx="7150100" cy="412750"/>
          </a:xfrm>
          <a:prstGeom prst="rect">
            <a:avLst/>
          </a:prstGeom>
          <a:noFill/>
          <a:ln w="9525">
            <a:noFill/>
            <a:miter lim="800000"/>
            <a:headEnd/>
            <a:tailEnd/>
          </a:ln>
        </p:spPr>
        <p:txBody>
          <a:bodyPr wrap="none" anchor="ctr"/>
          <a:lstStyle/>
          <a:p>
            <a:endParaRPr lang="es-ES"/>
          </a:p>
        </p:txBody>
      </p:sp>
      <p:sp>
        <p:nvSpPr>
          <p:cNvPr id="41996" name="Rectangle 12">
            <a:hlinkClick r:id="" action="ppaction://noaction"/>
          </p:cNvPr>
          <p:cNvSpPr>
            <a:spLocks noChangeArrowheads="1"/>
          </p:cNvSpPr>
          <p:nvPr/>
        </p:nvSpPr>
        <p:spPr bwMode="auto">
          <a:xfrm>
            <a:off x="0" y="4854287"/>
            <a:ext cx="7150100" cy="412750"/>
          </a:xfrm>
          <a:prstGeom prst="rect">
            <a:avLst/>
          </a:prstGeom>
          <a:noFill/>
          <a:ln w="9525">
            <a:noFill/>
            <a:miter lim="800000"/>
            <a:headEnd/>
            <a:tailEnd/>
          </a:ln>
        </p:spPr>
        <p:txBody>
          <a:bodyPr wrap="none" anchor="ctr"/>
          <a:lstStyle/>
          <a:p>
            <a:endParaRPr lang="es-ES"/>
          </a:p>
        </p:txBody>
      </p:sp>
    </p:spTree>
  </p:cSld>
  <p:clrMapOvr>
    <a:masterClrMapping/>
  </p:clrMapOvr>
  <p:transition>
    <p:wipe dir="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6"/>
          <p:cNvSpPr>
            <a:spLocks noGrp="1" noChangeArrowheads="1"/>
          </p:cNvSpPr>
          <p:nvPr>
            <p:ph type="sldNum" sz="quarter" idx="10"/>
          </p:nvPr>
        </p:nvSpPr>
        <p:spPr>
          <a:noFill/>
        </p:spPr>
        <p:txBody>
          <a:bodyPr/>
          <a:lstStyle/>
          <a:p>
            <a:pPr>
              <a:buSzPct val="100000"/>
            </a:pPr>
            <a:fld id="{05310726-488E-4698-821F-6CA6BED43DB6}" type="slidenum">
              <a:rPr lang="es-ES" smtClean="0">
                <a:solidFill>
                  <a:srgbClr val="000000"/>
                </a:solidFill>
                <a:ea typeface="MS PGothic" pitchFamily="34" charset="-128"/>
              </a:rPr>
              <a:pPr>
                <a:buSzPct val="100000"/>
              </a:pPr>
              <a:t>11</a:t>
            </a:fld>
            <a:endParaRPr lang="es-ES" smtClean="0">
              <a:solidFill>
                <a:srgbClr val="000000"/>
              </a:solidFill>
              <a:ea typeface="MS PGothic" pitchFamily="34" charset="-128"/>
            </a:endParaRPr>
          </a:p>
        </p:txBody>
      </p:sp>
      <p:sp>
        <p:nvSpPr>
          <p:cNvPr id="1028" name="Rectangle 2"/>
          <p:cNvSpPr>
            <a:spLocks noGrp="1" noChangeArrowheads="1"/>
          </p:cNvSpPr>
          <p:nvPr>
            <p:ph type="title" idx="4294967295"/>
          </p:nvPr>
        </p:nvSpPr>
        <p:spPr bwMode="auto"/>
        <p:txBody>
          <a:bodyPr/>
          <a:lstStyle/>
          <a:p>
            <a:r>
              <a:rPr lang="es-ES" sz="2800" dirty="0" smtClean="0">
                <a:solidFill>
                  <a:srgbClr val="FF0000"/>
                </a:solidFill>
                <a:ea typeface="MS PGothic" pitchFamily="34" charset="-128"/>
              </a:rPr>
              <a:t>Alta prevalencia de la hipertensión en todo el mundo</a:t>
            </a:r>
          </a:p>
        </p:txBody>
      </p:sp>
      <p:graphicFrame>
        <p:nvGraphicFramePr>
          <p:cNvPr id="1026" name="Object 3"/>
          <p:cNvGraphicFramePr>
            <a:graphicFrameLocks noGrp="1" noChangeAspect="1"/>
          </p:cNvGraphicFramePr>
          <p:nvPr>
            <p:ph idx="4294967295"/>
          </p:nvPr>
        </p:nvGraphicFramePr>
        <p:xfrm>
          <a:off x="442913" y="1598613"/>
          <a:ext cx="8326437" cy="3617912"/>
        </p:xfrm>
        <a:graphic>
          <a:graphicData uri="http://schemas.openxmlformats.org/presentationml/2006/ole">
            <mc:AlternateContent xmlns:mc="http://schemas.openxmlformats.org/markup-compatibility/2006">
              <mc:Choice xmlns:v="urn:schemas-microsoft-com:vml" Requires="v">
                <p:oleObj spid="_x0000_s5124" name="Diagramm" r:id="rId4" imgW="8324850" imgH="3619500" progId="MSGraph.Chart.8">
                  <p:embed followColorScheme="full"/>
                </p:oleObj>
              </mc:Choice>
              <mc:Fallback>
                <p:oleObj name="Diagramm" r:id="rId4" imgW="8324850" imgH="3619500" progId="MSGraph.Chart.8">
                  <p:embed followColorScheme="full"/>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gray">
                      <a:xfrm>
                        <a:off x="442913" y="1598613"/>
                        <a:ext cx="8326437" cy="36179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29" name="Text Box 4"/>
          <p:cNvSpPr txBox="1">
            <a:spLocks noChangeArrowheads="1"/>
          </p:cNvSpPr>
          <p:nvPr/>
        </p:nvSpPr>
        <p:spPr bwMode="gray">
          <a:xfrm>
            <a:off x="2268538" y="4984750"/>
            <a:ext cx="601662" cy="346075"/>
          </a:xfrm>
          <a:prstGeom prst="rect">
            <a:avLst/>
          </a:prstGeom>
          <a:noFill/>
          <a:ln w="9525" algn="ctr">
            <a:noFill/>
            <a:miter lim="800000"/>
            <a:headEnd/>
            <a:tailEnd/>
          </a:ln>
        </p:spPr>
        <p:txBody>
          <a:bodyPr lIns="0" tIns="72000" rIns="0" bIns="0">
            <a:spAutoFit/>
          </a:bodyPr>
          <a:lstStyle/>
          <a:p>
            <a:pPr algn="ctr">
              <a:buSzPct val="100000"/>
            </a:pPr>
            <a:r>
              <a:rPr lang="es-ES" sz="1800">
                <a:solidFill>
                  <a:srgbClr val="000000"/>
                </a:solidFill>
                <a:cs typeface="Arial" charset="0"/>
              </a:rPr>
              <a:t>Italia</a:t>
            </a:r>
          </a:p>
        </p:txBody>
      </p:sp>
      <p:sp>
        <p:nvSpPr>
          <p:cNvPr id="1030" name="Text Box 5"/>
          <p:cNvSpPr txBox="1">
            <a:spLocks noChangeArrowheads="1"/>
          </p:cNvSpPr>
          <p:nvPr/>
        </p:nvSpPr>
        <p:spPr bwMode="gray">
          <a:xfrm>
            <a:off x="3054350" y="4981575"/>
            <a:ext cx="698500" cy="346075"/>
          </a:xfrm>
          <a:prstGeom prst="rect">
            <a:avLst/>
          </a:prstGeom>
          <a:noFill/>
          <a:ln w="9525" algn="ctr">
            <a:noFill/>
            <a:miter lim="800000"/>
            <a:headEnd/>
            <a:tailEnd/>
          </a:ln>
        </p:spPr>
        <p:txBody>
          <a:bodyPr wrap="none" lIns="0" tIns="72000" rIns="0" bIns="0">
            <a:spAutoFit/>
          </a:bodyPr>
          <a:lstStyle/>
          <a:p>
            <a:pPr algn="ctr">
              <a:buSzPct val="100000"/>
            </a:pPr>
            <a:r>
              <a:rPr lang="es-ES" sz="1800">
                <a:solidFill>
                  <a:srgbClr val="000000"/>
                </a:solidFill>
                <a:cs typeface="Arial" charset="0"/>
              </a:rPr>
              <a:t>Suecia</a:t>
            </a:r>
          </a:p>
        </p:txBody>
      </p:sp>
      <p:sp>
        <p:nvSpPr>
          <p:cNvPr id="1031" name="Text Box 6"/>
          <p:cNvSpPr txBox="1">
            <a:spLocks noChangeArrowheads="1"/>
          </p:cNvSpPr>
          <p:nvPr/>
        </p:nvSpPr>
        <p:spPr bwMode="gray">
          <a:xfrm>
            <a:off x="3868738" y="4981575"/>
            <a:ext cx="965200" cy="346075"/>
          </a:xfrm>
          <a:prstGeom prst="rect">
            <a:avLst/>
          </a:prstGeom>
          <a:noFill/>
          <a:ln w="9525" algn="ctr">
            <a:noFill/>
            <a:miter lim="800000"/>
            <a:headEnd/>
            <a:tailEnd/>
          </a:ln>
        </p:spPr>
        <p:txBody>
          <a:bodyPr wrap="none" lIns="0" tIns="72000" rIns="0" bIns="0">
            <a:spAutoFit/>
          </a:bodyPr>
          <a:lstStyle/>
          <a:p>
            <a:pPr algn="ctr">
              <a:buSzPct val="100000"/>
            </a:pPr>
            <a:r>
              <a:rPr lang="es-ES" sz="1800">
                <a:solidFill>
                  <a:srgbClr val="000000"/>
                </a:solidFill>
                <a:cs typeface="Arial" charset="0"/>
              </a:rPr>
              <a:t>Inglaterra</a:t>
            </a:r>
          </a:p>
        </p:txBody>
      </p:sp>
      <p:sp>
        <p:nvSpPr>
          <p:cNvPr id="1032" name="Text Box 7"/>
          <p:cNvSpPr txBox="1">
            <a:spLocks noChangeArrowheads="1"/>
          </p:cNvSpPr>
          <p:nvPr/>
        </p:nvSpPr>
        <p:spPr bwMode="gray">
          <a:xfrm>
            <a:off x="4895850" y="4984750"/>
            <a:ext cx="774700" cy="346075"/>
          </a:xfrm>
          <a:prstGeom prst="rect">
            <a:avLst/>
          </a:prstGeom>
          <a:noFill/>
          <a:ln w="9525" algn="ctr">
            <a:noFill/>
            <a:miter lim="800000"/>
            <a:headEnd/>
            <a:tailEnd/>
          </a:ln>
        </p:spPr>
        <p:txBody>
          <a:bodyPr wrap="none" lIns="0" tIns="72000" rIns="0" bIns="0">
            <a:spAutoFit/>
          </a:bodyPr>
          <a:lstStyle/>
          <a:p>
            <a:pPr algn="ctr">
              <a:buSzPct val="100000"/>
            </a:pPr>
            <a:r>
              <a:rPr lang="es-ES" sz="1800">
                <a:solidFill>
                  <a:srgbClr val="000000"/>
                </a:solidFill>
                <a:cs typeface="Arial" charset="0"/>
              </a:rPr>
              <a:t>España</a:t>
            </a:r>
          </a:p>
        </p:txBody>
      </p:sp>
      <p:sp>
        <p:nvSpPr>
          <p:cNvPr id="1033" name="Text Box 8"/>
          <p:cNvSpPr txBox="1">
            <a:spLocks noChangeArrowheads="1"/>
          </p:cNvSpPr>
          <p:nvPr/>
        </p:nvSpPr>
        <p:spPr bwMode="gray">
          <a:xfrm>
            <a:off x="5759450" y="4984750"/>
            <a:ext cx="927100" cy="346075"/>
          </a:xfrm>
          <a:prstGeom prst="rect">
            <a:avLst/>
          </a:prstGeom>
          <a:noFill/>
          <a:ln w="9525" algn="ctr">
            <a:noFill/>
            <a:miter lim="800000"/>
            <a:headEnd/>
            <a:tailEnd/>
          </a:ln>
        </p:spPr>
        <p:txBody>
          <a:bodyPr wrap="none" lIns="0" tIns="72000" rIns="0" bIns="0">
            <a:spAutoFit/>
          </a:bodyPr>
          <a:lstStyle/>
          <a:p>
            <a:pPr algn="ctr">
              <a:buSzPct val="100000"/>
            </a:pPr>
            <a:r>
              <a:rPr lang="es-ES" sz="1800">
                <a:solidFill>
                  <a:srgbClr val="000000"/>
                </a:solidFill>
                <a:cs typeface="Arial" charset="0"/>
              </a:rPr>
              <a:t>Finlandia</a:t>
            </a:r>
          </a:p>
        </p:txBody>
      </p:sp>
      <p:sp>
        <p:nvSpPr>
          <p:cNvPr id="1034" name="Text Box 9"/>
          <p:cNvSpPr txBox="1">
            <a:spLocks noChangeArrowheads="1"/>
          </p:cNvSpPr>
          <p:nvPr/>
        </p:nvSpPr>
        <p:spPr bwMode="gray">
          <a:xfrm>
            <a:off x="7667625" y="4992688"/>
            <a:ext cx="952500" cy="346075"/>
          </a:xfrm>
          <a:prstGeom prst="rect">
            <a:avLst/>
          </a:prstGeom>
          <a:noFill/>
          <a:ln w="9525" algn="ctr">
            <a:noFill/>
            <a:miter lim="800000"/>
            <a:headEnd/>
            <a:tailEnd/>
          </a:ln>
        </p:spPr>
        <p:txBody>
          <a:bodyPr wrap="none" lIns="0" tIns="72000" rIns="0" bIns="0">
            <a:spAutoFit/>
          </a:bodyPr>
          <a:lstStyle/>
          <a:p>
            <a:pPr algn="ctr">
              <a:buSzPct val="100000"/>
            </a:pPr>
            <a:r>
              <a:rPr lang="es-ES" sz="1800">
                <a:solidFill>
                  <a:srgbClr val="000000"/>
                </a:solidFill>
                <a:cs typeface="Arial" charset="0"/>
              </a:rPr>
              <a:t>Alemania</a:t>
            </a:r>
          </a:p>
        </p:txBody>
      </p:sp>
      <p:sp>
        <p:nvSpPr>
          <p:cNvPr id="1035" name="Rectangle 10"/>
          <p:cNvSpPr>
            <a:spLocks noChangeArrowheads="1"/>
          </p:cNvSpPr>
          <p:nvPr/>
        </p:nvSpPr>
        <p:spPr bwMode="gray">
          <a:xfrm>
            <a:off x="152400" y="5581650"/>
            <a:ext cx="8491538" cy="746125"/>
          </a:xfrm>
          <a:prstGeom prst="rect">
            <a:avLst/>
          </a:prstGeom>
          <a:noFill/>
          <a:ln w="12700" algn="ctr">
            <a:noFill/>
            <a:miter lim="800000"/>
            <a:headEnd/>
            <a:tailEnd/>
          </a:ln>
        </p:spPr>
        <p:txBody>
          <a:bodyPr lIns="108000" tIns="0" rIns="0" bIns="108000" anchor="b">
            <a:spAutoFit/>
          </a:bodyPr>
          <a:lstStyle/>
          <a:p>
            <a:pPr>
              <a:buSzPct val="100000"/>
            </a:pPr>
            <a:r>
              <a:rPr lang="es-ES" sz="1400">
                <a:solidFill>
                  <a:srgbClr val="000000"/>
                </a:solidFill>
                <a:cs typeface="Arial" charset="0"/>
              </a:rPr>
              <a:t>Adultos entre 35 y 64 años de edad (los datos están ajustados en función de la edad y del sexo), excepto* (adultos de edad ≥ 30 años) </a:t>
            </a:r>
          </a:p>
          <a:p>
            <a:pPr>
              <a:buSzPct val="100000"/>
            </a:pPr>
            <a:r>
              <a:rPr lang="es-ES" sz="1400">
                <a:solidFill>
                  <a:srgbClr val="000000"/>
                </a:solidFill>
                <a:cs typeface="Arial" charset="0"/>
              </a:rPr>
              <a:t>Hipertensión definida como PA </a:t>
            </a:r>
            <a:r>
              <a:rPr lang="es-ES" sz="1400">
                <a:solidFill>
                  <a:srgbClr val="000000"/>
                </a:solidFill>
                <a:cs typeface="Arial" charset="0"/>
                <a:sym typeface="Symbol" pitchFamily="18" charset="2"/>
              </a:rPr>
              <a:t> 140/90 mmHg o bajo tratamiento</a:t>
            </a:r>
          </a:p>
        </p:txBody>
      </p:sp>
      <p:sp>
        <p:nvSpPr>
          <p:cNvPr id="1036" name="Rectangle 11"/>
          <p:cNvSpPr>
            <a:spLocks noChangeArrowheads="1"/>
          </p:cNvSpPr>
          <p:nvPr/>
        </p:nvSpPr>
        <p:spPr bwMode="gray">
          <a:xfrm>
            <a:off x="460375" y="6296025"/>
            <a:ext cx="7261225" cy="412750"/>
          </a:xfrm>
          <a:prstGeom prst="rect">
            <a:avLst/>
          </a:prstGeom>
          <a:noFill/>
          <a:ln w="12700" algn="ctr">
            <a:noFill/>
            <a:miter lim="800000"/>
            <a:headEnd/>
            <a:tailEnd/>
          </a:ln>
        </p:spPr>
        <p:txBody>
          <a:bodyPr lIns="0" tIns="0" rIns="108000" bIns="108000" anchor="b">
            <a:spAutoFit/>
          </a:bodyPr>
          <a:lstStyle/>
          <a:p>
            <a:pPr>
              <a:buSzPct val="100000"/>
            </a:pPr>
            <a:r>
              <a:rPr lang="es-ES" sz="1000">
                <a:solidFill>
                  <a:srgbClr val="000000"/>
                </a:solidFill>
                <a:cs typeface="Arial" charset="0"/>
              </a:rPr>
              <a:t>Wolf-Maier et al. </a:t>
            </a:r>
            <a:r>
              <a:rPr lang="es-ES" sz="1000" i="1">
                <a:solidFill>
                  <a:srgbClr val="000000"/>
                </a:solidFill>
                <a:cs typeface="Arial" charset="0"/>
              </a:rPr>
              <a:t>JAMA.</a:t>
            </a:r>
            <a:r>
              <a:rPr lang="es-ES" sz="1000">
                <a:solidFill>
                  <a:srgbClr val="000000"/>
                </a:solidFill>
                <a:cs typeface="Arial" charset="0"/>
              </a:rPr>
              <a:t> 2003;289:2363</a:t>
            </a:r>
            <a:r>
              <a:rPr lang="es-ES" sz="1000">
                <a:solidFill>
                  <a:srgbClr val="000000"/>
                </a:solidFill>
                <a:cs typeface="Arial" charset="0"/>
                <a:sym typeface="Symbol" pitchFamily="18" charset="2"/>
              </a:rPr>
              <a:t>236</a:t>
            </a:r>
            <a:r>
              <a:rPr lang="es-ES" sz="1000">
                <a:solidFill>
                  <a:srgbClr val="000000"/>
                </a:solidFill>
                <a:cs typeface="Arial" charset="0"/>
              </a:rPr>
              <a:t>9;</a:t>
            </a:r>
            <a:br>
              <a:rPr lang="es-ES" sz="1000">
                <a:solidFill>
                  <a:srgbClr val="000000"/>
                </a:solidFill>
                <a:cs typeface="Arial" charset="0"/>
              </a:rPr>
            </a:br>
            <a:r>
              <a:rPr lang="es-ES" sz="1000">
                <a:solidFill>
                  <a:srgbClr val="000000"/>
                </a:solidFill>
              </a:rPr>
              <a:t>Sekikawa, Hayakawa. </a:t>
            </a:r>
            <a:r>
              <a:rPr lang="es-ES" sz="1000" i="1">
                <a:solidFill>
                  <a:srgbClr val="000000"/>
                </a:solidFill>
              </a:rPr>
              <a:t>J Hum Hypertens.</a:t>
            </a:r>
            <a:r>
              <a:rPr lang="es-ES" sz="1000">
                <a:solidFill>
                  <a:srgbClr val="000000"/>
                </a:solidFill>
              </a:rPr>
              <a:t> 2004; 2004;18:911–912</a:t>
            </a:r>
            <a:r>
              <a:rPr lang="es-ES" sz="1000">
                <a:solidFill>
                  <a:srgbClr val="000000"/>
                </a:solidFill>
                <a:cs typeface="Arial" charset="0"/>
              </a:rPr>
              <a:t>.</a:t>
            </a:r>
          </a:p>
        </p:txBody>
      </p:sp>
      <p:sp>
        <p:nvSpPr>
          <p:cNvPr id="1037" name="Text Box 13"/>
          <p:cNvSpPr txBox="1">
            <a:spLocks noChangeArrowheads="1"/>
          </p:cNvSpPr>
          <p:nvPr/>
        </p:nvSpPr>
        <p:spPr bwMode="gray">
          <a:xfrm>
            <a:off x="1262063" y="4992688"/>
            <a:ext cx="889000" cy="620712"/>
          </a:xfrm>
          <a:prstGeom prst="rect">
            <a:avLst/>
          </a:prstGeom>
          <a:noFill/>
          <a:ln w="9525" algn="ctr">
            <a:noFill/>
            <a:miter lim="800000"/>
            <a:headEnd/>
            <a:tailEnd/>
          </a:ln>
        </p:spPr>
        <p:txBody>
          <a:bodyPr wrap="none" lIns="0" tIns="72000" rIns="0" bIns="0">
            <a:spAutoFit/>
          </a:bodyPr>
          <a:lstStyle/>
          <a:p>
            <a:pPr algn="ctr">
              <a:buSzPct val="100000"/>
            </a:pPr>
            <a:r>
              <a:rPr lang="es-ES" sz="1800">
                <a:solidFill>
                  <a:srgbClr val="000000"/>
                </a:solidFill>
                <a:cs typeface="Arial" charset="0"/>
              </a:rPr>
              <a:t>Estados </a:t>
            </a:r>
          </a:p>
          <a:p>
            <a:pPr algn="ctr">
              <a:buSzPct val="100000"/>
            </a:pPr>
            <a:r>
              <a:rPr lang="es-ES" sz="1800">
                <a:solidFill>
                  <a:srgbClr val="000000"/>
                </a:solidFill>
                <a:cs typeface="Arial" charset="0"/>
              </a:rPr>
              <a:t>Unidos</a:t>
            </a:r>
          </a:p>
        </p:txBody>
      </p:sp>
      <p:sp>
        <p:nvSpPr>
          <p:cNvPr id="1038" name="Text Box 14"/>
          <p:cNvSpPr txBox="1">
            <a:spLocks noChangeArrowheads="1"/>
          </p:cNvSpPr>
          <p:nvPr/>
        </p:nvSpPr>
        <p:spPr bwMode="gray">
          <a:xfrm>
            <a:off x="6783388" y="4994275"/>
            <a:ext cx="711200" cy="346075"/>
          </a:xfrm>
          <a:prstGeom prst="rect">
            <a:avLst/>
          </a:prstGeom>
          <a:noFill/>
          <a:ln w="9525" algn="ctr">
            <a:noFill/>
            <a:miter lim="800000"/>
            <a:headEnd/>
            <a:tailEnd/>
          </a:ln>
        </p:spPr>
        <p:txBody>
          <a:bodyPr wrap="none" lIns="0" tIns="72000" rIns="0" bIns="0">
            <a:spAutoFit/>
          </a:bodyPr>
          <a:lstStyle/>
          <a:p>
            <a:pPr algn="ctr">
              <a:buSzPct val="100000"/>
            </a:pPr>
            <a:r>
              <a:rPr lang="es-ES" sz="1800">
                <a:solidFill>
                  <a:srgbClr val="000000"/>
                </a:solidFill>
                <a:cs typeface="Arial" charset="0"/>
              </a:rPr>
              <a:t>Japón*</a:t>
            </a:r>
          </a:p>
        </p:txBody>
      </p:sp>
      <p:sp>
        <p:nvSpPr>
          <p:cNvPr id="1039" name="Text Box 17"/>
          <p:cNvSpPr txBox="1">
            <a:spLocks noChangeArrowheads="1"/>
          </p:cNvSpPr>
          <p:nvPr/>
        </p:nvSpPr>
        <p:spPr bwMode="gray">
          <a:xfrm rot="-5400000">
            <a:off x="-1216818" y="3029744"/>
            <a:ext cx="3708400" cy="490537"/>
          </a:xfrm>
          <a:prstGeom prst="rect">
            <a:avLst/>
          </a:prstGeom>
          <a:noFill/>
          <a:ln w="12700" algn="ctr">
            <a:noFill/>
            <a:miter lim="800000"/>
            <a:headEnd/>
            <a:tailEnd/>
          </a:ln>
        </p:spPr>
        <p:txBody>
          <a:bodyPr wrap="none" lIns="0" tIns="0" rIns="0" bIns="216000" anchor="b">
            <a:spAutoFit/>
          </a:bodyPr>
          <a:lstStyle/>
          <a:p>
            <a:pPr>
              <a:buSzPct val="100000"/>
            </a:pPr>
            <a:r>
              <a:rPr lang="es-ES" sz="1800" b="1">
                <a:solidFill>
                  <a:srgbClr val="000000"/>
                </a:solidFill>
                <a:cs typeface="Arial" charset="0"/>
              </a:rPr>
              <a:t>Prevalencia de la hipertensión (%)</a:t>
            </a:r>
          </a:p>
        </p:txBody>
      </p:sp>
    </p:spTree>
  </p:cSld>
  <p:clrMapOvr>
    <a:masterClrMapping/>
  </p:clrMapOvr>
  <p:transition>
    <p:wipe dir="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6"/>
          <p:cNvSpPr>
            <a:spLocks noGrp="1" noChangeArrowheads="1"/>
          </p:cNvSpPr>
          <p:nvPr>
            <p:ph type="sldNum" sz="quarter" idx="10"/>
          </p:nvPr>
        </p:nvSpPr>
        <p:spPr>
          <a:noFill/>
        </p:spPr>
        <p:txBody>
          <a:bodyPr/>
          <a:lstStyle/>
          <a:p>
            <a:pPr>
              <a:buSzPct val="100000"/>
            </a:pPr>
            <a:fld id="{0F91DF30-3DDD-49CD-88CD-0EEAC138CC7C}" type="slidenum">
              <a:rPr lang="es-ES" smtClean="0">
                <a:solidFill>
                  <a:srgbClr val="000000"/>
                </a:solidFill>
                <a:ea typeface="MS PGothic" pitchFamily="34" charset="-128"/>
              </a:rPr>
              <a:pPr>
                <a:buSzPct val="100000"/>
              </a:pPr>
              <a:t>12</a:t>
            </a:fld>
            <a:endParaRPr lang="es-ES" smtClean="0">
              <a:solidFill>
                <a:srgbClr val="000000"/>
              </a:solidFill>
              <a:ea typeface="MS PGothic" pitchFamily="34" charset="-128"/>
            </a:endParaRPr>
          </a:p>
        </p:txBody>
      </p:sp>
      <p:sp>
        <p:nvSpPr>
          <p:cNvPr id="2052" name="Rectangle 18"/>
          <p:cNvSpPr>
            <a:spLocks noGrp="1" noChangeArrowheads="1"/>
          </p:cNvSpPr>
          <p:nvPr>
            <p:ph type="title"/>
          </p:nvPr>
        </p:nvSpPr>
        <p:spPr>
          <a:xfrm>
            <a:off x="334963" y="152400"/>
            <a:ext cx="8528050" cy="762000"/>
          </a:xfrm>
        </p:spPr>
        <p:txBody>
          <a:bodyPr>
            <a:normAutofit fontScale="90000"/>
          </a:bodyPr>
          <a:lstStyle/>
          <a:p>
            <a:r>
              <a:rPr lang="es-ES" sz="2400" dirty="0" smtClean="0">
                <a:solidFill>
                  <a:srgbClr val="FF0000"/>
                </a:solidFill>
                <a:ea typeface="MS PGothic" pitchFamily="34" charset="-128"/>
              </a:rPr>
              <a:t>La prevalencia de la hipertensión aumenta con la edad y es &gt; 60% en pacientes de 60 años de edad y mayores</a:t>
            </a:r>
          </a:p>
        </p:txBody>
      </p:sp>
      <p:graphicFrame>
        <p:nvGraphicFramePr>
          <p:cNvPr id="2050" name="Object 3"/>
          <p:cNvGraphicFramePr>
            <a:graphicFrameLocks noGrp="1" noChangeAspect="1"/>
          </p:cNvGraphicFramePr>
          <p:nvPr>
            <p:ph idx="4294967295"/>
          </p:nvPr>
        </p:nvGraphicFramePr>
        <p:xfrm>
          <a:off x="488950" y="1606550"/>
          <a:ext cx="8280400" cy="3600450"/>
        </p:xfrm>
        <a:graphic>
          <a:graphicData uri="http://schemas.openxmlformats.org/presentationml/2006/ole">
            <mc:AlternateContent xmlns:mc="http://schemas.openxmlformats.org/markup-compatibility/2006">
              <mc:Choice xmlns:v="urn:schemas-microsoft-com:vml" Requires="v">
                <p:oleObj spid="_x0000_s6148" name="Gráfico" r:id="rId4" imgW="8324850" imgH="3619500" progId="MSGraph.Chart.8">
                  <p:embed followColorScheme="full"/>
                </p:oleObj>
              </mc:Choice>
              <mc:Fallback>
                <p:oleObj name="Gráfico" r:id="rId4" imgW="8324850" imgH="3619500" progId="MSGraph.Chart.8">
                  <p:embed followColorScheme="full"/>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gray">
                      <a:xfrm>
                        <a:off x="488950" y="1606550"/>
                        <a:ext cx="8280400" cy="36004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053" name="Rectangle 4"/>
          <p:cNvSpPr>
            <a:spLocks noChangeArrowheads="1"/>
          </p:cNvSpPr>
          <p:nvPr/>
        </p:nvSpPr>
        <p:spPr bwMode="gray">
          <a:xfrm>
            <a:off x="147638" y="5705475"/>
            <a:ext cx="8607425" cy="533400"/>
          </a:xfrm>
          <a:prstGeom prst="rect">
            <a:avLst/>
          </a:prstGeom>
          <a:noFill/>
          <a:ln w="12700" algn="ctr">
            <a:noFill/>
            <a:miter lim="800000"/>
            <a:headEnd/>
            <a:tailEnd/>
          </a:ln>
        </p:spPr>
        <p:txBody>
          <a:bodyPr lIns="108000" tIns="0" rIns="0" bIns="108000" anchor="b">
            <a:spAutoFit/>
          </a:bodyPr>
          <a:lstStyle/>
          <a:p>
            <a:pPr>
              <a:buSzPct val="100000"/>
            </a:pPr>
            <a:r>
              <a:rPr lang="es-ES" sz="1400">
                <a:solidFill>
                  <a:srgbClr val="000000"/>
                </a:solidFill>
                <a:cs typeface="Arial" charset="0"/>
                <a:sym typeface="Symbol" pitchFamily="18" charset="2"/>
              </a:rPr>
              <a:t>Datos correspondientes a economías de mercado establecidas: </a:t>
            </a:r>
            <a:br>
              <a:rPr lang="es-ES" sz="1400">
                <a:solidFill>
                  <a:srgbClr val="000000"/>
                </a:solidFill>
                <a:cs typeface="Arial" charset="0"/>
                <a:sym typeface="Symbol" pitchFamily="18" charset="2"/>
              </a:rPr>
            </a:br>
            <a:r>
              <a:rPr lang="es-ES" sz="1400">
                <a:solidFill>
                  <a:srgbClr val="000000"/>
                </a:solidFill>
                <a:cs typeface="Arial" charset="0"/>
                <a:sym typeface="Symbol" pitchFamily="18" charset="2"/>
              </a:rPr>
              <a:t>Australia, Canadá, Inglaterra, </a:t>
            </a:r>
            <a:r>
              <a:rPr lang="es-ES" sz="1400">
                <a:solidFill>
                  <a:srgbClr val="000000"/>
                </a:solidFill>
                <a:sym typeface="Symbol" pitchFamily="18" charset="2"/>
              </a:rPr>
              <a:t>Alemania, Grecia, Italia, Japón,</a:t>
            </a:r>
            <a:r>
              <a:rPr lang="es-ES" sz="1400">
                <a:solidFill>
                  <a:srgbClr val="000000"/>
                </a:solidFill>
                <a:cs typeface="Arial" charset="0"/>
                <a:sym typeface="Symbol" pitchFamily="18" charset="2"/>
              </a:rPr>
              <a:t> España, Suecia, EE. UU.</a:t>
            </a:r>
          </a:p>
        </p:txBody>
      </p:sp>
      <p:sp>
        <p:nvSpPr>
          <p:cNvPr id="2054" name="Text Box 5"/>
          <p:cNvSpPr txBox="1">
            <a:spLocks noChangeArrowheads="1"/>
          </p:cNvSpPr>
          <p:nvPr/>
        </p:nvSpPr>
        <p:spPr bwMode="gray">
          <a:xfrm>
            <a:off x="1606550" y="4984750"/>
            <a:ext cx="633413" cy="346075"/>
          </a:xfrm>
          <a:prstGeom prst="rect">
            <a:avLst/>
          </a:prstGeom>
          <a:noFill/>
          <a:ln w="9525" algn="ctr">
            <a:noFill/>
            <a:miter lim="800000"/>
            <a:headEnd/>
            <a:tailEnd/>
          </a:ln>
        </p:spPr>
        <p:txBody>
          <a:bodyPr wrap="none" lIns="0" tIns="72000" rIns="0" bIns="0" anchor="b">
            <a:spAutoFit/>
          </a:bodyPr>
          <a:lstStyle/>
          <a:p>
            <a:pPr algn="ctr">
              <a:buSzPct val="100000"/>
            </a:pPr>
            <a:r>
              <a:rPr lang="es-ES" sz="1800">
                <a:solidFill>
                  <a:srgbClr val="000000"/>
                </a:solidFill>
                <a:cs typeface="Arial" charset="0"/>
              </a:rPr>
              <a:t>20</a:t>
            </a:r>
            <a:r>
              <a:rPr lang="es-ES" sz="1800">
                <a:solidFill>
                  <a:srgbClr val="000000"/>
                </a:solidFill>
                <a:cs typeface="Arial" charset="0"/>
                <a:sym typeface="Symbol" pitchFamily="18" charset="2"/>
              </a:rPr>
              <a:t>2</a:t>
            </a:r>
            <a:r>
              <a:rPr lang="es-ES" sz="1800">
                <a:solidFill>
                  <a:srgbClr val="000000"/>
                </a:solidFill>
                <a:cs typeface="Arial" charset="0"/>
              </a:rPr>
              <a:t>9</a:t>
            </a:r>
          </a:p>
        </p:txBody>
      </p:sp>
      <p:sp>
        <p:nvSpPr>
          <p:cNvPr id="2055" name="Text Box 6"/>
          <p:cNvSpPr txBox="1">
            <a:spLocks noChangeArrowheads="1"/>
          </p:cNvSpPr>
          <p:nvPr/>
        </p:nvSpPr>
        <p:spPr bwMode="gray">
          <a:xfrm>
            <a:off x="7464425" y="4984750"/>
            <a:ext cx="442913" cy="346075"/>
          </a:xfrm>
          <a:prstGeom prst="rect">
            <a:avLst/>
          </a:prstGeom>
          <a:noFill/>
          <a:ln w="9525" algn="ctr">
            <a:noFill/>
            <a:miter lim="800000"/>
            <a:headEnd/>
            <a:tailEnd/>
          </a:ln>
        </p:spPr>
        <p:txBody>
          <a:bodyPr wrap="none" lIns="0" tIns="72000" rIns="0" bIns="0" anchor="b">
            <a:spAutoFit/>
          </a:bodyPr>
          <a:lstStyle/>
          <a:p>
            <a:pPr algn="ctr">
              <a:buSzPct val="100000"/>
            </a:pPr>
            <a:r>
              <a:rPr lang="es-ES" sz="1800">
                <a:solidFill>
                  <a:srgbClr val="000000"/>
                </a:solidFill>
                <a:cs typeface="Arial" charset="0"/>
                <a:sym typeface="Symbol" pitchFamily="18" charset="2"/>
              </a:rPr>
              <a:t> 70</a:t>
            </a:r>
          </a:p>
        </p:txBody>
      </p:sp>
      <p:sp>
        <p:nvSpPr>
          <p:cNvPr id="2056" name="Text Box 7"/>
          <p:cNvSpPr txBox="1">
            <a:spLocks noChangeArrowheads="1"/>
          </p:cNvSpPr>
          <p:nvPr/>
        </p:nvSpPr>
        <p:spPr bwMode="gray">
          <a:xfrm>
            <a:off x="2759075" y="4984750"/>
            <a:ext cx="633413" cy="346075"/>
          </a:xfrm>
          <a:prstGeom prst="rect">
            <a:avLst/>
          </a:prstGeom>
          <a:noFill/>
          <a:ln w="9525" algn="ctr">
            <a:noFill/>
            <a:miter lim="800000"/>
            <a:headEnd/>
            <a:tailEnd/>
          </a:ln>
        </p:spPr>
        <p:txBody>
          <a:bodyPr wrap="none" lIns="0" tIns="72000" rIns="0" bIns="0" anchor="b">
            <a:spAutoFit/>
          </a:bodyPr>
          <a:lstStyle/>
          <a:p>
            <a:pPr algn="ctr">
              <a:buSzPct val="100000"/>
            </a:pPr>
            <a:r>
              <a:rPr lang="es-ES" sz="1800">
                <a:solidFill>
                  <a:srgbClr val="000000"/>
                </a:solidFill>
                <a:cs typeface="Arial" charset="0"/>
              </a:rPr>
              <a:t>30</a:t>
            </a:r>
            <a:r>
              <a:rPr lang="es-ES" sz="1800">
                <a:solidFill>
                  <a:srgbClr val="000000"/>
                </a:solidFill>
                <a:cs typeface="Arial" charset="0"/>
                <a:sym typeface="Symbol" pitchFamily="18" charset="2"/>
              </a:rPr>
              <a:t></a:t>
            </a:r>
            <a:r>
              <a:rPr lang="es-ES" sz="1800">
                <a:solidFill>
                  <a:srgbClr val="000000"/>
                </a:solidFill>
                <a:cs typeface="Arial" charset="0"/>
              </a:rPr>
              <a:t>39</a:t>
            </a:r>
          </a:p>
        </p:txBody>
      </p:sp>
      <p:sp>
        <p:nvSpPr>
          <p:cNvPr id="2057" name="Text Box 8"/>
          <p:cNvSpPr txBox="1">
            <a:spLocks noChangeArrowheads="1"/>
          </p:cNvSpPr>
          <p:nvPr/>
        </p:nvSpPr>
        <p:spPr bwMode="gray">
          <a:xfrm>
            <a:off x="3911600" y="4984750"/>
            <a:ext cx="633413" cy="346075"/>
          </a:xfrm>
          <a:prstGeom prst="rect">
            <a:avLst/>
          </a:prstGeom>
          <a:noFill/>
          <a:ln w="9525" algn="ctr">
            <a:noFill/>
            <a:miter lim="800000"/>
            <a:headEnd/>
            <a:tailEnd/>
          </a:ln>
        </p:spPr>
        <p:txBody>
          <a:bodyPr wrap="none" lIns="0" tIns="72000" rIns="0" bIns="0" anchor="b">
            <a:spAutoFit/>
          </a:bodyPr>
          <a:lstStyle/>
          <a:p>
            <a:pPr algn="ctr">
              <a:buSzPct val="100000"/>
            </a:pPr>
            <a:r>
              <a:rPr lang="es-ES" sz="1800">
                <a:solidFill>
                  <a:srgbClr val="000000"/>
                </a:solidFill>
                <a:cs typeface="Arial" charset="0"/>
              </a:rPr>
              <a:t>40</a:t>
            </a:r>
            <a:r>
              <a:rPr lang="es-ES" sz="1800">
                <a:solidFill>
                  <a:srgbClr val="000000"/>
                </a:solidFill>
                <a:cs typeface="Arial" charset="0"/>
                <a:sym typeface="Symbol" pitchFamily="18" charset="2"/>
              </a:rPr>
              <a:t>4</a:t>
            </a:r>
            <a:r>
              <a:rPr lang="es-ES" sz="1800">
                <a:solidFill>
                  <a:srgbClr val="000000"/>
                </a:solidFill>
                <a:cs typeface="Arial" charset="0"/>
              </a:rPr>
              <a:t>9</a:t>
            </a:r>
          </a:p>
        </p:txBody>
      </p:sp>
      <p:sp>
        <p:nvSpPr>
          <p:cNvPr id="2058" name="Text Box 9"/>
          <p:cNvSpPr txBox="1">
            <a:spLocks noChangeArrowheads="1"/>
          </p:cNvSpPr>
          <p:nvPr/>
        </p:nvSpPr>
        <p:spPr bwMode="gray">
          <a:xfrm>
            <a:off x="5062538" y="4984750"/>
            <a:ext cx="633412" cy="346075"/>
          </a:xfrm>
          <a:prstGeom prst="rect">
            <a:avLst/>
          </a:prstGeom>
          <a:noFill/>
          <a:ln w="9525" algn="ctr">
            <a:noFill/>
            <a:miter lim="800000"/>
            <a:headEnd/>
            <a:tailEnd/>
          </a:ln>
        </p:spPr>
        <p:txBody>
          <a:bodyPr wrap="none" lIns="0" tIns="72000" rIns="0" bIns="0" anchor="b">
            <a:spAutoFit/>
          </a:bodyPr>
          <a:lstStyle/>
          <a:p>
            <a:pPr algn="ctr">
              <a:buSzPct val="100000"/>
            </a:pPr>
            <a:r>
              <a:rPr lang="es-ES" sz="1800">
                <a:solidFill>
                  <a:srgbClr val="000000"/>
                </a:solidFill>
                <a:cs typeface="Arial" charset="0"/>
              </a:rPr>
              <a:t>50</a:t>
            </a:r>
            <a:r>
              <a:rPr lang="es-ES" sz="1800">
                <a:solidFill>
                  <a:srgbClr val="000000"/>
                </a:solidFill>
                <a:cs typeface="Arial" charset="0"/>
                <a:sym typeface="Symbol" pitchFamily="18" charset="2"/>
              </a:rPr>
              <a:t>5</a:t>
            </a:r>
            <a:r>
              <a:rPr lang="es-ES" sz="1800">
                <a:solidFill>
                  <a:srgbClr val="000000"/>
                </a:solidFill>
                <a:cs typeface="Arial" charset="0"/>
              </a:rPr>
              <a:t>9</a:t>
            </a:r>
          </a:p>
        </p:txBody>
      </p:sp>
      <p:sp>
        <p:nvSpPr>
          <p:cNvPr id="2059" name="Text Box 10"/>
          <p:cNvSpPr txBox="1">
            <a:spLocks noChangeArrowheads="1"/>
          </p:cNvSpPr>
          <p:nvPr/>
        </p:nvSpPr>
        <p:spPr bwMode="gray">
          <a:xfrm>
            <a:off x="6200775" y="4984750"/>
            <a:ext cx="633413" cy="346075"/>
          </a:xfrm>
          <a:prstGeom prst="rect">
            <a:avLst/>
          </a:prstGeom>
          <a:noFill/>
          <a:ln w="9525" algn="ctr">
            <a:noFill/>
            <a:miter lim="800000"/>
            <a:headEnd/>
            <a:tailEnd/>
          </a:ln>
        </p:spPr>
        <p:txBody>
          <a:bodyPr wrap="none" lIns="0" tIns="72000" rIns="0" bIns="0" anchor="b">
            <a:spAutoFit/>
          </a:bodyPr>
          <a:lstStyle/>
          <a:p>
            <a:pPr algn="ctr">
              <a:buSzPct val="100000"/>
            </a:pPr>
            <a:r>
              <a:rPr lang="es-ES" sz="1800">
                <a:solidFill>
                  <a:srgbClr val="000000"/>
                </a:solidFill>
                <a:cs typeface="Arial" charset="0"/>
              </a:rPr>
              <a:t>60</a:t>
            </a:r>
            <a:r>
              <a:rPr lang="es-ES" sz="1800">
                <a:solidFill>
                  <a:srgbClr val="000000"/>
                </a:solidFill>
                <a:cs typeface="Arial" charset="0"/>
                <a:sym typeface="Symbol" pitchFamily="18" charset="2"/>
              </a:rPr>
              <a:t>6</a:t>
            </a:r>
            <a:r>
              <a:rPr lang="es-ES" sz="1800">
                <a:solidFill>
                  <a:srgbClr val="000000"/>
                </a:solidFill>
                <a:cs typeface="Arial" charset="0"/>
              </a:rPr>
              <a:t>9</a:t>
            </a:r>
          </a:p>
        </p:txBody>
      </p:sp>
      <p:sp>
        <p:nvSpPr>
          <p:cNvPr id="2060" name="Rectangle 11"/>
          <p:cNvSpPr>
            <a:spLocks noChangeArrowheads="1"/>
          </p:cNvSpPr>
          <p:nvPr/>
        </p:nvSpPr>
        <p:spPr bwMode="gray">
          <a:xfrm>
            <a:off x="460375" y="6373813"/>
            <a:ext cx="2451100" cy="260350"/>
          </a:xfrm>
          <a:prstGeom prst="rect">
            <a:avLst/>
          </a:prstGeom>
          <a:noFill/>
          <a:ln w="12700" algn="ctr">
            <a:noFill/>
            <a:miter lim="800000"/>
            <a:headEnd/>
            <a:tailEnd/>
          </a:ln>
        </p:spPr>
        <p:txBody>
          <a:bodyPr wrap="none" lIns="0" tIns="0" rIns="108000" bIns="108000" anchor="b">
            <a:spAutoFit/>
          </a:bodyPr>
          <a:lstStyle/>
          <a:p>
            <a:pPr>
              <a:buSzPct val="100000"/>
            </a:pPr>
            <a:r>
              <a:rPr lang="es-ES" sz="1000">
                <a:solidFill>
                  <a:srgbClr val="000000"/>
                </a:solidFill>
              </a:rPr>
              <a:t>Kearney et al. </a:t>
            </a:r>
            <a:r>
              <a:rPr lang="es-ES" sz="1000" i="1">
                <a:solidFill>
                  <a:srgbClr val="000000"/>
                </a:solidFill>
              </a:rPr>
              <a:t>Lancet. </a:t>
            </a:r>
            <a:r>
              <a:rPr lang="es-ES" sz="1000">
                <a:solidFill>
                  <a:srgbClr val="000000"/>
                </a:solidFill>
              </a:rPr>
              <a:t>2005;365:217</a:t>
            </a:r>
            <a:r>
              <a:rPr lang="es-ES" sz="1000">
                <a:solidFill>
                  <a:srgbClr val="000000"/>
                </a:solidFill>
                <a:sym typeface="Symbol" pitchFamily="18" charset="2"/>
              </a:rPr>
              <a:t>223.</a:t>
            </a:r>
          </a:p>
        </p:txBody>
      </p:sp>
      <p:sp>
        <p:nvSpPr>
          <p:cNvPr id="2061" name="Rectangle 12"/>
          <p:cNvSpPr>
            <a:spLocks noChangeArrowheads="1"/>
          </p:cNvSpPr>
          <p:nvPr/>
        </p:nvSpPr>
        <p:spPr bwMode="gray">
          <a:xfrm>
            <a:off x="4216400" y="5345113"/>
            <a:ext cx="1308100" cy="274637"/>
          </a:xfrm>
          <a:prstGeom prst="rect">
            <a:avLst/>
          </a:prstGeom>
          <a:noFill/>
          <a:ln w="9525">
            <a:noFill/>
            <a:miter lim="800000"/>
            <a:headEnd/>
            <a:tailEnd/>
          </a:ln>
        </p:spPr>
        <p:txBody>
          <a:bodyPr wrap="none" lIns="0" tIns="0" rIns="0" bIns="0">
            <a:spAutoFit/>
          </a:bodyPr>
          <a:lstStyle/>
          <a:p>
            <a:pPr algn="ctr">
              <a:buSzPct val="100000"/>
            </a:pPr>
            <a:r>
              <a:rPr lang="es-ES" sz="1800" b="1">
                <a:solidFill>
                  <a:srgbClr val="000000"/>
                </a:solidFill>
                <a:cs typeface="Arial" charset="0"/>
              </a:rPr>
              <a:t>Edad (años)</a:t>
            </a:r>
          </a:p>
        </p:txBody>
      </p:sp>
      <p:sp>
        <p:nvSpPr>
          <p:cNvPr id="2062" name="Rectangle 13"/>
          <p:cNvSpPr>
            <a:spLocks noChangeArrowheads="1"/>
          </p:cNvSpPr>
          <p:nvPr/>
        </p:nvSpPr>
        <p:spPr bwMode="gray">
          <a:xfrm>
            <a:off x="1598613" y="2263775"/>
            <a:ext cx="157162" cy="171450"/>
          </a:xfrm>
          <a:prstGeom prst="rect">
            <a:avLst/>
          </a:prstGeom>
          <a:solidFill>
            <a:srgbClr val="00B25A"/>
          </a:solidFill>
          <a:ln w="9525">
            <a:noFill/>
            <a:miter lim="800000"/>
            <a:headEnd/>
            <a:tailEnd/>
          </a:ln>
        </p:spPr>
        <p:txBody>
          <a:bodyPr wrap="none" anchor="ctr"/>
          <a:lstStyle/>
          <a:p>
            <a:endParaRPr lang="es-ES" sz="2800"/>
          </a:p>
        </p:txBody>
      </p:sp>
      <p:sp>
        <p:nvSpPr>
          <p:cNvPr id="2063" name="Rectangle 14"/>
          <p:cNvSpPr>
            <a:spLocks noChangeArrowheads="1"/>
          </p:cNvSpPr>
          <p:nvPr/>
        </p:nvSpPr>
        <p:spPr bwMode="gray">
          <a:xfrm>
            <a:off x="1598613" y="2530475"/>
            <a:ext cx="157162" cy="171450"/>
          </a:xfrm>
          <a:prstGeom prst="rect">
            <a:avLst/>
          </a:prstGeom>
          <a:solidFill>
            <a:srgbClr val="0081C6"/>
          </a:solidFill>
          <a:ln w="9525">
            <a:solidFill>
              <a:schemeClr val="bg1"/>
            </a:solidFill>
            <a:miter lim="800000"/>
            <a:headEnd/>
            <a:tailEnd/>
          </a:ln>
        </p:spPr>
        <p:txBody>
          <a:bodyPr wrap="none" anchor="ctr"/>
          <a:lstStyle/>
          <a:p>
            <a:endParaRPr lang="es-ES" sz="2800"/>
          </a:p>
        </p:txBody>
      </p:sp>
      <p:sp>
        <p:nvSpPr>
          <p:cNvPr id="2064" name="Text Box 15"/>
          <p:cNvSpPr txBox="1">
            <a:spLocks noChangeArrowheads="1"/>
          </p:cNvSpPr>
          <p:nvPr/>
        </p:nvSpPr>
        <p:spPr bwMode="gray">
          <a:xfrm>
            <a:off x="1857375" y="2139950"/>
            <a:ext cx="850900" cy="346075"/>
          </a:xfrm>
          <a:prstGeom prst="rect">
            <a:avLst/>
          </a:prstGeom>
          <a:noFill/>
          <a:ln w="9525" algn="ctr">
            <a:noFill/>
            <a:miter lim="800000"/>
            <a:headEnd/>
            <a:tailEnd/>
          </a:ln>
        </p:spPr>
        <p:txBody>
          <a:bodyPr wrap="none" lIns="0" tIns="72000" rIns="0" bIns="0" anchor="b">
            <a:spAutoFit/>
          </a:bodyPr>
          <a:lstStyle/>
          <a:p>
            <a:pPr>
              <a:buSzPct val="100000"/>
            </a:pPr>
            <a:r>
              <a:rPr lang="es-ES" sz="1800">
                <a:solidFill>
                  <a:srgbClr val="000000"/>
                </a:solidFill>
                <a:cs typeface="Arial" charset="0"/>
              </a:rPr>
              <a:t>Varones</a:t>
            </a:r>
          </a:p>
        </p:txBody>
      </p:sp>
      <p:sp>
        <p:nvSpPr>
          <p:cNvPr id="2065" name="Text Box 16"/>
          <p:cNvSpPr txBox="1">
            <a:spLocks noChangeArrowheads="1"/>
          </p:cNvSpPr>
          <p:nvPr/>
        </p:nvSpPr>
        <p:spPr bwMode="gray">
          <a:xfrm>
            <a:off x="1857375" y="2406650"/>
            <a:ext cx="812800" cy="346075"/>
          </a:xfrm>
          <a:prstGeom prst="rect">
            <a:avLst/>
          </a:prstGeom>
          <a:noFill/>
          <a:ln w="9525" algn="ctr">
            <a:noFill/>
            <a:miter lim="800000"/>
            <a:headEnd/>
            <a:tailEnd/>
          </a:ln>
        </p:spPr>
        <p:txBody>
          <a:bodyPr wrap="none" lIns="0" tIns="72000" rIns="0" bIns="0" anchor="b">
            <a:spAutoFit/>
          </a:bodyPr>
          <a:lstStyle/>
          <a:p>
            <a:pPr>
              <a:buSzPct val="100000"/>
            </a:pPr>
            <a:r>
              <a:rPr lang="es-ES" sz="1800">
                <a:solidFill>
                  <a:srgbClr val="000000"/>
                </a:solidFill>
                <a:cs typeface="Arial" charset="0"/>
              </a:rPr>
              <a:t>Mujeres</a:t>
            </a:r>
          </a:p>
        </p:txBody>
      </p:sp>
      <p:sp>
        <p:nvSpPr>
          <p:cNvPr id="2066" name="Text Box 17"/>
          <p:cNvSpPr txBox="1">
            <a:spLocks noChangeArrowheads="1"/>
          </p:cNvSpPr>
          <p:nvPr/>
        </p:nvSpPr>
        <p:spPr bwMode="gray">
          <a:xfrm rot="-5400000">
            <a:off x="-1216818" y="3029744"/>
            <a:ext cx="3708400" cy="490537"/>
          </a:xfrm>
          <a:prstGeom prst="rect">
            <a:avLst/>
          </a:prstGeom>
          <a:noFill/>
          <a:ln w="12700" algn="ctr">
            <a:noFill/>
            <a:miter lim="800000"/>
            <a:headEnd/>
            <a:tailEnd/>
          </a:ln>
        </p:spPr>
        <p:txBody>
          <a:bodyPr wrap="none" lIns="0" tIns="0" rIns="0" bIns="216000" anchor="b">
            <a:spAutoFit/>
          </a:bodyPr>
          <a:lstStyle/>
          <a:p>
            <a:pPr>
              <a:buSzPct val="100000"/>
            </a:pPr>
            <a:r>
              <a:rPr lang="es-ES" sz="1800" b="1">
                <a:solidFill>
                  <a:srgbClr val="000000"/>
                </a:solidFill>
                <a:cs typeface="Arial" charset="0"/>
              </a:rPr>
              <a:t>Prevalencia de la hipertensión (%)</a:t>
            </a:r>
          </a:p>
        </p:txBody>
      </p:sp>
    </p:spTree>
  </p:cSld>
  <p:clrMapOvr>
    <a:masterClrMapping/>
  </p:clrMapOvr>
  <p:transition>
    <p:wipe dir="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6"/>
          <p:cNvSpPr>
            <a:spLocks noGrp="1" noChangeArrowheads="1"/>
          </p:cNvSpPr>
          <p:nvPr>
            <p:ph type="sldNum" sz="quarter" idx="10"/>
          </p:nvPr>
        </p:nvSpPr>
        <p:spPr>
          <a:noFill/>
        </p:spPr>
        <p:txBody>
          <a:bodyPr/>
          <a:lstStyle/>
          <a:p>
            <a:pPr>
              <a:buSzPct val="100000"/>
            </a:pPr>
            <a:fld id="{5E16DE1B-8A38-413B-B218-3B175B159B2F}" type="slidenum">
              <a:rPr lang="es-ES" smtClean="0">
                <a:solidFill>
                  <a:srgbClr val="000000"/>
                </a:solidFill>
                <a:ea typeface="MS PGothic" pitchFamily="34" charset="-128"/>
              </a:rPr>
              <a:pPr>
                <a:buSzPct val="100000"/>
              </a:pPr>
              <a:t>13</a:t>
            </a:fld>
            <a:endParaRPr lang="es-ES" smtClean="0">
              <a:solidFill>
                <a:srgbClr val="000000"/>
              </a:solidFill>
              <a:ea typeface="MS PGothic" pitchFamily="34" charset="-128"/>
            </a:endParaRPr>
          </a:p>
        </p:txBody>
      </p:sp>
      <p:sp>
        <p:nvSpPr>
          <p:cNvPr id="7172" name="Rectangle 22"/>
          <p:cNvSpPr>
            <a:spLocks noGrp="1" noChangeArrowheads="1"/>
          </p:cNvSpPr>
          <p:nvPr>
            <p:ph type="title"/>
          </p:nvPr>
        </p:nvSpPr>
        <p:spPr>
          <a:xfrm>
            <a:off x="334963" y="152400"/>
            <a:ext cx="8809037" cy="762000"/>
          </a:xfrm>
        </p:spPr>
        <p:txBody>
          <a:bodyPr>
            <a:normAutofit fontScale="90000"/>
          </a:bodyPr>
          <a:lstStyle/>
          <a:p>
            <a:r>
              <a:rPr lang="es-ES" sz="2400" dirty="0" smtClean="0">
                <a:solidFill>
                  <a:srgbClr val="FF0000"/>
                </a:solidFill>
                <a:ea typeface="MS PGothic" pitchFamily="34" charset="-128"/>
              </a:rPr>
              <a:t>Muchos pacientes hipertensos no reciben tratamiento o no logran el control de la PA (NHANES)</a:t>
            </a:r>
          </a:p>
        </p:txBody>
      </p:sp>
      <p:graphicFrame>
        <p:nvGraphicFramePr>
          <p:cNvPr id="7170" name="Object 3"/>
          <p:cNvGraphicFramePr>
            <a:graphicFrameLocks noGrp="1" noChangeAspect="1"/>
          </p:cNvGraphicFramePr>
          <p:nvPr>
            <p:ph idx="4294967295"/>
          </p:nvPr>
        </p:nvGraphicFramePr>
        <p:xfrm>
          <a:off x="314325" y="1339850"/>
          <a:ext cx="8691563" cy="3871913"/>
        </p:xfrm>
        <a:graphic>
          <a:graphicData uri="http://schemas.openxmlformats.org/presentationml/2006/ole">
            <mc:AlternateContent xmlns:mc="http://schemas.openxmlformats.org/markup-compatibility/2006">
              <mc:Choice xmlns:v="urn:schemas-microsoft-com:vml" Requires="v">
                <p:oleObj spid="_x0000_s2052" name="Diagramm" r:id="rId4" imgW="8124825" imgH="3619500" progId="MSGraph.Chart.8">
                  <p:embed followColorScheme="full"/>
                </p:oleObj>
              </mc:Choice>
              <mc:Fallback>
                <p:oleObj name="Diagramm" r:id="rId4" imgW="8124825" imgH="3619500" progId="MSGraph.Chart.8">
                  <p:embed followColorScheme="full"/>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gray">
                      <a:xfrm>
                        <a:off x="314325" y="1339850"/>
                        <a:ext cx="8691563" cy="38719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7173" name="Text Box 4"/>
          <p:cNvSpPr txBox="1">
            <a:spLocks noChangeArrowheads="1"/>
          </p:cNvSpPr>
          <p:nvPr/>
        </p:nvSpPr>
        <p:spPr bwMode="gray">
          <a:xfrm>
            <a:off x="1144588" y="4940300"/>
            <a:ext cx="1116012" cy="284163"/>
          </a:xfrm>
          <a:prstGeom prst="rect">
            <a:avLst/>
          </a:prstGeom>
          <a:noFill/>
          <a:ln w="9525" algn="ctr">
            <a:noFill/>
            <a:miter lim="800000"/>
            <a:headEnd/>
            <a:tailEnd/>
          </a:ln>
        </p:spPr>
        <p:txBody>
          <a:bodyPr lIns="0" tIns="72000" rIns="0" bIns="0">
            <a:spAutoFit/>
          </a:bodyPr>
          <a:lstStyle/>
          <a:p>
            <a:pPr algn="ctr">
              <a:buSzPct val="100000"/>
            </a:pPr>
            <a:r>
              <a:rPr lang="es-ES" sz="1400">
                <a:solidFill>
                  <a:srgbClr val="000000"/>
                </a:solidFill>
                <a:cs typeface="Arial" charset="0"/>
              </a:rPr>
              <a:t>1976-1980</a:t>
            </a:r>
          </a:p>
        </p:txBody>
      </p:sp>
      <p:sp>
        <p:nvSpPr>
          <p:cNvPr id="7174" name="Text Box 5"/>
          <p:cNvSpPr txBox="1">
            <a:spLocks noChangeArrowheads="1"/>
          </p:cNvSpPr>
          <p:nvPr/>
        </p:nvSpPr>
        <p:spPr bwMode="gray">
          <a:xfrm>
            <a:off x="2093913" y="4940300"/>
            <a:ext cx="1116012" cy="284163"/>
          </a:xfrm>
          <a:prstGeom prst="rect">
            <a:avLst/>
          </a:prstGeom>
          <a:noFill/>
          <a:ln w="9525" algn="ctr">
            <a:noFill/>
            <a:miter lim="800000"/>
            <a:headEnd/>
            <a:tailEnd/>
          </a:ln>
        </p:spPr>
        <p:txBody>
          <a:bodyPr lIns="0" tIns="72000" rIns="0" bIns="0">
            <a:spAutoFit/>
          </a:bodyPr>
          <a:lstStyle/>
          <a:p>
            <a:pPr algn="ctr">
              <a:buSzPct val="100000"/>
            </a:pPr>
            <a:r>
              <a:rPr lang="es-ES" sz="1400">
                <a:solidFill>
                  <a:srgbClr val="000000"/>
                </a:solidFill>
                <a:cs typeface="Arial" charset="0"/>
              </a:rPr>
              <a:t>1988-1991</a:t>
            </a:r>
          </a:p>
        </p:txBody>
      </p:sp>
      <p:sp>
        <p:nvSpPr>
          <p:cNvPr id="7175" name="Text Box 6"/>
          <p:cNvSpPr txBox="1">
            <a:spLocks noChangeArrowheads="1"/>
          </p:cNvSpPr>
          <p:nvPr/>
        </p:nvSpPr>
        <p:spPr bwMode="gray">
          <a:xfrm>
            <a:off x="3038475" y="4940300"/>
            <a:ext cx="1116013" cy="284163"/>
          </a:xfrm>
          <a:prstGeom prst="rect">
            <a:avLst/>
          </a:prstGeom>
          <a:noFill/>
          <a:ln w="9525" algn="ctr">
            <a:noFill/>
            <a:miter lim="800000"/>
            <a:headEnd/>
            <a:tailEnd/>
          </a:ln>
        </p:spPr>
        <p:txBody>
          <a:bodyPr lIns="0" tIns="72000" rIns="0" bIns="0">
            <a:spAutoFit/>
          </a:bodyPr>
          <a:lstStyle/>
          <a:p>
            <a:pPr algn="ctr">
              <a:buSzPct val="100000"/>
            </a:pPr>
            <a:r>
              <a:rPr lang="es-ES" sz="1400">
                <a:solidFill>
                  <a:srgbClr val="000000"/>
                </a:solidFill>
                <a:cs typeface="Arial" charset="0"/>
              </a:rPr>
              <a:t>1991-1994</a:t>
            </a:r>
          </a:p>
        </p:txBody>
      </p:sp>
      <p:sp>
        <p:nvSpPr>
          <p:cNvPr id="7176" name="Text Box 7"/>
          <p:cNvSpPr txBox="1">
            <a:spLocks noChangeArrowheads="1"/>
          </p:cNvSpPr>
          <p:nvPr/>
        </p:nvSpPr>
        <p:spPr bwMode="gray">
          <a:xfrm>
            <a:off x="3983038" y="4940300"/>
            <a:ext cx="1117600" cy="284163"/>
          </a:xfrm>
          <a:prstGeom prst="rect">
            <a:avLst/>
          </a:prstGeom>
          <a:noFill/>
          <a:ln w="9525" algn="ctr">
            <a:noFill/>
            <a:miter lim="800000"/>
            <a:headEnd/>
            <a:tailEnd/>
          </a:ln>
        </p:spPr>
        <p:txBody>
          <a:bodyPr lIns="0" tIns="72000" rIns="0" bIns="0">
            <a:spAutoFit/>
          </a:bodyPr>
          <a:lstStyle/>
          <a:p>
            <a:pPr algn="ctr">
              <a:buSzPct val="100000"/>
            </a:pPr>
            <a:r>
              <a:rPr lang="es-ES" sz="1400">
                <a:solidFill>
                  <a:srgbClr val="000000"/>
                </a:solidFill>
                <a:cs typeface="Arial" charset="0"/>
              </a:rPr>
              <a:t>1999-2000</a:t>
            </a:r>
          </a:p>
        </p:txBody>
      </p:sp>
      <p:sp>
        <p:nvSpPr>
          <p:cNvPr id="7177" name="Text Box 8"/>
          <p:cNvSpPr txBox="1">
            <a:spLocks noChangeArrowheads="1"/>
          </p:cNvSpPr>
          <p:nvPr/>
        </p:nvSpPr>
        <p:spPr bwMode="gray">
          <a:xfrm>
            <a:off x="4914900" y="4940300"/>
            <a:ext cx="1116013" cy="284163"/>
          </a:xfrm>
          <a:prstGeom prst="rect">
            <a:avLst/>
          </a:prstGeom>
          <a:noFill/>
          <a:ln w="9525" algn="ctr">
            <a:noFill/>
            <a:miter lim="800000"/>
            <a:headEnd/>
            <a:tailEnd/>
          </a:ln>
        </p:spPr>
        <p:txBody>
          <a:bodyPr lIns="0" tIns="72000" rIns="0" bIns="0">
            <a:spAutoFit/>
          </a:bodyPr>
          <a:lstStyle/>
          <a:p>
            <a:pPr algn="ctr">
              <a:buSzPct val="100000"/>
            </a:pPr>
            <a:r>
              <a:rPr lang="es-ES" sz="1400">
                <a:solidFill>
                  <a:srgbClr val="000000"/>
                </a:solidFill>
                <a:cs typeface="Arial" charset="0"/>
              </a:rPr>
              <a:t>2001-2002</a:t>
            </a:r>
          </a:p>
        </p:txBody>
      </p:sp>
      <p:sp>
        <p:nvSpPr>
          <p:cNvPr id="7178" name="Text Box 9"/>
          <p:cNvSpPr txBox="1">
            <a:spLocks noChangeArrowheads="1"/>
          </p:cNvSpPr>
          <p:nvPr/>
        </p:nvSpPr>
        <p:spPr bwMode="gray">
          <a:xfrm>
            <a:off x="5884863" y="4940300"/>
            <a:ext cx="1116012" cy="284163"/>
          </a:xfrm>
          <a:prstGeom prst="rect">
            <a:avLst/>
          </a:prstGeom>
          <a:noFill/>
          <a:ln w="9525" algn="ctr">
            <a:noFill/>
            <a:miter lim="800000"/>
            <a:headEnd/>
            <a:tailEnd/>
          </a:ln>
        </p:spPr>
        <p:txBody>
          <a:bodyPr lIns="0" tIns="72000" rIns="0" bIns="0">
            <a:spAutoFit/>
          </a:bodyPr>
          <a:lstStyle/>
          <a:p>
            <a:pPr algn="ctr">
              <a:buSzPct val="100000"/>
            </a:pPr>
            <a:r>
              <a:rPr lang="es-ES" sz="1400">
                <a:solidFill>
                  <a:srgbClr val="000000"/>
                </a:solidFill>
                <a:cs typeface="Arial" charset="0"/>
              </a:rPr>
              <a:t>2003-2004</a:t>
            </a:r>
          </a:p>
        </p:txBody>
      </p:sp>
      <p:sp>
        <p:nvSpPr>
          <p:cNvPr id="7179" name="Text Box 10"/>
          <p:cNvSpPr txBox="1">
            <a:spLocks noChangeArrowheads="1"/>
          </p:cNvSpPr>
          <p:nvPr/>
        </p:nvSpPr>
        <p:spPr bwMode="gray">
          <a:xfrm rot="-5400000">
            <a:off x="-819943" y="3075781"/>
            <a:ext cx="2952750" cy="490537"/>
          </a:xfrm>
          <a:prstGeom prst="rect">
            <a:avLst/>
          </a:prstGeom>
          <a:noFill/>
          <a:ln w="12700" algn="ctr">
            <a:noFill/>
            <a:miter lim="800000"/>
            <a:headEnd/>
            <a:tailEnd/>
          </a:ln>
        </p:spPr>
        <p:txBody>
          <a:bodyPr lIns="0" tIns="0" rIns="0" bIns="216000" anchor="b">
            <a:spAutoFit/>
          </a:bodyPr>
          <a:lstStyle/>
          <a:p>
            <a:pPr algn="ctr">
              <a:buSzPct val="100000"/>
            </a:pPr>
            <a:r>
              <a:rPr lang="es-ES" sz="1800" b="1">
                <a:solidFill>
                  <a:srgbClr val="000000"/>
                </a:solidFill>
                <a:cs typeface="Arial" charset="0"/>
              </a:rPr>
              <a:t>Porcentaje de la población</a:t>
            </a:r>
          </a:p>
        </p:txBody>
      </p:sp>
      <p:sp>
        <p:nvSpPr>
          <p:cNvPr id="7180" name="Rectangle 11"/>
          <p:cNvSpPr>
            <a:spLocks noChangeArrowheads="1"/>
          </p:cNvSpPr>
          <p:nvPr/>
        </p:nvSpPr>
        <p:spPr bwMode="gray">
          <a:xfrm>
            <a:off x="465138" y="6380163"/>
            <a:ext cx="7056437" cy="412750"/>
          </a:xfrm>
          <a:prstGeom prst="rect">
            <a:avLst/>
          </a:prstGeom>
          <a:noFill/>
          <a:ln w="12700" algn="ctr">
            <a:noFill/>
            <a:miter lim="800000"/>
            <a:headEnd/>
            <a:tailEnd/>
          </a:ln>
        </p:spPr>
        <p:txBody>
          <a:bodyPr lIns="0" tIns="0" rIns="108000" bIns="108000" anchor="b">
            <a:spAutoFit/>
          </a:bodyPr>
          <a:lstStyle/>
          <a:p>
            <a:pPr>
              <a:buSzPct val="100000"/>
            </a:pPr>
            <a:r>
              <a:rPr lang="es-ES" sz="1000">
                <a:solidFill>
                  <a:srgbClr val="000000"/>
                </a:solidFill>
              </a:rPr>
              <a:t>Chobanian et al. </a:t>
            </a:r>
            <a:r>
              <a:rPr lang="es-ES" sz="1000" i="1">
                <a:solidFill>
                  <a:srgbClr val="000000"/>
                </a:solidFill>
              </a:rPr>
              <a:t>Hypertension.</a:t>
            </a:r>
            <a:r>
              <a:rPr lang="es-ES" sz="1000">
                <a:solidFill>
                  <a:srgbClr val="000000"/>
                </a:solidFill>
              </a:rPr>
              <a:t> 2003;42:1206</a:t>
            </a:r>
            <a:r>
              <a:rPr lang="es-ES" sz="1000">
                <a:solidFill>
                  <a:srgbClr val="000000"/>
                </a:solidFill>
                <a:cs typeface="Arial" charset="0"/>
              </a:rPr>
              <a:t>–</a:t>
            </a:r>
            <a:r>
              <a:rPr lang="es-ES" sz="1000">
                <a:solidFill>
                  <a:srgbClr val="000000"/>
                </a:solidFill>
              </a:rPr>
              <a:t>1252; Ong et al. </a:t>
            </a:r>
            <a:r>
              <a:rPr lang="es-ES" sz="1000" i="1">
                <a:solidFill>
                  <a:srgbClr val="000000"/>
                </a:solidFill>
              </a:rPr>
              <a:t>Hypertension. </a:t>
            </a:r>
            <a:r>
              <a:rPr lang="es-ES" sz="1000">
                <a:solidFill>
                  <a:srgbClr val="000000"/>
                </a:solidFill>
              </a:rPr>
              <a:t>2007;49:69</a:t>
            </a:r>
            <a:r>
              <a:rPr lang="es-ES" sz="1000">
                <a:solidFill>
                  <a:srgbClr val="000000"/>
                </a:solidFill>
                <a:cs typeface="Arial" charset="0"/>
              </a:rPr>
              <a:t>–</a:t>
            </a:r>
            <a:r>
              <a:rPr lang="es-ES" sz="1000">
                <a:solidFill>
                  <a:srgbClr val="000000"/>
                </a:solidFill>
              </a:rPr>
              <a:t>75;</a:t>
            </a:r>
          </a:p>
          <a:p>
            <a:pPr>
              <a:buSzPct val="100000"/>
            </a:pPr>
            <a:r>
              <a:rPr lang="es-ES" sz="1000">
                <a:solidFill>
                  <a:srgbClr val="000000"/>
                </a:solidFill>
              </a:rPr>
              <a:t>Ostchega et al. </a:t>
            </a:r>
            <a:r>
              <a:rPr lang="es-ES" sz="1000" i="1">
                <a:solidFill>
                  <a:srgbClr val="000000"/>
                </a:solidFill>
              </a:rPr>
              <a:t>NCHS Data Brief.</a:t>
            </a:r>
            <a:r>
              <a:rPr lang="es-ES" sz="1000">
                <a:solidFill>
                  <a:srgbClr val="000000"/>
                </a:solidFill>
              </a:rPr>
              <a:t> 2008;3:1</a:t>
            </a:r>
            <a:r>
              <a:rPr lang="es-ES" sz="1000">
                <a:solidFill>
                  <a:srgbClr val="000000"/>
                </a:solidFill>
                <a:cs typeface="Arial" charset="0"/>
              </a:rPr>
              <a:t>–3</a:t>
            </a:r>
            <a:r>
              <a:rPr lang="es-ES" sz="1000">
                <a:solidFill>
                  <a:srgbClr val="000000"/>
                </a:solidFill>
              </a:rPr>
              <a:t>8; Egan et al. </a:t>
            </a:r>
            <a:r>
              <a:rPr lang="es-ES" sz="1000" i="1">
                <a:solidFill>
                  <a:srgbClr val="000000"/>
                </a:solidFill>
              </a:rPr>
              <a:t>JAMA.</a:t>
            </a:r>
            <a:r>
              <a:rPr lang="es-ES" sz="1000">
                <a:solidFill>
                  <a:srgbClr val="000000"/>
                </a:solidFill>
              </a:rPr>
              <a:t> 2010;303:2043-2050.</a:t>
            </a:r>
          </a:p>
        </p:txBody>
      </p:sp>
      <p:sp>
        <p:nvSpPr>
          <p:cNvPr id="7181" name="Rectangle 12"/>
          <p:cNvSpPr>
            <a:spLocks noChangeArrowheads="1"/>
          </p:cNvSpPr>
          <p:nvPr/>
        </p:nvSpPr>
        <p:spPr bwMode="gray">
          <a:xfrm>
            <a:off x="136525" y="5734050"/>
            <a:ext cx="8910638" cy="533400"/>
          </a:xfrm>
          <a:prstGeom prst="rect">
            <a:avLst/>
          </a:prstGeom>
          <a:noFill/>
          <a:ln w="12700" algn="ctr">
            <a:noFill/>
            <a:miter lim="800000"/>
            <a:headEnd/>
            <a:tailEnd/>
          </a:ln>
        </p:spPr>
        <p:txBody>
          <a:bodyPr lIns="108000" tIns="0" rIns="0" bIns="108000" anchor="b">
            <a:spAutoFit/>
          </a:bodyPr>
          <a:lstStyle/>
          <a:p>
            <a:pPr>
              <a:buSzPct val="100000"/>
            </a:pPr>
            <a:r>
              <a:rPr lang="es-ES" sz="1400">
                <a:solidFill>
                  <a:srgbClr val="000000"/>
                </a:solidFill>
              </a:rPr>
              <a:t>* El control de la PA se define como PA &lt;140/90 mmHg, PA &lt;130/80 mmHg en pacientes con diabetes o nefropatía crónica, incluye pacientes tratados y no tratados, excepto** (solamente los pacientes tratados)</a:t>
            </a:r>
          </a:p>
        </p:txBody>
      </p:sp>
      <p:sp>
        <p:nvSpPr>
          <p:cNvPr id="7182" name="Rectangle 13"/>
          <p:cNvSpPr>
            <a:spLocks noChangeArrowheads="1"/>
          </p:cNvSpPr>
          <p:nvPr/>
        </p:nvSpPr>
        <p:spPr bwMode="gray">
          <a:xfrm>
            <a:off x="4387850" y="1739900"/>
            <a:ext cx="157163" cy="171450"/>
          </a:xfrm>
          <a:prstGeom prst="rect">
            <a:avLst/>
          </a:prstGeom>
          <a:solidFill>
            <a:srgbClr val="0081C6"/>
          </a:solidFill>
          <a:ln w="9525">
            <a:solidFill>
              <a:schemeClr val="bg1"/>
            </a:solidFill>
            <a:miter lim="800000"/>
            <a:headEnd/>
            <a:tailEnd/>
          </a:ln>
        </p:spPr>
        <p:txBody>
          <a:bodyPr wrap="none" anchor="ctr"/>
          <a:lstStyle/>
          <a:p>
            <a:pPr algn="ctr" eaLnBrk="1" hangingPunct="1"/>
            <a:endParaRPr lang="es-ES"/>
          </a:p>
        </p:txBody>
      </p:sp>
      <p:sp>
        <p:nvSpPr>
          <p:cNvPr id="7183" name="Rectangle 14"/>
          <p:cNvSpPr>
            <a:spLocks noChangeArrowheads="1"/>
          </p:cNvSpPr>
          <p:nvPr/>
        </p:nvSpPr>
        <p:spPr bwMode="gray">
          <a:xfrm>
            <a:off x="2771775" y="1739900"/>
            <a:ext cx="157163" cy="171450"/>
          </a:xfrm>
          <a:prstGeom prst="rect">
            <a:avLst/>
          </a:prstGeom>
          <a:solidFill>
            <a:srgbClr val="7C7C7C"/>
          </a:solidFill>
          <a:ln w="9525">
            <a:solidFill>
              <a:schemeClr val="bg1"/>
            </a:solidFill>
            <a:miter lim="800000"/>
            <a:headEnd/>
            <a:tailEnd/>
          </a:ln>
        </p:spPr>
        <p:txBody>
          <a:bodyPr wrap="none" anchor="ctr"/>
          <a:lstStyle/>
          <a:p>
            <a:endParaRPr lang="es-ES" sz="2800"/>
          </a:p>
        </p:txBody>
      </p:sp>
      <p:sp>
        <p:nvSpPr>
          <p:cNvPr id="7184" name="Text Box 15"/>
          <p:cNvSpPr txBox="1">
            <a:spLocks noChangeArrowheads="1"/>
          </p:cNvSpPr>
          <p:nvPr/>
        </p:nvSpPr>
        <p:spPr bwMode="gray">
          <a:xfrm>
            <a:off x="4646613" y="1646238"/>
            <a:ext cx="3838575" cy="315912"/>
          </a:xfrm>
          <a:prstGeom prst="rect">
            <a:avLst/>
          </a:prstGeom>
          <a:noFill/>
          <a:ln w="9525" algn="ctr">
            <a:noFill/>
            <a:miter lim="800000"/>
            <a:headEnd/>
            <a:tailEnd/>
          </a:ln>
        </p:spPr>
        <p:txBody>
          <a:bodyPr wrap="none" lIns="0" tIns="72000" rIns="0" bIns="0" anchor="b">
            <a:spAutoFit/>
          </a:bodyPr>
          <a:lstStyle/>
          <a:p>
            <a:pPr>
              <a:buSzPct val="100000"/>
            </a:pPr>
            <a:r>
              <a:rPr lang="es-ES" sz="1600">
                <a:solidFill>
                  <a:srgbClr val="000000"/>
                </a:solidFill>
                <a:cs typeface="Arial" charset="0"/>
              </a:rPr>
              <a:t>No se ha podido lograr el control de la PA*</a:t>
            </a:r>
          </a:p>
        </p:txBody>
      </p:sp>
      <p:sp>
        <p:nvSpPr>
          <p:cNvPr id="7185" name="Text Box 16"/>
          <p:cNvSpPr txBox="1">
            <a:spLocks noChangeArrowheads="1"/>
          </p:cNvSpPr>
          <p:nvPr/>
        </p:nvSpPr>
        <p:spPr bwMode="gray">
          <a:xfrm>
            <a:off x="3030538" y="1646238"/>
            <a:ext cx="1366837" cy="315912"/>
          </a:xfrm>
          <a:prstGeom prst="rect">
            <a:avLst/>
          </a:prstGeom>
          <a:noFill/>
          <a:ln w="9525" algn="ctr">
            <a:noFill/>
            <a:miter lim="800000"/>
            <a:headEnd/>
            <a:tailEnd/>
          </a:ln>
        </p:spPr>
        <p:txBody>
          <a:bodyPr wrap="none" lIns="0" tIns="72000" rIns="0" bIns="0" anchor="b">
            <a:spAutoFit/>
          </a:bodyPr>
          <a:lstStyle/>
          <a:p>
            <a:pPr>
              <a:buSzPct val="100000"/>
            </a:pPr>
            <a:r>
              <a:rPr lang="es-ES" sz="1600">
                <a:solidFill>
                  <a:srgbClr val="000000"/>
                </a:solidFill>
                <a:cs typeface="Arial" charset="0"/>
              </a:rPr>
              <a:t>Sin tratamiento</a:t>
            </a:r>
          </a:p>
        </p:txBody>
      </p:sp>
      <p:sp>
        <p:nvSpPr>
          <p:cNvPr id="7186" name="Text Box 17"/>
          <p:cNvSpPr txBox="1">
            <a:spLocks noChangeArrowheads="1"/>
          </p:cNvSpPr>
          <p:nvPr/>
        </p:nvSpPr>
        <p:spPr bwMode="gray">
          <a:xfrm>
            <a:off x="4606925" y="5170488"/>
            <a:ext cx="444500" cy="346075"/>
          </a:xfrm>
          <a:prstGeom prst="rect">
            <a:avLst/>
          </a:prstGeom>
          <a:noFill/>
          <a:ln w="9525" algn="ctr">
            <a:noFill/>
            <a:miter lim="800000"/>
            <a:headEnd/>
            <a:tailEnd/>
          </a:ln>
        </p:spPr>
        <p:txBody>
          <a:bodyPr wrap="none" lIns="0" tIns="72000" rIns="0" bIns="0" anchor="b">
            <a:spAutoFit/>
          </a:bodyPr>
          <a:lstStyle/>
          <a:p>
            <a:pPr algn="ctr">
              <a:buSzPct val="100000"/>
            </a:pPr>
            <a:r>
              <a:rPr lang="es-ES" sz="1800" b="1">
                <a:solidFill>
                  <a:srgbClr val="000000"/>
                </a:solidFill>
                <a:cs typeface="Arial" charset="0"/>
              </a:rPr>
              <a:t>Año</a:t>
            </a:r>
          </a:p>
        </p:txBody>
      </p:sp>
      <p:sp>
        <p:nvSpPr>
          <p:cNvPr id="7187" name="Text Box 18"/>
          <p:cNvSpPr txBox="1">
            <a:spLocks noChangeArrowheads="1"/>
          </p:cNvSpPr>
          <p:nvPr/>
        </p:nvSpPr>
        <p:spPr bwMode="gray">
          <a:xfrm>
            <a:off x="6807200" y="4940300"/>
            <a:ext cx="1116013" cy="284163"/>
          </a:xfrm>
          <a:prstGeom prst="rect">
            <a:avLst/>
          </a:prstGeom>
          <a:noFill/>
          <a:ln w="9525" algn="ctr">
            <a:noFill/>
            <a:miter lim="800000"/>
            <a:headEnd/>
            <a:tailEnd/>
          </a:ln>
        </p:spPr>
        <p:txBody>
          <a:bodyPr lIns="0" tIns="72000" rIns="0" bIns="0">
            <a:spAutoFit/>
          </a:bodyPr>
          <a:lstStyle/>
          <a:p>
            <a:pPr algn="ctr">
              <a:buSzPct val="100000"/>
            </a:pPr>
            <a:r>
              <a:rPr lang="es-ES" sz="1400">
                <a:solidFill>
                  <a:srgbClr val="000000"/>
                </a:solidFill>
                <a:cs typeface="Arial" charset="0"/>
              </a:rPr>
              <a:t>2005-2006</a:t>
            </a:r>
          </a:p>
        </p:txBody>
      </p:sp>
      <p:sp>
        <p:nvSpPr>
          <p:cNvPr id="7188" name="Text Box 19"/>
          <p:cNvSpPr txBox="1">
            <a:spLocks noChangeArrowheads="1"/>
          </p:cNvSpPr>
          <p:nvPr/>
        </p:nvSpPr>
        <p:spPr bwMode="gray">
          <a:xfrm>
            <a:off x="7486650" y="3268663"/>
            <a:ext cx="295275" cy="284162"/>
          </a:xfrm>
          <a:prstGeom prst="rect">
            <a:avLst/>
          </a:prstGeom>
          <a:noFill/>
          <a:ln w="9525" algn="ctr">
            <a:noFill/>
            <a:miter lim="800000"/>
            <a:headEnd/>
            <a:tailEnd/>
          </a:ln>
        </p:spPr>
        <p:txBody>
          <a:bodyPr lIns="0" tIns="72000" rIns="0" bIns="0">
            <a:spAutoFit/>
          </a:bodyPr>
          <a:lstStyle/>
          <a:p>
            <a:pPr algn="ctr">
              <a:buSzPct val="100000"/>
            </a:pPr>
            <a:r>
              <a:rPr lang="es-ES" sz="1400">
                <a:solidFill>
                  <a:srgbClr val="000000"/>
                </a:solidFill>
                <a:cs typeface="Arial" charset="0"/>
              </a:rPr>
              <a:t>**</a:t>
            </a:r>
          </a:p>
        </p:txBody>
      </p:sp>
      <p:sp>
        <p:nvSpPr>
          <p:cNvPr id="7189" name="Text Box 20"/>
          <p:cNvSpPr txBox="1">
            <a:spLocks noChangeArrowheads="1"/>
          </p:cNvSpPr>
          <p:nvPr/>
        </p:nvSpPr>
        <p:spPr bwMode="gray">
          <a:xfrm>
            <a:off x="8413750" y="2862263"/>
            <a:ext cx="295275" cy="284162"/>
          </a:xfrm>
          <a:prstGeom prst="rect">
            <a:avLst/>
          </a:prstGeom>
          <a:noFill/>
          <a:ln w="9525" algn="ctr">
            <a:noFill/>
            <a:miter lim="800000"/>
            <a:headEnd/>
            <a:tailEnd/>
          </a:ln>
        </p:spPr>
        <p:txBody>
          <a:bodyPr lIns="0" tIns="72000" rIns="0" bIns="0">
            <a:spAutoFit/>
          </a:bodyPr>
          <a:lstStyle/>
          <a:p>
            <a:pPr algn="ctr">
              <a:buSzPct val="100000"/>
            </a:pPr>
            <a:r>
              <a:rPr lang="es-ES" sz="1400">
                <a:solidFill>
                  <a:srgbClr val="000000"/>
                </a:solidFill>
                <a:cs typeface="Arial" charset="0"/>
              </a:rPr>
              <a:t>**</a:t>
            </a:r>
          </a:p>
        </p:txBody>
      </p:sp>
      <p:sp>
        <p:nvSpPr>
          <p:cNvPr id="7190" name="Text Box 21"/>
          <p:cNvSpPr txBox="1">
            <a:spLocks noChangeArrowheads="1"/>
          </p:cNvSpPr>
          <p:nvPr/>
        </p:nvSpPr>
        <p:spPr bwMode="gray">
          <a:xfrm>
            <a:off x="7747000" y="4940300"/>
            <a:ext cx="1116013" cy="284163"/>
          </a:xfrm>
          <a:prstGeom prst="rect">
            <a:avLst/>
          </a:prstGeom>
          <a:noFill/>
          <a:ln w="9525" algn="ctr">
            <a:noFill/>
            <a:miter lim="800000"/>
            <a:headEnd/>
            <a:tailEnd/>
          </a:ln>
        </p:spPr>
        <p:txBody>
          <a:bodyPr lIns="0" tIns="72000" rIns="0" bIns="0">
            <a:spAutoFit/>
          </a:bodyPr>
          <a:lstStyle/>
          <a:p>
            <a:pPr algn="ctr">
              <a:buSzPct val="100000"/>
            </a:pPr>
            <a:r>
              <a:rPr lang="es-ES" sz="1400">
                <a:solidFill>
                  <a:srgbClr val="000000"/>
                </a:solidFill>
                <a:cs typeface="Arial" charset="0"/>
              </a:rPr>
              <a:t>2007-2008</a:t>
            </a:r>
          </a:p>
        </p:txBody>
      </p:sp>
    </p:spTree>
  </p:cSld>
  <p:clrMapOvr>
    <a:masterClrMapping/>
  </p:clrMapOvr>
  <p:transition>
    <p:wipe dir="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6"/>
          <p:cNvSpPr>
            <a:spLocks noGrp="1" noChangeArrowheads="1"/>
          </p:cNvSpPr>
          <p:nvPr>
            <p:ph type="sldNum" sz="quarter" idx="10"/>
          </p:nvPr>
        </p:nvSpPr>
        <p:spPr>
          <a:noFill/>
        </p:spPr>
        <p:txBody>
          <a:bodyPr/>
          <a:lstStyle/>
          <a:p>
            <a:pPr>
              <a:buSzPct val="100000"/>
            </a:pPr>
            <a:fld id="{5E13248A-BD8A-4B6B-9903-6332F8B0DF81}" type="slidenum">
              <a:rPr lang="es-ES" smtClean="0">
                <a:solidFill>
                  <a:srgbClr val="000000"/>
                </a:solidFill>
                <a:ea typeface="MS PGothic" pitchFamily="34" charset="-128"/>
              </a:rPr>
              <a:pPr>
                <a:buSzPct val="100000"/>
              </a:pPr>
              <a:t>14</a:t>
            </a:fld>
            <a:endParaRPr lang="es-ES" smtClean="0">
              <a:solidFill>
                <a:srgbClr val="000000"/>
              </a:solidFill>
              <a:ea typeface="MS PGothic" pitchFamily="34" charset="-128"/>
            </a:endParaRPr>
          </a:p>
        </p:txBody>
      </p:sp>
      <p:sp>
        <p:nvSpPr>
          <p:cNvPr id="46083" name="Rectangle 2"/>
          <p:cNvSpPr>
            <a:spLocks noGrp="1" noChangeArrowheads="1"/>
          </p:cNvSpPr>
          <p:nvPr>
            <p:ph type="title"/>
          </p:nvPr>
        </p:nvSpPr>
        <p:spPr bwMode="auto">
          <a:xfrm>
            <a:off x="334963" y="152400"/>
            <a:ext cx="8416925" cy="762000"/>
          </a:xfrm>
        </p:spPr>
        <p:txBody>
          <a:bodyPr>
            <a:normAutofit fontScale="90000"/>
          </a:bodyPr>
          <a:lstStyle/>
          <a:p>
            <a:r>
              <a:rPr lang="es-ES" sz="2800" dirty="0" smtClean="0">
                <a:solidFill>
                  <a:srgbClr val="FF0000"/>
                </a:solidFill>
                <a:ea typeface="MS PGothic" pitchFamily="34" charset="-128"/>
              </a:rPr>
              <a:t>El conocimiento, el tratamiento y el control de la hipertensión son más bien bajos a nivel mundial</a:t>
            </a:r>
          </a:p>
        </p:txBody>
      </p:sp>
      <p:sp>
        <p:nvSpPr>
          <p:cNvPr id="46084" name="Text Box 3"/>
          <p:cNvSpPr txBox="1">
            <a:spLocks noChangeArrowheads="1"/>
          </p:cNvSpPr>
          <p:nvPr/>
        </p:nvSpPr>
        <p:spPr bwMode="gray">
          <a:xfrm>
            <a:off x="184150" y="5899150"/>
            <a:ext cx="1855788" cy="304800"/>
          </a:xfrm>
          <a:prstGeom prst="rect">
            <a:avLst/>
          </a:prstGeom>
          <a:noFill/>
          <a:ln w="12700">
            <a:noFill/>
            <a:miter lim="800000"/>
            <a:headEnd/>
            <a:tailEnd/>
          </a:ln>
        </p:spPr>
        <p:txBody>
          <a:bodyPr wrap="none">
            <a:spAutoFit/>
          </a:bodyPr>
          <a:lstStyle/>
          <a:p>
            <a:pPr>
              <a:buSzPct val="100000"/>
            </a:pPr>
            <a:r>
              <a:rPr lang="es-ES" sz="1400">
                <a:solidFill>
                  <a:srgbClr val="000000"/>
                </a:solidFill>
              </a:rPr>
              <a:t>* PA &lt; 140/90 mmHg</a:t>
            </a:r>
          </a:p>
        </p:txBody>
      </p:sp>
      <p:sp>
        <p:nvSpPr>
          <p:cNvPr id="46085" name="Rectangle 4"/>
          <p:cNvSpPr>
            <a:spLocks noChangeArrowheads="1"/>
          </p:cNvSpPr>
          <p:nvPr/>
        </p:nvSpPr>
        <p:spPr bwMode="gray">
          <a:xfrm>
            <a:off x="454025" y="6369050"/>
            <a:ext cx="3413125" cy="412750"/>
          </a:xfrm>
          <a:prstGeom prst="rect">
            <a:avLst/>
          </a:prstGeom>
          <a:noFill/>
          <a:ln w="12700" algn="ctr">
            <a:noFill/>
            <a:miter lim="800000"/>
            <a:headEnd/>
            <a:tailEnd/>
          </a:ln>
        </p:spPr>
        <p:txBody>
          <a:bodyPr wrap="none" lIns="0" tIns="0" rIns="108000" bIns="108000" anchor="b">
            <a:spAutoFit/>
          </a:bodyPr>
          <a:lstStyle/>
          <a:p>
            <a:pPr>
              <a:buSzPct val="100000"/>
            </a:pPr>
            <a:r>
              <a:rPr lang="es-ES" sz="1000">
                <a:solidFill>
                  <a:srgbClr val="000000"/>
                </a:solidFill>
                <a:cs typeface="Arial" charset="0"/>
              </a:rPr>
              <a:t>Wolf-Maier et al. </a:t>
            </a:r>
            <a:r>
              <a:rPr lang="es-ES" sz="1000" i="1">
                <a:solidFill>
                  <a:srgbClr val="000000"/>
                </a:solidFill>
                <a:cs typeface="Arial" charset="0"/>
              </a:rPr>
              <a:t>Hypertension.</a:t>
            </a:r>
            <a:r>
              <a:rPr lang="es-ES" sz="1000">
                <a:solidFill>
                  <a:srgbClr val="000000"/>
                </a:solidFill>
                <a:cs typeface="Arial" charset="0"/>
              </a:rPr>
              <a:t> 2004;43:10–17;</a:t>
            </a:r>
            <a:br>
              <a:rPr lang="es-ES" sz="1000">
                <a:solidFill>
                  <a:srgbClr val="000000"/>
                </a:solidFill>
                <a:cs typeface="Arial" charset="0"/>
              </a:rPr>
            </a:br>
            <a:r>
              <a:rPr lang="es-ES" sz="1000">
                <a:solidFill>
                  <a:srgbClr val="000000"/>
                </a:solidFill>
              </a:rPr>
              <a:t>Sekikawa, Hayakawa. </a:t>
            </a:r>
            <a:r>
              <a:rPr lang="es-ES" sz="1000" i="1">
                <a:solidFill>
                  <a:srgbClr val="000000"/>
                </a:solidFill>
              </a:rPr>
              <a:t>J Hum Hypertens.</a:t>
            </a:r>
            <a:r>
              <a:rPr lang="es-ES" sz="1000">
                <a:solidFill>
                  <a:srgbClr val="000000"/>
                </a:solidFill>
              </a:rPr>
              <a:t> 2004;18:911-912.</a:t>
            </a:r>
          </a:p>
        </p:txBody>
      </p:sp>
      <p:graphicFrame>
        <p:nvGraphicFramePr>
          <p:cNvPr id="151601" name="Group 49"/>
          <p:cNvGraphicFramePr>
            <a:graphicFrameLocks noGrp="1"/>
          </p:cNvGraphicFramePr>
          <p:nvPr>
            <p:ph idx="4294967295"/>
          </p:nvPr>
        </p:nvGraphicFramePr>
        <p:xfrm>
          <a:off x="139700" y="1104900"/>
          <a:ext cx="8837613" cy="4543426"/>
        </p:xfrm>
        <a:graphic>
          <a:graphicData uri="http://schemas.openxmlformats.org/drawingml/2006/table">
            <a:tbl>
              <a:tblPr/>
              <a:tblGrid>
                <a:gridCol w="2209800"/>
                <a:gridCol w="2209800"/>
                <a:gridCol w="2208213"/>
                <a:gridCol w="2209800"/>
              </a:tblGrid>
              <a:tr h="546100">
                <a:tc>
                  <a:txBody>
                    <a:bodyPr/>
                    <a:lstStyle/>
                    <a:p>
                      <a:pPr marL="0" marR="0" lvl="0" indent="0" algn="l" defTabSz="914400" rtl="0" eaLnBrk="0" fontAlgn="base" latinLnBrk="0" hangingPunct="0">
                        <a:lnSpc>
                          <a:spcPct val="115000"/>
                        </a:lnSpc>
                        <a:spcBef>
                          <a:spcPts val="900"/>
                        </a:spcBef>
                        <a:spcAft>
                          <a:spcPct val="0"/>
                        </a:spcAft>
                        <a:buClr>
                          <a:srgbClr val="FF0000"/>
                        </a:buClr>
                        <a:buSzTx/>
                        <a:buFont typeface="Times" charset="0"/>
                        <a:buNone/>
                        <a:tabLst/>
                      </a:pPr>
                      <a:endParaRPr kumimoji="0" lang="en-US" sz="2000" b="0" i="0" u="none" strike="noStrike" cap="none" normalizeH="0" baseline="0" smtClean="0">
                        <a:ln>
                          <a:noFill/>
                        </a:ln>
                        <a:solidFill>
                          <a:schemeClr val="bg1"/>
                        </a:solidFill>
                        <a:effectLst/>
                        <a:latin typeface="Arial" pitchFamily="34" charset="0"/>
                        <a:ea typeface="MS PGothic" pitchFamily="34" charset="-128"/>
                      </a:endParaRPr>
                    </a:p>
                  </a:txBody>
                  <a:tcPr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solidFill>
                      <a:srgbClr val="00B25A"/>
                    </a:solidFill>
                  </a:tcPr>
                </a:tc>
                <a:tc gridSpan="3">
                  <a:txBody>
                    <a:bodyPr/>
                    <a:lstStyle/>
                    <a:p>
                      <a:pPr marL="0" marR="0" lvl="0" indent="0" algn="ctr" defTabSz="914400" rtl="0" eaLnBrk="0" fontAlgn="base" latinLnBrk="0" hangingPunct="0">
                        <a:lnSpc>
                          <a:spcPct val="114000"/>
                        </a:lnSpc>
                        <a:spcBef>
                          <a:spcPts val="900"/>
                        </a:spcBef>
                        <a:spcAft>
                          <a:spcPct val="0"/>
                        </a:spcAft>
                        <a:buClrTx/>
                        <a:buSzTx/>
                        <a:buFont typeface="Arial" pitchFamily="34" charset="0"/>
                        <a:buNone/>
                        <a:tabLst/>
                      </a:pPr>
                      <a:r>
                        <a:rPr kumimoji="0" lang="en-GB" sz="2000" b="1" i="0" u="none" strike="noStrike" cap="none" normalizeH="0" baseline="0" smtClean="0">
                          <a:ln>
                            <a:noFill/>
                          </a:ln>
                          <a:solidFill>
                            <a:srgbClr val="FFFFFF"/>
                          </a:solidFill>
                          <a:effectLst/>
                          <a:latin typeface="Arial" pitchFamily="34" charset="0"/>
                          <a:ea typeface="MS PGothic" pitchFamily="34" charset="-128"/>
                        </a:rPr>
                        <a:t>  Proporción de pacientes en la población (%)</a:t>
                      </a:r>
                    </a:p>
                  </a:txBody>
                  <a:tcPr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solidFill>
                      <a:srgbClr val="00B25A"/>
                    </a:solidFill>
                  </a:tcPr>
                </a:tc>
                <a:tc hMerge="1">
                  <a:txBody>
                    <a:bodyPr/>
                    <a:lstStyle/>
                    <a:p>
                      <a:endParaRPr lang="es-ES_tradnl"/>
                    </a:p>
                  </a:txBody>
                  <a:tcPr/>
                </a:tc>
                <a:tc hMerge="1">
                  <a:txBody>
                    <a:bodyPr/>
                    <a:lstStyle/>
                    <a:p>
                      <a:endParaRPr lang="es-ES_tradnl"/>
                    </a:p>
                  </a:txBody>
                  <a:tcPr/>
                </a:tc>
              </a:tr>
              <a:tr h="501650">
                <a:tc>
                  <a:txBody>
                    <a:bodyPr/>
                    <a:lstStyle/>
                    <a:p>
                      <a:pPr marL="0" marR="0" lvl="0" indent="0" algn="l" defTabSz="914400" rtl="0" eaLnBrk="0" fontAlgn="base" latinLnBrk="0" hangingPunct="0">
                        <a:lnSpc>
                          <a:spcPct val="114000"/>
                        </a:lnSpc>
                        <a:spcBef>
                          <a:spcPts val="900"/>
                        </a:spcBef>
                        <a:spcAft>
                          <a:spcPct val="0"/>
                        </a:spcAft>
                        <a:buClrTx/>
                        <a:buSzTx/>
                        <a:buFont typeface="Arial" pitchFamily="34" charset="0"/>
                        <a:buNone/>
                        <a:tabLst/>
                      </a:pPr>
                      <a:r>
                        <a:rPr kumimoji="0" lang="en-GB" sz="2000" b="1" i="0" u="none" strike="noStrike" cap="none" normalizeH="0" baseline="0" smtClean="0">
                          <a:ln>
                            <a:noFill/>
                          </a:ln>
                          <a:solidFill>
                            <a:srgbClr val="999999"/>
                          </a:solidFill>
                          <a:effectLst/>
                          <a:latin typeface="Arial" pitchFamily="34" charset="0"/>
                          <a:ea typeface="MS PGothic" pitchFamily="34" charset="-128"/>
                        </a:rPr>
                        <a:t>País</a:t>
                      </a:r>
                    </a:p>
                  </a:txBody>
                  <a:tcP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14000"/>
                        </a:lnSpc>
                        <a:spcBef>
                          <a:spcPts val="900"/>
                        </a:spcBef>
                        <a:spcAft>
                          <a:spcPct val="0"/>
                        </a:spcAft>
                        <a:buClrTx/>
                        <a:buSzTx/>
                        <a:buFont typeface="Arial" pitchFamily="34" charset="0"/>
                        <a:buNone/>
                        <a:tabLst/>
                      </a:pPr>
                      <a:r>
                        <a:rPr kumimoji="0" lang="en-GB" sz="2000" b="1" i="0" u="none" strike="noStrike" cap="none" normalizeH="0" baseline="0" smtClean="0">
                          <a:ln>
                            <a:noFill/>
                          </a:ln>
                          <a:solidFill>
                            <a:srgbClr val="999999"/>
                          </a:solidFill>
                          <a:effectLst/>
                          <a:latin typeface="Arial" pitchFamily="34" charset="0"/>
                          <a:ea typeface="MS PGothic" pitchFamily="34" charset="-128"/>
                        </a:rPr>
                        <a:t>Conoce</a:t>
                      </a:r>
                    </a:p>
                  </a:txBody>
                  <a:tcP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14000"/>
                        </a:lnSpc>
                        <a:spcBef>
                          <a:spcPts val="900"/>
                        </a:spcBef>
                        <a:spcAft>
                          <a:spcPct val="0"/>
                        </a:spcAft>
                        <a:buClrTx/>
                        <a:buSzTx/>
                        <a:buFont typeface="Arial" pitchFamily="34" charset="0"/>
                        <a:buNone/>
                        <a:tabLst/>
                      </a:pPr>
                      <a:r>
                        <a:rPr kumimoji="0" lang="en-GB" sz="2000" b="1" i="0" u="none" strike="noStrike" cap="none" normalizeH="0" baseline="0" smtClean="0">
                          <a:ln>
                            <a:noFill/>
                          </a:ln>
                          <a:solidFill>
                            <a:srgbClr val="999999"/>
                          </a:solidFill>
                          <a:effectLst/>
                          <a:latin typeface="Arial" pitchFamily="34" charset="0"/>
                          <a:ea typeface="MS PGothic" pitchFamily="34" charset="-128"/>
                        </a:rPr>
                        <a:t>Tratado</a:t>
                      </a:r>
                    </a:p>
                  </a:txBody>
                  <a:tcP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14000"/>
                        </a:lnSpc>
                        <a:spcBef>
                          <a:spcPts val="900"/>
                        </a:spcBef>
                        <a:spcAft>
                          <a:spcPct val="0"/>
                        </a:spcAft>
                        <a:buClrTx/>
                        <a:buSzTx/>
                        <a:buFont typeface="Arial" pitchFamily="34" charset="0"/>
                        <a:buNone/>
                        <a:tabLst/>
                      </a:pPr>
                      <a:r>
                        <a:rPr kumimoji="0" lang="en-GB" sz="2000" b="1" i="0" u="none" strike="noStrike" cap="none" normalizeH="0" baseline="0" smtClean="0">
                          <a:ln>
                            <a:noFill/>
                          </a:ln>
                          <a:solidFill>
                            <a:srgbClr val="EF4135"/>
                          </a:solidFill>
                          <a:effectLst/>
                          <a:latin typeface="Arial" pitchFamily="34" charset="0"/>
                          <a:ea typeface="MS PGothic" pitchFamily="34" charset="-128"/>
                        </a:rPr>
                        <a:t>Controlado*</a:t>
                      </a:r>
                    </a:p>
                  </a:txBody>
                  <a:tcP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98475">
                <a:tc>
                  <a:txBody>
                    <a:bodyPr/>
                    <a:lstStyle/>
                    <a:p>
                      <a:pPr marL="0" marR="0" lvl="0" indent="0" algn="l" defTabSz="914400" rtl="0" eaLnBrk="0" fontAlgn="base" latinLnBrk="0" hangingPunct="0">
                        <a:lnSpc>
                          <a:spcPct val="114000"/>
                        </a:lnSpc>
                        <a:spcBef>
                          <a:spcPts val="900"/>
                        </a:spcBef>
                        <a:spcAft>
                          <a:spcPct val="0"/>
                        </a:spcAft>
                        <a:buClrTx/>
                        <a:buSzTx/>
                        <a:buFont typeface="Arial" pitchFamily="34" charset="0"/>
                        <a:buNone/>
                        <a:tabLst/>
                      </a:pPr>
                      <a:r>
                        <a:rPr kumimoji="0" lang="en-GB" sz="2000" b="0" i="0" u="none" strike="noStrike" cap="none" normalizeH="0" baseline="0" smtClean="0">
                          <a:ln>
                            <a:noFill/>
                          </a:ln>
                          <a:solidFill>
                            <a:srgbClr val="999999"/>
                          </a:solidFill>
                          <a:effectLst/>
                          <a:latin typeface="Arial" pitchFamily="34" charset="0"/>
                          <a:ea typeface="MS PGothic" pitchFamily="34" charset="-128"/>
                        </a:rPr>
                        <a:t>Japón</a:t>
                      </a:r>
                    </a:p>
                  </a:txBody>
                  <a:tcP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14000"/>
                        </a:lnSpc>
                        <a:spcBef>
                          <a:spcPts val="900"/>
                        </a:spcBef>
                        <a:spcAft>
                          <a:spcPct val="0"/>
                        </a:spcAft>
                        <a:buClrTx/>
                        <a:buSzTx/>
                        <a:buFont typeface="Arial" pitchFamily="34" charset="0"/>
                        <a:buNone/>
                        <a:tabLst/>
                      </a:pPr>
                      <a:r>
                        <a:rPr kumimoji="0" lang="en-GB" sz="2000" b="0" i="0" u="none" strike="noStrike" cap="none" normalizeH="0" baseline="0" smtClean="0">
                          <a:ln>
                            <a:noFill/>
                          </a:ln>
                          <a:solidFill>
                            <a:srgbClr val="999999"/>
                          </a:solidFill>
                          <a:effectLst/>
                          <a:latin typeface="Arial" pitchFamily="34" charset="0"/>
                          <a:ea typeface="MS PGothic" pitchFamily="34" charset="-128"/>
                        </a:rPr>
                        <a:t>16,0</a:t>
                      </a:r>
                    </a:p>
                  </a:txBody>
                  <a:tcP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14000"/>
                        </a:lnSpc>
                        <a:spcBef>
                          <a:spcPts val="900"/>
                        </a:spcBef>
                        <a:spcAft>
                          <a:spcPct val="0"/>
                        </a:spcAft>
                        <a:buClrTx/>
                        <a:buSzTx/>
                        <a:buFont typeface="Arial" pitchFamily="34" charset="0"/>
                        <a:buNone/>
                        <a:tabLst/>
                      </a:pPr>
                      <a:r>
                        <a:rPr kumimoji="0" lang="en-GB" sz="2000" b="0" i="0" u="none" strike="noStrike" cap="none" normalizeH="0" baseline="0" smtClean="0">
                          <a:ln>
                            <a:noFill/>
                          </a:ln>
                          <a:solidFill>
                            <a:srgbClr val="999999"/>
                          </a:solidFill>
                          <a:effectLst/>
                          <a:latin typeface="Arial" pitchFamily="34" charset="0"/>
                          <a:ea typeface="MS PGothic" pitchFamily="34" charset="-128"/>
                          <a:cs typeface="Arial" pitchFamily="34" charset="0"/>
                        </a:rPr>
                        <a:t>–</a:t>
                      </a:r>
                    </a:p>
                  </a:txBody>
                  <a:tcP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14000"/>
                        </a:lnSpc>
                        <a:spcBef>
                          <a:spcPts val="900"/>
                        </a:spcBef>
                        <a:spcAft>
                          <a:spcPct val="0"/>
                        </a:spcAft>
                        <a:buClrTx/>
                        <a:buSzTx/>
                        <a:buFont typeface="Arial" pitchFamily="34" charset="0"/>
                        <a:buNone/>
                        <a:tabLst/>
                      </a:pPr>
                      <a:r>
                        <a:rPr kumimoji="0" lang="en-GB" sz="2000" b="0" i="0" u="none" strike="noStrike" cap="none" normalizeH="0" baseline="0" smtClean="0">
                          <a:ln>
                            <a:noFill/>
                          </a:ln>
                          <a:solidFill>
                            <a:srgbClr val="EF4135"/>
                          </a:solidFill>
                          <a:effectLst/>
                          <a:latin typeface="Arial" pitchFamily="34" charset="0"/>
                          <a:ea typeface="MS PGothic" pitchFamily="34" charset="-128"/>
                        </a:rPr>
                        <a:t>4,1</a:t>
                      </a:r>
                    </a:p>
                  </a:txBody>
                  <a:tcP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96888">
                <a:tc>
                  <a:txBody>
                    <a:bodyPr/>
                    <a:lstStyle/>
                    <a:p>
                      <a:pPr marL="0" marR="0" lvl="0" indent="0" algn="l" defTabSz="914400" rtl="0" eaLnBrk="0" fontAlgn="base" latinLnBrk="0" hangingPunct="0">
                        <a:lnSpc>
                          <a:spcPct val="114000"/>
                        </a:lnSpc>
                        <a:spcBef>
                          <a:spcPts val="900"/>
                        </a:spcBef>
                        <a:spcAft>
                          <a:spcPct val="0"/>
                        </a:spcAft>
                        <a:buClrTx/>
                        <a:buSzTx/>
                        <a:buFont typeface="Arial" pitchFamily="34" charset="0"/>
                        <a:buNone/>
                        <a:tabLst/>
                      </a:pPr>
                      <a:r>
                        <a:rPr kumimoji="0" lang="en-GB" sz="2000" b="0" i="0" u="none" strike="noStrike" cap="none" normalizeH="0" baseline="0" smtClean="0">
                          <a:ln>
                            <a:noFill/>
                          </a:ln>
                          <a:solidFill>
                            <a:srgbClr val="999999"/>
                          </a:solidFill>
                          <a:effectLst/>
                          <a:latin typeface="Arial" pitchFamily="34" charset="0"/>
                          <a:ea typeface="MS PGothic" pitchFamily="34" charset="-128"/>
                        </a:rPr>
                        <a:t>Inglaterra</a:t>
                      </a:r>
                    </a:p>
                  </a:txBody>
                  <a:tcP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14000"/>
                        </a:lnSpc>
                        <a:spcBef>
                          <a:spcPts val="900"/>
                        </a:spcBef>
                        <a:spcAft>
                          <a:spcPct val="0"/>
                        </a:spcAft>
                        <a:buClrTx/>
                        <a:buSzTx/>
                        <a:buFont typeface="Arial" pitchFamily="34" charset="0"/>
                        <a:buNone/>
                        <a:tabLst/>
                      </a:pPr>
                      <a:r>
                        <a:rPr kumimoji="0" lang="en-GB" sz="2000" b="0" i="0" u="none" strike="noStrike" cap="none" normalizeH="0" baseline="0" smtClean="0">
                          <a:ln>
                            <a:noFill/>
                          </a:ln>
                          <a:solidFill>
                            <a:srgbClr val="999999"/>
                          </a:solidFill>
                          <a:effectLst/>
                          <a:latin typeface="Arial" pitchFamily="34" charset="0"/>
                          <a:ea typeface="MS PGothic" pitchFamily="34" charset="-128"/>
                        </a:rPr>
                        <a:t>35,8</a:t>
                      </a:r>
                    </a:p>
                  </a:txBody>
                  <a:tcP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14000"/>
                        </a:lnSpc>
                        <a:spcBef>
                          <a:spcPts val="900"/>
                        </a:spcBef>
                        <a:spcAft>
                          <a:spcPct val="0"/>
                        </a:spcAft>
                        <a:buClrTx/>
                        <a:buSzTx/>
                        <a:buFont typeface="Arial" pitchFamily="34" charset="0"/>
                        <a:buNone/>
                        <a:tabLst/>
                      </a:pPr>
                      <a:r>
                        <a:rPr kumimoji="0" lang="en-GB" sz="2000" b="0" i="0" u="none" strike="noStrike" cap="none" normalizeH="0" baseline="0" smtClean="0">
                          <a:ln>
                            <a:noFill/>
                          </a:ln>
                          <a:solidFill>
                            <a:srgbClr val="999999"/>
                          </a:solidFill>
                          <a:effectLst/>
                          <a:latin typeface="Arial" pitchFamily="34" charset="0"/>
                          <a:ea typeface="MS PGothic" pitchFamily="34" charset="-128"/>
                        </a:rPr>
                        <a:t>24,8</a:t>
                      </a:r>
                    </a:p>
                  </a:txBody>
                  <a:tcP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14000"/>
                        </a:lnSpc>
                        <a:spcBef>
                          <a:spcPts val="900"/>
                        </a:spcBef>
                        <a:spcAft>
                          <a:spcPct val="0"/>
                        </a:spcAft>
                        <a:buClrTx/>
                        <a:buSzTx/>
                        <a:buFont typeface="Arial" pitchFamily="34" charset="0"/>
                        <a:buNone/>
                        <a:tabLst/>
                      </a:pPr>
                      <a:r>
                        <a:rPr kumimoji="0" lang="en-GB" sz="2000" b="0" i="0" u="none" strike="noStrike" cap="none" normalizeH="0" baseline="0" smtClean="0">
                          <a:ln>
                            <a:noFill/>
                          </a:ln>
                          <a:solidFill>
                            <a:srgbClr val="EF4135"/>
                          </a:solidFill>
                          <a:effectLst/>
                          <a:latin typeface="Arial" pitchFamily="34" charset="0"/>
                          <a:ea typeface="MS PGothic" pitchFamily="34" charset="-128"/>
                        </a:rPr>
                        <a:t>10,0</a:t>
                      </a:r>
                    </a:p>
                  </a:txBody>
                  <a:tcP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01650">
                <a:tc>
                  <a:txBody>
                    <a:bodyPr/>
                    <a:lstStyle/>
                    <a:p>
                      <a:pPr marL="0" marR="0" lvl="0" indent="0" algn="l" defTabSz="914400" rtl="0" eaLnBrk="0" fontAlgn="base" latinLnBrk="0" hangingPunct="0">
                        <a:lnSpc>
                          <a:spcPct val="114000"/>
                        </a:lnSpc>
                        <a:spcBef>
                          <a:spcPts val="900"/>
                        </a:spcBef>
                        <a:spcAft>
                          <a:spcPct val="0"/>
                        </a:spcAft>
                        <a:buClrTx/>
                        <a:buSzTx/>
                        <a:buFont typeface="Arial" pitchFamily="34" charset="0"/>
                        <a:buNone/>
                        <a:tabLst/>
                      </a:pPr>
                      <a:r>
                        <a:rPr kumimoji="0" lang="en-GB" sz="2000" b="0" i="0" u="none" strike="noStrike" cap="none" normalizeH="0" baseline="0" smtClean="0">
                          <a:ln>
                            <a:noFill/>
                          </a:ln>
                          <a:solidFill>
                            <a:srgbClr val="999999"/>
                          </a:solidFill>
                          <a:effectLst/>
                          <a:latin typeface="Arial" pitchFamily="34" charset="0"/>
                          <a:ea typeface="MS PGothic" pitchFamily="34" charset="-128"/>
                        </a:rPr>
                        <a:t>Alemania</a:t>
                      </a:r>
                    </a:p>
                  </a:txBody>
                  <a:tcP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14000"/>
                        </a:lnSpc>
                        <a:spcBef>
                          <a:spcPts val="900"/>
                        </a:spcBef>
                        <a:spcAft>
                          <a:spcPct val="0"/>
                        </a:spcAft>
                        <a:buClrTx/>
                        <a:buSzTx/>
                        <a:buFont typeface="Arial" pitchFamily="34" charset="0"/>
                        <a:buNone/>
                        <a:tabLst/>
                      </a:pPr>
                      <a:r>
                        <a:rPr kumimoji="0" lang="en-GB" sz="2000" b="0" i="0" u="none" strike="noStrike" cap="none" normalizeH="0" baseline="0" smtClean="0">
                          <a:ln>
                            <a:noFill/>
                          </a:ln>
                          <a:solidFill>
                            <a:srgbClr val="999999"/>
                          </a:solidFill>
                          <a:effectLst/>
                          <a:latin typeface="Arial" pitchFamily="34" charset="0"/>
                          <a:ea typeface="MS PGothic" pitchFamily="34" charset="-128"/>
                        </a:rPr>
                        <a:t>36,5</a:t>
                      </a:r>
                    </a:p>
                  </a:txBody>
                  <a:tcP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14000"/>
                        </a:lnSpc>
                        <a:spcBef>
                          <a:spcPts val="900"/>
                        </a:spcBef>
                        <a:spcAft>
                          <a:spcPct val="0"/>
                        </a:spcAft>
                        <a:buClrTx/>
                        <a:buSzTx/>
                        <a:buFont typeface="Arial" pitchFamily="34" charset="0"/>
                        <a:buNone/>
                        <a:tabLst/>
                      </a:pPr>
                      <a:r>
                        <a:rPr kumimoji="0" lang="en-GB" sz="2000" b="0" i="0" u="none" strike="noStrike" cap="none" normalizeH="0" baseline="0" smtClean="0">
                          <a:ln>
                            <a:noFill/>
                          </a:ln>
                          <a:solidFill>
                            <a:srgbClr val="999999"/>
                          </a:solidFill>
                          <a:effectLst/>
                          <a:latin typeface="Arial" pitchFamily="34" charset="0"/>
                          <a:ea typeface="MS PGothic" pitchFamily="34" charset="-128"/>
                        </a:rPr>
                        <a:t>26,1</a:t>
                      </a:r>
                    </a:p>
                  </a:txBody>
                  <a:tcP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14000"/>
                        </a:lnSpc>
                        <a:spcBef>
                          <a:spcPts val="900"/>
                        </a:spcBef>
                        <a:spcAft>
                          <a:spcPct val="0"/>
                        </a:spcAft>
                        <a:buClrTx/>
                        <a:buSzTx/>
                        <a:buFont typeface="Arial" pitchFamily="34" charset="0"/>
                        <a:buNone/>
                        <a:tabLst/>
                      </a:pPr>
                      <a:r>
                        <a:rPr kumimoji="0" lang="en-GB" sz="2000" b="0" i="0" u="none" strike="noStrike" cap="none" normalizeH="0" baseline="0" smtClean="0">
                          <a:ln>
                            <a:noFill/>
                          </a:ln>
                          <a:solidFill>
                            <a:srgbClr val="EF4135"/>
                          </a:solidFill>
                          <a:effectLst/>
                          <a:latin typeface="Arial" pitchFamily="34" charset="0"/>
                          <a:ea typeface="MS PGothic" pitchFamily="34" charset="-128"/>
                        </a:rPr>
                        <a:t>7,8</a:t>
                      </a:r>
                    </a:p>
                  </a:txBody>
                  <a:tcP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01650">
                <a:tc>
                  <a:txBody>
                    <a:bodyPr/>
                    <a:lstStyle/>
                    <a:p>
                      <a:pPr marL="0" marR="0" lvl="0" indent="0" algn="l" defTabSz="914400" rtl="0" eaLnBrk="0" fontAlgn="base" latinLnBrk="0" hangingPunct="0">
                        <a:lnSpc>
                          <a:spcPct val="114000"/>
                        </a:lnSpc>
                        <a:spcBef>
                          <a:spcPts val="900"/>
                        </a:spcBef>
                        <a:spcAft>
                          <a:spcPct val="0"/>
                        </a:spcAft>
                        <a:buClrTx/>
                        <a:buSzTx/>
                        <a:buFont typeface="Arial" pitchFamily="34" charset="0"/>
                        <a:buNone/>
                        <a:tabLst/>
                      </a:pPr>
                      <a:r>
                        <a:rPr kumimoji="0" lang="en-GB" sz="2000" b="0" i="0" u="none" strike="noStrike" cap="none" normalizeH="0" baseline="0" smtClean="0">
                          <a:ln>
                            <a:noFill/>
                          </a:ln>
                          <a:solidFill>
                            <a:srgbClr val="999999"/>
                          </a:solidFill>
                          <a:effectLst/>
                          <a:latin typeface="Arial" pitchFamily="34" charset="0"/>
                          <a:ea typeface="MS PGothic" pitchFamily="34" charset="-128"/>
                        </a:rPr>
                        <a:t>España</a:t>
                      </a:r>
                    </a:p>
                  </a:txBody>
                  <a:tcP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14000"/>
                        </a:lnSpc>
                        <a:spcBef>
                          <a:spcPts val="900"/>
                        </a:spcBef>
                        <a:spcAft>
                          <a:spcPct val="0"/>
                        </a:spcAft>
                        <a:buClrTx/>
                        <a:buSzTx/>
                        <a:buFont typeface="Arial" pitchFamily="34" charset="0"/>
                        <a:buNone/>
                        <a:tabLst/>
                      </a:pPr>
                      <a:r>
                        <a:rPr kumimoji="0" lang="en-GB" sz="2000" b="0" i="0" u="none" strike="noStrike" cap="none" normalizeH="0" baseline="0" smtClean="0">
                          <a:ln>
                            <a:noFill/>
                          </a:ln>
                          <a:solidFill>
                            <a:srgbClr val="999999"/>
                          </a:solidFill>
                          <a:effectLst/>
                          <a:latin typeface="Arial" pitchFamily="34" charset="0"/>
                          <a:ea typeface="MS PGothic" pitchFamily="34" charset="-128"/>
                        </a:rPr>
                        <a:t>38,9</a:t>
                      </a:r>
                    </a:p>
                  </a:txBody>
                  <a:tcP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14000"/>
                        </a:lnSpc>
                        <a:spcBef>
                          <a:spcPts val="900"/>
                        </a:spcBef>
                        <a:spcAft>
                          <a:spcPct val="0"/>
                        </a:spcAft>
                        <a:buClrTx/>
                        <a:buSzTx/>
                        <a:buFont typeface="Arial" pitchFamily="34" charset="0"/>
                        <a:buNone/>
                        <a:tabLst/>
                      </a:pPr>
                      <a:r>
                        <a:rPr kumimoji="0" lang="en-GB" sz="2000" b="0" i="0" u="none" strike="noStrike" cap="none" normalizeH="0" baseline="0" smtClean="0">
                          <a:ln>
                            <a:noFill/>
                          </a:ln>
                          <a:solidFill>
                            <a:srgbClr val="999999"/>
                          </a:solidFill>
                          <a:effectLst/>
                          <a:latin typeface="Arial" pitchFamily="34" charset="0"/>
                          <a:ea typeface="MS PGothic" pitchFamily="34" charset="-128"/>
                        </a:rPr>
                        <a:t>26,8</a:t>
                      </a:r>
                    </a:p>
                  </a:txBody>
                  <a:tcP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14000"/>
                        </a:lnSpc>
                        <a:spcBef>
                          <a:spcPts val="900"/>
                        </a:spcBef>
                        <a:spcAft>
                          <a:spcPct val="0"/>
                        </a:spcAft>
                        <a:buClrTx/>
                        <a:buSzTx/>
                        <a:buFont typeface="Arial" pitchFamily="34" charset="0"/>
                        <a:buNone/>
                        <a:tabLst/>
                      </a:pPr>
                      <a:r>
                        <a:rPr kumimoji="0" lang="en-GB" sz="2000" b="0" i="0" u="none" strike="noStrike" cap="none" normalizeH="0" baseline="0" smtClean="0">
                          <a:ln>
                            <a:noFill/>
                          </a:ln>
                          <a:solidFill>
                            <a:srgbClr val="EF4135"/>
                          </a:solidFill>
                          <a:effectLst/>
                          <a:latin typeface="Arial" pitchFamily="34" charset="0"/>
                          <a:ea typeface="MS PGothic" pitchFamily="34" charset="-128"/>
                        </a:rPr>
                        <a:t>5,0</a:t>
                      </a:r>
                    </a:p>
                  </a:txBody>
                  <a:tcP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98475">
                <a:tc>
                  <a:txBody>
                    <a:bodyPr/>
                    <a:lstStyle/>
                    <a:p>
                      <a:pPr marL="0" marR="0" lvl="0" indent="0" algn="l" defTabSz="914400" rtl="0" eaLnBrk="0" fontAlgn="base" latinLnBrk="0" hangingPunct="0">
                        <a:lnSpc>
                          <a:spcPct val="114000"/>
                        </a:lnSpc>
                        <a:spcBef>
                          <a:spcPts val="900"/>
                        </a:spcBef>
                        <a:spcAft>
                          <a:spcPct val="0"/>
                        </a:spcAft>
                        <a:buClrTx/>
                        <a:buSzTx/>
                        <a:buFont typeface="Arial" pitchFamily="34" charset="0"/>
                        <a:buNone/>
                        <a:tabLst/>
                      </a:pPr>
                      <a:r>
                        <a:rPr kumimoji="0" lang="en-GB" sz="2000" b="0" i="0" u="none" strike="noStrike" cap="none" normalizeH="0" baseline="0" smtClean="0">
                          <a:ln>
                            <a:noFill/>
                          </a:ln>
                          <a:solidFill>
                            <a:srgbClr val="999999"/>
                          </a:solidFill>
                          <a:effectLst/>
                          <a:latin typeface="Arial" pitchFamily="34" charset="0"/>
                          <a:ea typeface="MS PGothic" pitchFamily="34" charset="-128"/>
                        </a:rPr>
                        <a:t>Suecia</a:t>
                      </a:r>
                    </a:p>
                  </a:txBody>
                  <a:tcP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14000"/>
                        </a:lnSpc>
                        <a:spcBef>
                          <a:spcPts val="900"/>
                        </a:spcBef>
                        <a:spcAft>
                          <a:spcPct val="0"/>
                        </a:spcAft>
                        <a:buClrTx/>
                        <a:buSzTx/>
                        <a:buFont typeface="Arial" pitchFamily="34" charset="0"/>
                        <a:buNone/>
                        <a:tabLst/>
                      </a:pPr>
                      <a:r>
                        <a:rPr kumimoji="0" lang="en-GB" sz="2000" b="0" i="0" u="none" strike="noStrike" cap="none" normalizeH="0" baseline="0" smtClean="0">
                          <a:ln>
                            <a:noFill/>
                          </a:ln>
                          <a:solidFill>
                            <a:srgbClr val="999999"/>
                          </a:solidFill>
                          <a:effectLst/>
                          <a:latin typeface="Arial" pitchFamily="34" charset="0"/>
                          <a:ea typeface="MS PGothic" pitchFamily="34" charset="-128"/>
                        </a:rPr>
                        <a:t>48,0</a:t>
                      </a:r>
                    </a:p>
                  </a:txBody>
                  <a:tcP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14000"/>
                        </a:lnSpc>
                        <a:spcBef>
                          <a:spcPts val="900"/>
                        </a:spcBef>
                        <a:spcAft>
                          <a:spcPct val="0"/>
                        </a:spcAft>
                        <a:buClrTx/>
                        <a:buSzTx/>
                        <a:buFont typeface="Arial" pitchFamily="34" charset="0"/>
                        <a:buNone/>
                        <a:tabLst/>
                      </a:pPr>
                      <a:r>
                        <a:rPr kumimoji="0" lang="en-GB" sz="2000" b="0" i="0" u="none" strike="noStrike" cap="none" normalizeH="0" baseline="0" smtClean="0">
                          <a:ln>
                            <a:noFill/>
                          </a:ln>
                          <a:solidFill>
                            <a:srgbClr val="999999"/>
                          </a:solidFill>
                          <a:effectLst/>
                          <a:latin typeface="Arial" pitchFamily="34" charset="0"/>
                          <a:ea typeface="MS PGothic" pitchFamily="34" charset="-128"/>
                        </a:rPr>
                        <a:t>26,2</a:t>
                      </a:r>
                    </a:p>
                  </a:txBody>
                  <a:tcP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14000"/>
                        </a:lnSpc>
                        <a:spcBef>
                          <a:spcPts val="900"/>
                        </a:spcBef>
                        <a:spcAft>
                          <a:spcPct val="0"/>
                        </a:spcAft>
                        <a:buClrTx/>
                        <a:buSzTx/>
                        <a:buFont typeface="Arial" pitchFamily="34" charset="0"/>
                        <a:buNone/>
                        <a:tabLst/>
                      </a:pPr>
                      <a:r>
                        <a:rPr kumimoji="0" lang="en-GB" sz="2000" b="0" i="0" u="none" strike="noStrike" cap="none" normalizeH="0" baseline="0" smtClean="0">
                          <a:ln>
                            <a:noFill/>
                          </a:ln>
                          <a:solidFill>
                            <a:srgbClr val="EF4135"/>
                          </a:solidFill>
                          <a:effectLst/>
                          <a:latin typeface="Arial" pitchFamily="34" charset="0"/>
                          <a:ea typeface="MS PGothic" pitchFamily="34" charset="-128"/>
                        </a:rPr>
                        <a:t>5,5</a:t>
                      </a:r>
                    </a:p>
                  </a:txBody>
                  <a:tcP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00063">
                <a:tc>
                  <a:txBody>
                    <a:bodyPr/>
                    <a:lstStyle/>
                    <a:p>
                      <a:pPr marL="0" marR="0" lvl="0" indent="0" algn="l" defTabSz="914400" rtl="0" eaLnBrk="0" fontAlgn="base" latinLnBrk="0" hangingPunct="0">
                        <a:lnSpc>
                          <a:spcPct val="114000"/>
                        </a:lnSpc>
                        <a:spcBef>
                          <a:spcPts val="900"/>
                        </a:spcBef>
                        <a:spcAft>
                          <a:spcPct val="0"/>
                        </a:spcAft>
                        <a:buClrTx/>
                        <a:buSzTx/>
                        <a:buFont typeface="Arial" pitchFamily="34" charset="0"/>
                        <a:buNone/>
                        <a:tabLst/>
                      </a:pPr>
                      <a:r>
                        <a:rPr kumimoji="0" lang="en-GB" sz="2000" b="0" i="0" u="none" strike="noStrike" cap="none" normalizeH="0" baseline="0" smtClean="0">
                          <a:ln>
                            <a:noFill/>
                          </a:ln>
                          <a:solidFill>
                            <a:srgbClr val="999999"/>
                          </a:solidFill>
                          <a:effectLst/>
                          <a:latin typeface="Arial" pitchFamily="34" charset="0"/>
                          <a:ea typeface="MS PGothic" pitchFamily="34" charset="-128"/>
                        </a:rPr>
                        <a:t>Italia</a:t>
                      </a:r>
                    </a:p>
                  </a:txBody>
                  <a:tcP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14000"/>
                        </a:lnSpc>
                        <a:spcBef>
                          <a:spcPts val="900"/>
                        </a:spcBef>
                        <a:spcAft>
                          <a:spcPct val="0"/>
                        </a:spcAft>
                        <a:buClrTx/>
                        <a:buSzTx/>
                        <a:buFont typeface="Arial" pitchFamily="34" charset="0"/>
                        <a:buNone/>
                        <a:tabLst/>
                      </a:pPr>
                      <a:r>
                        <a:rPr kumimoji="0" lang="en-GB" sz="2000" b="0" i="0" u="none" strike="noStrike" cap="none" normalizeH="0" baseline="0" smtClean="0">
                          <a:ln>
                            <a:noFill/>
                          </a:ln>
                          <a:solidFill>
                            <a:srgbClr val="999999"/>
                          </a:solidFill>
                          <a:effectLst/>
                          <a:latin typeface="Arial" pitchFamily="34" charset="0"/>
                          <a:ea typeface="MS PGothic" pitchFamily="34" charset="-128"/>
                        </a:rPr>
                        <a:t>51,8</a:t>
                      </a:r>
                    </a:p>
                  </a:txBody>
                  <a:tcP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14000"/>
                        </a:lnSpc>
                        <a:spcBef>
                          <a:spcPts val="900"/>
                        </a:spcBef>
                        <a:spcAft>
                          <a:spcPct val="0"/>
                        </a:spcAft>
                        <a:buClrTx/>
                        <a:buSzTx/>
                        <a:buFont typeface="Arial" pitchFamily="34" charset="0"/>
                        <a:buNone/>
                        <a:tabLst/>
                      </a:pPr>
                      <a:r>
                        <a:rPr kumimoji="0" lang="en-GB" sz="2000" b="0" i="0" u="none" strike="noStrike" cap="none" normalizeH="0" baseline="0" smtClean="0">
                          <a:ln>
                            <a:noFill/>
                          </a:ln>
                          <a:solidFill>
                            <a:srgbClr val="999999"/>
                          </a:solidFill>
                          <a:effectLst/>
                          <a:latin typeface="Arial" pitchFamily="34" charset="0"/>
                          <a:ea typeface="MS PGothic" pitchFamily="34" charset="-128"/>
                        </a:rPr>
                        <a:t>32,0</a:t>
                      </a:r>
                    </a:p>
                  </a:txBody>
                  <a:tcP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14000"/>
                        </a:lnSpc>
                        <a:spcBef>
                          <a:spcPts val="900"/>
                        </a:spcBef>
                        <a:spcAft>
                          <a:spcPct val="0"/>
                        </a:spcAft>
                        <a:buClrTx/>
                        <a:buSzTx/>
                        <a:buFont typeface="Arial" pitchFamily="34" charset="0"/>
                        <a:buNone/>
                        <a:tabLst/>
                      </a:pPr>
                      <a:r>
                        <a:rPr kumimoji="0" lang="en-GB" sz="2000" b="0" i="0" u="none" strike="noStrike" cap="none" normalizeH="0" baseline="0" smtClean="0">
                          <a:ln>
                            <a:noFill/>
                          </a:ln>
                          <a:solidFill>
                            <a:srgbClr val="EF4135"/>
                          </a:solidFill>
                          <a:effectLst/>
                          <a:latin typeface="Arial" pitchFamily="34" charset="0"/>
                          <a:ea typeface="MS PGothic" pitchFamily="34" charset="-128"/>
                        </a:rPr>
                        <a:t>9,0</a:t>
                      </a:r>
                    </a:p>
                  </a:txBody>
                  <a:tcP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98475">
                <a:tc>
                  <a:txBody>
                    <a:bodyPr/>
                    <a:lstStyle/>
                    <a:p>
                      <a:pPr marL="0" marR="0" lvl="0" indent="0" algn="l" defTabSz="914400" rtl="0" eaLnBrk="0" fontAlgn="base" latinLnBrk="0" hangingPunct="0">
                        <a:lnSpc>
                          <a:spcPct val="114000"/>
                        </a:lnSpc>
                        <a:spcBef>
                          <a:spcPts val="900"/>
                        </a:spcBef>
                        <a:spcAft>
                          <a:spcPct val="0"/>
                        </a:spcAft>
                        <a:buClrTx/>
                        <a:buSzTx/>
                        <a:buFont typeface="Arial" pitchFamily="34" charset="0"/>
                        <a:buNone/>
                        <a:tabLst/>
                      </a:pPr>
                      <a:r>
                        <a:rPr kumimoji="0" lang="en-GB" sz="2000" b="0" i="0" u="none" strike="noStrike" cap="none" normalizeH="0" baseline="0" smtClean="0">
                          <a:ln>
                            <a:noFill/>
                          </a:ln>
                          <a:solidFill>
                            <a:srgbClr val="999999"/>
                          </a:solidFill>
                          <a:effectLst/>
                          <a:latin typeface="Arial" pitchFamily="34" charset="0"/>
                          <a:ea typeface="MS PGothic" pitchFamily="34" charset="-128"/>
                        </a:rPr>
                        <a:t>Estados Unidos</a:t>
                      </a:r>
                    </a:p>
                  </a:txBody>
                  <a:tcP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14000"/>
                        </a:lnSpc>
                        <a:spcBef>
                          <a:spcPts val="900"/>
                        </a:spcBef>
                        <a:spcAft>
                          <a:spcPct val="0"/>
                        </a:spcAft>
                        <a:buClrTx/>
                        <a:buSzTx/>
                        <a:buFont typeface="Arial" pitchFamily="34" charset="0"/>
                        <a:buNone/>
                        <a:tabLst/>
                      </a:pPr>
                      <a:r>
                        <a:rPr kumimoji="0" lang="en-GB" sz="2000" b="0" i="0" u="none" strike="noStrike" cap="none" normalizeH="0" baseline="0" smtClean="0">
                          <a:ln>
                            <a:noFill/>
                          </a:ln>
                          <a:solidFill>
                            <a:srgbClr val="999999"/>
                          </a:solidFill>
                          <a:effectLst/>
                          <a:latin typeface="Arial" pitchFamily="34" charset="0"/>
                          <a:ea typeface="MS PGothic" pitchFamily="34" charset="-128"/>
                        </a:rPr>
                        <a:t>69,3</a:t>
                      </a:r>
                    </a:p>
                  </a:txBody>
                  <a:tcP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14000"/>
                        </a:lnSpc>
                        <a:spcBef>
                          <a:spcPts val="900"/>
                        </a:spcBef>
                        <a:spcAft>
                          <a:spcPct val="0"/>
                        </a:spcAft>
                        <a:buClrTx/>
                        <a:buSzTx/>
                        <a:buFont typeface="Arial" pitchFamily="34" charset="0"/>
                        <a:buNone/>
                        <a:tabLst/>
                      </a:pPr>
                      <a:r>
                        <a:rPr kumimoji="0" lang="en-GB" sz="2000" b="0" i="0" u="none" strike="noStrike" cap="none" normalizeH="0" baseline="0" smtClean="0">
                          <a:ln>
                            <a:noFill/>
                          </a:ln>
                          <a:solidFill>
                            <a:srgbClr val="999999"/>
                          </a:solidFill>
                          <a:effectLst/>
                          <a:latin typeface="Arial" pitchFamily="34" charset="0"/>
                          <a:ea typeface="MS PGothic" pitchFamily="34" charset="-128"/>
                        </a:rPr>
                        <a:t>52,5</a:t>
                      </a:r>
                    </a:p>
                  </a:txBody>
                  <a:tcP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14000"/>
                        </a:lnSpc>
                        <a:spcBef>
                          <a:spcPts val="900"/>
                        </a:spcBef>
                        <a:spcAft>
                          <a:spcPct val="0"/>
                        </a:spcAft>
                        <a:buClrTx/>
                        <a:buSzTx/>
                        <a:buFont typeface="Arial" pitchFamily="34" charset="0"/>
                        <a:buNone/>
                        <a:tabLst/>
                      </a:pPr>
                      <a:r>
                        <a:rPr kumimoji="0" lang="en-GB" sz="2000" b="0" i="0" u="none" strike="noStrike" cap="none" normalizeH="0" baseline="0" smtClean="0">
                          <a:ln>
                            <a:noFill/>
                          </a:ln>
                          <a:solidFill>
                            <a:srgbClr val="EF4135"/>
                          </a:solidFill>
                          <a:effectLst/>
                          <a:latin typeface="Arial" pitchFamily="34" charset="0"/>
                          <a:ea typeface="MS PGothic" pitchFamily="34" charset="-128"/>
                        </a:rPr>
                        <a:t>28,6</a:t>
                      </a:r>
                    </a:p>
                  </a:txBody>
                  <a:tcP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p:wipe dir="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6"/>
          <p:cNvSpPr>
            <a:spLocks noGrp="1" noChangeArrowheads="1"/>
          </p:cNvSpPr>
          <p:nvPr>
            <p:ph type="sldNum" sz="quarter" idx="10"/>
          </p:nvPr>
        </p:nvSpPr>
        <p:spPr>
          <a:noFill/>
        </p:spPr>
        <p:txBody>
          <a:bodyPr/>
          <a:lstStyle/>
          <a:p>
            <a:pPr>
              <a:buSzPct val="100000"/>
            </a:pPr>
            <a:fld id="{5E16DE1B-8A38-413B-B218-3B175B159B2F}" type="slidenum">
              <a:rPr lang="es-ES" smtClean="0">
                <a:solidFill>
                  <a:srgbClr val="000000"/>
                </a:solidFill>
                <a:ea typeface="MS PGothic" pitchFamily="34" charset="-128"/>
              </a:rPr>
              <a:pPr>
                <a:buSzPct val="100000"/>
              </a:pPr>
              <a:t>15</a:t>
            </a:fld>
            <a:endParaRPr lang="es-ES" smtClean="0">
              <a:solidFill>
                <a:srgbClr val="000000"/>
              </a:solidFill>
              <a:ea typeface="MS PGothic" pitchFamily="34" charset="-128"/>
            </a:endParaRPr>
          </a:p>
        </p:txBody>
      </p:sp>
      <p:sp>
        <p:nvSpPr>
          <p:cNvPr id="7172" name="Rectangle 22"/>
          <p:cNvSpPr>
            <a:spLocks noGrp="1" noChangeArrowheads="1"/>
          </p:cNvSpPr>
          <p:nvPr>
            <p:ph type="title"/>
          </p:nvPr>
        </p:nvSpPr>
        <p:spPr>
          <a:xfrm>
            <a:off x="334963" y="152400"/>
            <a:ext cx="8809037" cy="762000"/>
          </a:xfrm>
        </p:spPr>
        <p:txBody>
          <a:bodyPr>
            <a:normAutofit fontScale="90000"/>
          </a:bodyPr>
          <a:lstStyle/>
          <a:p>
            <a:r>
              <a:rPr lang="es-ES" sz="2400" dirty="0" smtClean="0">
                <a:solidFill>
                  <a:srgbClr val="FF0000"/>
                </a:solidFill>
                <a:ea typeface="MS PGothic" pitchFamily="34" charset="-128"/>
              </a:rPr>
              <a:t>Muchos pacientes hipertensos no reciben tratamiento o no logran el control de la PA (NHANES)</a:t>
            </a:r>
          </a:p>
        </p:txBody>
      </p:sp>
      <p:graphicFrame>
        <p:nvGraphicFramePr>
          <p:cNvPr id="7170" name="Object 3"/>
          <p:cNvGraphicFramePr>
            <a:graphicFrameLocks noGrp="1" noChangeAspect="1"/>
          </p:cNvGraphicFramePr>
          <p:nvPr>
            <p:ph idx="4294967295"/>
          </p:nvPr>
        </p:nvGraphicFramePr>
        <p:xfrm>
          <a:off x="314325" y="1339850"/>
          <a:ext cx="8691563" cy="3871913"/>
        </p:xfrm>
        <a:graphic>
          <a:graphicData uri="http://schemas.openxmlformats.org/presentationml/2006/ole">
            <mc:AlternateContent xmlns:mc="http://schemas.openxmlformats.org/markup-compatibility/2006">
              <mc:Choice xmlns:v="urn:schemas-microsoft-com:vml" Requires="v">
                <p:oleObj spid="_x0000_s1028" name="Diagramm" r:id="rId4" imgW="8124825" imgH="3619500" progId="MSGraph.Chart.8">
                  <p:embed followColorScheme="full"/>
                </p:oleObj>
              </mc:Choice>
              <mc:Fallback>
                <p:oleObj name="Diagramm" r:id="rId4" imgW="8124825" imgH="3619500" progId="MSGraph.Chart.8">
                  <p:embed followColorScheme="full"/>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gray">
                      <a:xfrm>
                        <a:off x="314325" y="1339850"/>
                        <a:ext cx="8691563" cy="38719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7173" name="Text Box 4"/>
          <p:cNvSpPr txBox="1">
            <a:spLocks noChangeArrowheads="1"/>
          </p:cNvSpPr>
          <p:nvPr/>
        </p:nvSpPr>
        <p:spPr bwMode="gray">
          <a:xfrm>
            <a:off x="1144588" y="4940300"/>
            <a:ext cx="1116012" cy="284163"/>
          </a:xfrm>
          <a:prstGeom prst="rect">
            <a:avLst/>
          </a:prstGeom>
          <a:noFill/>
          <a:ln w="9525" algn="ctr">
            <a:noFill/>
            <a:miter lim="800000"/>
            <a:headEnd/>
            <a:tailEnd/>
          </a:ln>
        </p:spPr>
        <p:txBody>
          <a:bodyPr lIns="0" tIns="72000" rIns="0" bIns="0">
            <a:spAutoFit/>
          </a:bodyPr>
          <a:lstStyle/>
          <a:p>
            <a:pPr algn="ctr">
              <a:buSzPct val="100000"/>
            </a:pPr>
            <a:r>
              <a:rPr lang="es-ES" sz="1400">
                <a:solidFill>
                  <a:srgbClr val="000000"/>
                </a:solidFill>
                <a:cs typeface="Arial" charset="0"/>
              </a:rPr>
              <a:t>1976-1980</a:t>
            </a:r>
          </a:p>
        </p:txBody>
      </p:sp>
      <p:sp>
        <p:nvSpPr>
          <p:cNvPr id="7174" name="Text Box 5"/>
          <p:cNvSpPr txBox="1">
            <a:spLocks noChangeArrowheads="1"/>
          </p:cNvSpPr>
          <p:nvPr/>
        </p:nvSpPr>
        <p:spPr bwMode="gray">
          <a:xfrm>
            <a:off x="2093913" y="4940300"/>
            <a:ext cx="1116012" cy="284163"/>
          </a:xfrm>
          <a:prstGeom prst="rect">
            <a:avLst/>
          </a:prstGeom>
          <a:noFill/>
          <a:ln w="9525" algn="ctr">
            <a:noFill/>
            <a:miter lim="800000"/>
            <a:headEnd/>
            <a:tailEnd/>
          </a:ln>
        </p:spPr>
        <p:txBody>
          <a:bodyPr lIns="0" tIns="72000" rIns="0" bIns="0">
            <a:spAutoFit/>
          </a:bodyPr>
          <a:lstStyle/>
          <a:p>
            <a:pPr algn="ctr">
              <a:buSzPct val="100000"/>
            </a:pPr>
            <a:r>
              <a:rPr lang="es-ES" sz="1400">
                <a:solidFill>
                  <a:srgbClr val="000000"/>
                </a:solidFill>
                <a:cs typeface="Arial" charset="0"/>
              </a:rPr>
              <a:t>1988-1991</a:t>
            </a:r>
          </a:p>
        </p:txBody>
      </p:sp>
      <p:sp>
        <p:nvSpPr>
          <p:cNvPr id="7175" name="Text Box 6"/>
          <p:cNvSpPr txBox="1">
            <a:spLocks noChangeArrowheads="1"/>
          </p:cNvSpPr>
          <p:nvPr/>
        </p:nvSpPr>
        <p:spPr bwMode="gray">
          <a:xfrm>
            <a:off x="3038475" y="4940300"/>
            <a:ext cx="1116013" cy="284163"/>
          </a:xfrm>
          <a:prstGeom prst="rect">
            <a:avLst/>
          </a:prstGeom>
          <a:noFill/>
          <a:ln w="9525" algn="ctr">
            <a:noFill/>
            <a:miter lim="800000"/>
            <a:headEnd/>
            <a:tailEnd/>
          </a:ln>
        </p:spPr>
        <p:txBody>
          <a:bodyPr lIns="0" tIns="72000" rIns="0" bIns="0">
            <a:spAutoFit/>
          </a:bodyPr>
          <a:lstStyle/>
          <a:p>
            <a:pPr algn="ctr">
              <a:buSzPct val="100000"/>
            </a:pPr>
            <a:r>
              <a:rPr lang="es-ES" sz="1400">
                <a:solidFill>
                  <a:srgbClr val="000000"/>
                </a:solidFill>
                <a:cs typeface="Arial" charset="0"/>
              </a:rPr>
              <a:t>1991-1994</a:t>
            </a:r>
          </a:p>
        </p:txBody>
      </p:sp>
      <p:sp>
        <p:nvSpPr>
          <p:cNvPr id="7176" name="Text Box 7"/>
          <p:cNvSpPr txBox="1">
            <a:spLocks noChangeArrowheads="1"/>
          </p:cNvSpPr>
          <p:nvPr/>
        </p:nvSpPr>
        <p:spPr bwMode="gray">
          <a:xfrm>
            <a:off x="3983038" y="4940300"/>
            <a:ext cx="1117600" cy="284163"/>
          </a:xfrm>
          <a:prstGeom prst="rect">
            <a:avLst/>
          </a:prstGeom>
          <a:noFill/>
          <a:ln w="9525" algn="ctr">
            <a:noFill/>
            <a:miter lim="800000"/>
            <a:headEnd/>
            <a:tailEnd/>
          </a:ln>
        </p:spPr>
        <p:txBody>
          <a:bodyPr lIns="0" tIns="72000" rIns="0" bIns="0">
            <a:spAutoFit/>
          </a:bodyPr>
          <a:lstStyle/>
          <a:p>
            <a:pPr algn="ctr">
              <a:buSzPct val="100000"/>
            </a:pPr>
            <a:r>
              <a:rPr lang="es-ES" sz="1400">
                <a:solidFill>
                  <a:srgbClr val="000000"/>
                </a:solidFill>
                <a:cs typeface="Arial" charset="0"/>
              </a:rPr>
              <a:t>1999-2000</a:t>
            </a:r>
          </a:p>
        </p:txBody>
      </p:sp>
      <p:sp>
        <p:nvSpPr>
          <p:cNvPr id="7177" name="Text Box 8"/>
          <p:cNvSpPr txBox="1">
            <a:spLocks noChangeArrowheads="1"/>
          </p:cNvSpPr>
          <p:nvPr/>
        </p:nvSpPr>
        <p:spPr bwMode="gray">
          <a:xfrm>
            <a:off x="4914900" y="4940300"/>
            <a:ext cx="1116013" cy="284163"/>
          </a:xfrm>
          <a:prstGeom prst="rect">
            <a:avLst/>
          </a:prstGeom>
          <a:noFill/>
          <a:ln w="9525" algn="ctr">
            <a:noFill/>
            <a:miter lim="800000"/>
            <a:headEnd/>
            <a:tailEnd/>
          </a:ln>
        </p:spPr>
        <p:txBody>
          <a:bodyPr lIns="0" tIns="72000" rIns="0" bIns="0">
            <a:spAutoFit/>
          </a:bodyPr>
          <a:lstStyle/>
          <a:p>
            <a:pPr algn="ctr">
              <a:buSzPct val="100000"/>
            </a:pPr>
            <a:r>
              <a:rPr lang="es-ES" sz="1400">
                <a:solidFill>
                  <a:srgbClr val="000000"/>
                </a:solidFill>
                <a:cs typeface="Arial" charset="0"/>
              </a:rPr>
              <a:t>2001-2002</a:t>
            </a:r>
          </a:p>
        </p:txBody>
      </p:sp>
      <p:sp>
        <p:nvSpPr>
          <p:cNvPr id="7178" name="Text Box 9"/>
          <p:cNvSpPr txBox="1">
            <a:spLocks noChangeArrowheads="1"/>
          </p:cNvSpPr>
          <p:nvPr/>
        </p:nvSpPr>
        <p:spPr bwMode="gray">
          <a:xfrm>
            <a:off x="5884863" y="4940300"/>
            <a:ext cx="1116012" cy="284163"/>
          </a:xfrm>
          <a:prstGeom prst="rect">
            <a:avLst/>
          </a:prstGeom>
          <a:noFill/>
          <a:ln w="9525" algn="ctr">
            <a:noFill/>
            <a:miter lim="800000"/>
            <a:headEnd/>
            <a:tailEnd/>
          </a:ln>
        </p:spPr>
        <p:txBody>
          <a:bodyPr lIns="0" tIns="72000" rIns="0" bIns="0">
            <a:spAutoFit/>
          </a:bodyPr>
          <a:lstStyle/>
          <a:p>
            <a:pPr algn="ctr">
              <a:buSzPct val="100000"/>
            </a:pPr>
            <a:r>
              <a:rPr lang="es-ES" sz="1400">
                <a:solidFill>
                  <a:srgbClr val="000000"/>
                </a:solidFill>
                <a:cs typeface="Arial" charset="0"/>
              </a:rPr>
              <a:t>2003-2004</a:t>
            </a:r>
          </a:p>
        </p:txBody>
      </p:sp>
      <p:sp>
        <p:nvSpPr>
          <p:cNvPr id="7179" name="Text Box 10"/>
          <p:cNvSpPr txBox="1">
            <a:spLocks noChangeArrowheads="1"/>
          </p:cNvSpPr>
          <p:nvPr/>
        </p:nvSpPr>
        <p:spPr bwMode="gray">
          <a:xfrm rot="-5400000">
            <a:off x="-819943" y="3075781"/>
            <a:ext cx="2952750" cy="490537"/>
          </a:xfrm>
          <a:prstGeom prst="rect">
            <a:avLst/>
          </a:prstGeom>
          <a:noFill/>
          <a:ln w="12700" algn="ctr">
            <a:noFill/>
            <a:miter lim="800000"/>
            <a:headEnd/>
            <a:tailEnd/>
          </a:ln>
        </p:spPr>
        <p:txBody>
          <a:bodyPr lIns="0" tIns="0" rIns="0" bIns="216000" anchor="b">
            <a:spAutoFit/>
          </a:bodyPr>
          <a:lstStyle/>
          <a:p>
            <a:pPr algn="ctr">
              <a:buSzPct val="100000"/>
            </a:pPr>
            <a:r>
              <a:rPr lang="es-ES" sz="1800" b="1">
                <a:solidFill>
                  <a:srgbClr val="000000"/>
                </a:solidFill>
                <a:cs typeface="Arial" charset="0"/>
              </a:rPr>
              <a:t>Porcentaje de la población</a:t>
            </a:r>
          </a:p>
        </p:txBody>
      </p:sp>
      <p:sp>
        <p:nvSpPr>
          <p:cNvPr id="7180" name="Rectangle 11"/>
          <p:cNvSpPr>
            <a:spLocks noChangeArrowheads="1"/>
          </p:cNvSpPr>
          <p:nvPr/>
        </p:nvSpPr>
        <p:spPr bwMode="gray">
          <a:xfrm>
            <a:off x="465138" y="6380163"/>
            <a:ext cx="7056437" cy="412750"/>
          </a:xfrm>
          <a:prstGeom prst="rect">
            <a:avLst/>
          </a:prstGeom>
          <a:noFill/>
          <a:ln w="12700" algn="ctr">
            <a:noFill/>
            <a:miter lim="800000"/>
            <a:headEnd/>
            <a:tailEnd/>
          </a:ln>
        </p:spPr>
        <p:txBody>
          <a:bodyPr lIns="0" tIns="0" rIns="108000" bIns="108000" anchor="b">
            <a:spAutoFit/>
          </a:bodyPr>
          <a:lstStyle/>
          <a:p>
            <a:pPr>
              <a:buSzPct val="100000"/>
            </a:pPr>
            <a:r>
              <a:rPr lang="es-ES" sz="1000">
                <a:solidFill>
                  <a:srgbClr val="000000"/>
                </a:solidFill>
              </a:rPr>
              <a:t>Chobanian et al. </a:t>
            </a:r>
            <a:r>
              <a:rPr lang="es-ES" sz="1000" i="1">
                <a:solidFill>
                  <a:srgbClr val="000000"/>
                </a:solidFill>
              </a:rPr>
              <a:t>Hypertension.</a:t>
            </a:r>
            <a:r>
              <a:rPr lang="es-ES" sz="1000">
                <a:solidFill>
                  <a:srgbClr val="000000"/>
                </a:solidFill>
              </a:rPr>
              <a:t> 2003;42:1206</a:t>
            </a:r>
            <a:r>
              <a:rPr lang="es-ES" sz="1000">
                <a:solidFill>
                  <a:srgbClr val="000000"/>
                </a:solidFill>
                <a:cs typeface="Arial" charset="0"/>
              </a:rPr>
              <a:t>–</a:t>
            </a:r>
            <a:r>
              <a:rPr lang="es-ES" sz="1000">
                <a:solidFill>
                  <a:srgbClr val="000000"/>
                </a:solidFill>
              </a:rPr>
              <a:t>1252; Ong et al. </a:t>
            </a:r>
            <a:r>
              <a:rPr lang="es-ES" sz="1000" i="1">
                <a:solidFill>
                  <a:srgbClr val="000000"/>
                </a:solidFill>
              </a:rPr>
              <a:t>Hypertension. </a:t>
            </a:r>
            <a:r>
              <a:rPr lang="es-ES" sz="1000">
                <a:solidFill>
                  <a:srgbClr val="000000"/>
                </a:solidFill>
              </a:rPr>
              <a:t>2007;49:69</a:t>
            </a:r>
            <a:r>
              <a:rPr lang="es-ES" sz="1000">
                <a:solidFill>
                  <a:srgbClr val="000000"/>
                </a:solidFill>
                <a:cs typeface="Arial" charset="0"/>
              </a:rPr>
              <a:t>–</a:t>
            </a:r>
            <a:r>
              <a:rPr lang="es-ES" sz="1000">
                <a:solidFill>
                  <a:srgbClr val="000000"/>
                </a:solidFill>
              </a:rPr>
              <a:t>75;</a:t>
            </a:r>
          </a:p>
          <a:p>
            <a:pPr>
              <a:buSzPct val="100000"/>
            </a:pPr>
            <a:r>
              <a:rPr lang="es-ES" sz="1000">
                <a:solidFill>
                  <a:srgbClr val="000000"/>
                </a:solidFill>
              </a:rPr>
              <a:t>Ostchega et al. </a:t>
            </a:r>
            <a:r>
              <a:rPr lang="es-ES" sz="1000" i="1">
                <a:solidFill>
                  <a:srgbClr val="000000"/>
                </a:solidFill>
              </a:rPr>
              <a:t>NCHS Data Brief.</a:t>
            </a:r>
            <a:r>
              <a:rPr lang="es-ES" sz="1000">
                <a:solidFill>
                  <a:srgbClr val="000000"/>
                </a:solidFill>
              </a:rPr>
              <a:t> 2008;3:1</a:t>
            </a:r>
            <a:r>
              <a:rPr lang="es-ES" sz="1000">
                <a:solidFill>
                  <a:srgbClr val="000000"/>
                </a:solidFill>
                <a:cs typeface="Arial" charset="0"/>
              </a:rPr>
              <a:t>–3</a:t>
            </a:r>
            <a:r>
              <a:rPr lang="es-ES" sz="1000">
                <a:solidFill>
                  <a:srgbClr val="000000"/>
                </a:solidFill>
              </a:rPr>
              <a:t>8; Egan et al. </a:t>
            </a:r>
            <a:r>
              <a:rPr lang="es-ES" sz="1000" i="1">
                <a:solidFill>
                  <a:srgbClr val="000000"/>
                </a:solidFill>
              </a:rPr>
              <a:t>JAMA.</a:t>
            </a:r>
            <a:r>
              <a:rPr lang="es-ES" sz="1000">
                <a:solidFill>
                  <a:srgbClr val="000000"/>
                </a:solidFill>
              </a:rPr>
              <a:t> 2010;303:2043-2050.</a:t>
            </a:r>
          </a:p>
        </p:txBody>
      </p:sp>
      <p:sp>
        <p:nvSpPr>
          <p:cNvPr id="7181" name="Rectangle 12"/>
          <p:cNvSpPr>
            <a:spLocks noChangeArrowheads="1"/>
          </p:cNvSpPr>
          <p:nvPr/>
        </p:nvSpPr>
        <p:spPr bwMode="gray">
          <a:xfrm>
            <a:off x="136525" y="5734050"/>
            <a:ext cx="8910638" cy="533400"/>
          </a:xfrm>
          <a:prstGeom prst="rect">
            <a:avLst/>
          </a:prstGeom>
          <a:noFill/>
          <a:ln w="12700" algn="ctr">
            <a:noFill/>
            <a:miter lim="800000"/>
            <a:headEnd/>
            <a:tailEnd/>
          </a:ln>
        </p:spPr>
        <p:txBody>
          <a:bodyPr lIns="108000" tIns="0" rIns="0" bIns="108000" anchor="b">
            <a:spAutoFit/>
          </a:bodyPr>
          <a:lstStyle/>
          <a:p>
            <a:pPr>
              <a:buSzPct val="100000"/>
            </a:pPr>
            <a:r>
              <a:rPr lang="es-ES" sz="1400">
                <a:solidFill>
                  <a:srgbClr val="000000"/>
                </a:solidFill>
              </a:rPr>
              <a:t>* El control de la PA se define como PA &lt;140/90 mmHg, PA &lt;130/80 mmHg en pacientes con diabetes o nefropatía crónica, incluye pacientes tratados y no tratados, excepto** (solamente los pacientes tratados)</a:t>
            </a:r>
          </a:p>
        </p:txBody>
      </p:sp>
      <p:sp>
        <p:nvSpPr>
          <p:cNvPr id="7182" name="Rectangle 13"/>
          <p:cNvSpPr>
            <a:spLocks noChangeArrowheads="1"/>
          </p:cNvSpPr>
          <p:nvPr/>
        </p:nvSpPr>
        <p:spPr bwMode="gray">
          <a:xfrm>
            <a:off x="4387850" y="1739900"/>
            <a:ext cx="157163" cy="171450"/>
          </a:xfrm>
          <a:prstGeom prst="rect">
            <a:avLst/>
          </a:prstGeom>
          <a:solidFill>
            <a:srgbClr val="0081C6"/>
          </a:solidFill>
          <a:ln w="9525">
            <a:solidFill>
              <a:schemeClr val="bg1"/>
            </a:solidFill>
            <a:miter lim="800000"/>
            <a:headEnd/>
            <a:tailEnd/>
          </a:ln>
        </p:spPr>
        <p:txBody>
          <a:bodyPr wrap="none" anchor="ctr"/>
          <a:lstStyle/>
          <a:p>
            <a:pPr algn="ctr" eaLnBrk="1" hangingPunct="1"/>
            <a:endParaRPr lang="es-ES"/>
          </a:p>
        </p:txBody>
      </p:sp>
      <p:sp>
        <p:nvSpPr>
          <p:cNvPr id="7183" name="Rectangle 14"/>
          <p:cNvSpPr>
            <a:spLocks noChangeArrowheads="1"/>
          </p:cNvSpPr>
          <p:nvPr/>
        </p:nvSpPr>
        <p:spPr bwMode="gray">
          <a:xfrm>
            <a:off x="2771775" y="1739900"/>
            <a:ext cx="157163" cy="171450"/>
          </a:xfrm>
          <a:prstGeom prst="rect">
            <a:avLst/>
          </a:prstGeom>
          <a:solidFill>
            <a:srgbClr val="7C7C7C"/>
          </a:solidFill>
          <a:ln w="9525">
            <a:solidFill>
              <a:schemeClr val="bg1"/>
            </a:solidFill>
            <a:miter lim="800000"/>
            <a:headEnd/>
            <a:tailEnd/>
          </a:ln>
        </p:spPr>
        <p:txBody>
          <a:bodyPr wrap="none" anchor="ctr"/>
          <a:lstStyle/>
          <a:p>
            <a:endParaRPr lang="es-ES" sz="2800"/>
          </a:p>
        </p:txBody>
      </p:sp>
      <p:sp>
        <p:nvSpPr>
          <p:cNvPr id="7184" name="Text Box 15"/>
          <p:cNvSpPr txBox="1">
            <a:spLocks noChangeArrowheads="1"/>
          </p:cNvSpPr>
          <p:nvPr/>
        </p:nvSpPr>
        <p:spPr bwMode="gray">
          <a:xfrm>
            <a:off x="4646613" y="1646238"/>
            <a:ext cx="3838575" cy="315912"/>
          </a:xfrm>
          <a:prstGeom prst="rect">
            <a:avLst/>
          </a:prstGeom>
          <a:noFill/>
          <a:ln w="9525" algn="ctr">
            <a:noFill/>
            <a:miter lim="800000"/>
            <a:headEnd/>
            <a:tailEnd/>
          </a:ln>
        </p:spPr>
        <p:txBody>
          <a:bodyPr wrap="none" lIns="0" tIns="72000" rIns="0" bIns="0" anchor="b">
            <a:spAutoFit/>
          </a:bodyPr>
          <a:lstStyle/>
          <a:p>
            <a:pPr>
              <a:buSzPct val="100000"/>
            </a:pPr>
            <a:r>
              <a:rPr lang="es-ES" sz="1600">
                <a:solidFill>
                  <a:srgbClr val="000000"/>
                </a:solidFill>
                <a:cs typeface="Arial" charset="0"/>
              </a:rPr>
              <a:t>No se ha podido lograr el control de la PA*</a:t>
            </a:r>
          </a:p>
        </p:txBody>
      </p:sp>
      <p:sp>
        <p:nvSpPr>
          <p:cNvPr id="7185" name="Text Box 16"/>
          <p:cNvSpPr txBox="1">
            <a:spLocks noChangeArrowheads="1"/>
          </p:cNvSpPr>
          <p:nvPr/>
        </p:nvSpPr>
        <p:spPr bwMode="gray">
          <a:xfrm>
            <a:off x="3030538" y="1646238"/>
            <a:ext cx="1366837" cy="315912"/>
          </a:xfrm>
          <a:prstGeom prst="rect">
            <a:avLst/>
          </a:prstGeom>
          <a:noFill/>
          <a:ln w="9525" algn="ctr">
            <a:noFill/>
            <a:miter lim="800000"/>
            <a:headEnd/>
            <a:tailEnd/>
          </a:ln>
        </p:spPr>
        <p:txBody>
          <a:bodyPr wrap="none" lIns="0" tIns="72000" rIns="0" bIns="0" anchor="b">
            <a:spAutoFit/>
          </a:bodyPr>
          <a:lstStyle/>
          <a:p>
            <a:pPr>
              <a:buSzPct val="100000"/>
            </a:pPr>
            <a:r>
              <a:rPr lang="es-ES" sz="1600">
                <a:solidFill>
                  <a:srgbClr val="000000"/>
                </a:solidFill>
                <a:cs typeface="Arial" charset="0"/>
              </a:rPr>
              <a:t>Sin tratamiento</a:t>
            </a:r>
          </a:p>
        </p:txBody>
      </p:sp>
      <p:sp>
        <p:nvSpPr>
          <p:cNvPr id="7186" name="Text Box 17"/>
          <p:cNvSpPr txBox="1">
            <a:spLocks noChangeArrowheads="1"/>
          </p:cNvSpPr>
          <p:nvPr/>
        </p:nvSpPr>
        <p:spPr bwMode="gray">
          <a:xfrm>
            <a:off x="4606925" y="5170488"/>
            <a:ext cx="444500" cy="346075"/>
          </a:xfrm>
          <a:prstGeom prst="rect">
            <a:avLst/>
          </a:prstGeom>
          <a:noFill/>
          <a:ln w="9525" algn="ctr">
            <a:noFill/>
            <a:miter lim="800000"/>
            <a:headEnd/>
            <a:tailEnd/>
          </a:ln>
        </p:spPr>
        <p:txBody>
          <a:bodyPr wrap="none" lIns="0" tIns="72000" rIns="0" bIns="0" anchor="b">
            <a:spAutoFit/>
          </a:bodyPr>
          <a:lstStyle/>
          <a:p>
            <a:pPr algn="ctr">
              <a:buSzPct val="100000"/>
            </a:pPr>
            <a:r>
              <a:rPr lang="es-ES" sz="1800" b="1">
                <a:solidFill>
                  <a:srgbClr val="000000"/>
                </a:solidFill>
                <a:cs typeface="Arial" charset="0"/>
              </a:rPr>
              <a:t>Año</a:t>
            </a:r>
          </a:p>
        </p:txBody>
      </p:sp>
      <p:sp>
        <p:nvSpPr>
          <p:cNvPr id="7187" name="Text Box 18"/>
          <p:cNvSpPr txBox="1">
            <a:spLocks noChangeArrowheads="1"/>
          </p:cNvSpPr>
          <p:nvPr/>
        </p:nvSpPr>
        <p:spPr bwMode="gray">
          <a:xfrm>
            <a:off x="6807200" y="4940300"/>
            <a:ext cx="1116013" cy="284163"/>
          </a:xfrm>
          <a:prstGeom prst="rect">
            <a:avLst/>
          </a:prstGeom>
          <a:noFill/>
          <a:ln w="9525" algn="ctr">
            <a:noFill/>
            <a:miter lim="800000"/>
            <a:headEnd/>
            <a:tailEnd/>
          </a:ln>
        </p:spPr>
        <p:txBody>
          <a:bodyPr lIns="0" tIns="72000" rIns="0" bIns="0">
            <a:spAutoFit/>
          </a:bodyPr>
          <a:lstStyle/>
          <a:p>
            <a:pPr algn="ctr">
              <a:buSzPct val="100000"/>
            </a:pPr>
            <a:r>
              <a:rPr lang="es-ES" sz="1400">
                <a:solidFill>
                  <a:srgbClr val="000000"/>
                </a:solidFill>
                <a:cs typeface="Arial" charset="0"/>
              </a:rPr>
              <a:t>2005-2006</a:t>
            </a:r>
          </a:p>
        </p:txBody>
      </p:sp>
      <p:sp>
        <p:nvSpPr>
          <p:cNvPr id="7188" name="Text Box 19"/>
          <p:cNvSpPr txBox="1">
            <a:spLocks noChangeArrowheads="1"/>
          </p:cNvSpPr>
          <p:nvPr/>
        </p:nvSpPr>
        <p:spPr bwMode="gray">
          <a:xfrm>
            <a:off x="7486650" y="3268663"/>
            <a:ext cx="295275" cy="284162"/>
          </a:xfrm>
          <a:prstGeom prst="rect">
            <a:avLst/>
          </a:prstGeom>
          <a:noFill/>
          <a:ln w="9525" algn="ctr">
            <a:noFill/>
            <a:miter lim="800000"/>
            <a:headEnd/>
            <a:tailEnd/>
          </a:ln>
        </p:spPr>
        <p:txBody>
          <a:bodyPr lIns="0" tIns="72000" rIns="0" bIns="0">
            <a:spAutoFit/>
          </a:bodyPr>
          <a:lstStyle/>
          <a:p>
            <a:pPr algn="ctr">
              <a:buSzPct val="100000"/>
            </a:pPr>
            <a:r>
              <a:rPr lang="es-ES" sz="1400">
                <a:solidFill>
                  <a:srgbClr val="000000"/>
                </a:solidFill>
                <a:cs typeface="Arial" charset="0"/>
              </a:rPr>
              <a:t>**</a:t>
            </a:r>
          </a:p>
        </p:txBody>
      </p:sp>
      <p:sp>
        <p:nvSpPr>
          <p:cNvPr id="7189" name="Text Box 20"/>
          <p:cNvSpPr txBox="1">
            <a:spLocks noChangeArrowheads="1"/>
          </p:cNvSpPr>
          <p:nvPr/>
        </p:nvSpPr>
        <p:spPr bwMode="gray">
          <a:xfrm>
            <a:off x="8413750" y="2862263"/>
            <a:ext cx="295275" cy="284162"/>
          </a:xfrm>
          <a:prstGeom prst="rect">
            <a:avLst/>
          </a:prstGeom>
          <a:noFill/>
          <a:ln w="9525" algn="ctr">
            <a:noFill/>
            <a:miter lim="800000"/>
            <a:headEnd/>
            <a:tailEnd/>
          </a:ln>
        </p:spPr>
        <p:txBody>
          <a:bodyPr lIns="0" tIns="72000" rIns="0" bIns="0">
            <a:spAutoFit/>
          </a:bodyPr>
          <a:lstStyle/>
          <a:p>
            <a:pPr algn="ctr">
              <a:buSzPct val="100000"/>
            </a:pPr>
            <a:r>
              <a:rPr lang="es-ES" sz="1400">
                <a:solidFill>
                  <a:srgbClr val="000000"/>
                </a:solidFill>
                <a:cs typeface="Arial" charset="0"/>
              </a:rPr>
              <a:t>**</a:t>
            </a:r>
          </a:p>
        </p:txBody>
      </p:sp>
      <p:sp>
        <p:nvSpPr>
          <p:cNvPr id="7190" name="Text Box 21"/>
          <p:cNvSpPr txBox="1">
            <a:spLocks noChangeArrowheads="1"/>
          </p:cNvSpPr>
          <p:nvPr/>
        </p:nvSpPr>
        <p:spPr bwMode="gray">
          <a:xfrm>
            <a:off x="7747000" y="4940300"/>
            <a:ext cx="1116013" cy="284163"/>
          </a:xfrm>
          <a:prstGeom prst="rect">
            <a:avLst/>
          </a:prstGeom>
          <a:noFill/>
          <a:ln w="9525" algn="ctr">
            <a:noFill/>
            <a:miter lim="800000"/>
            <a:headEnd/>
            <a:tailEnd/>
          </a:ln>
        </p:spPr>
        <p:txBody>
          <a:bodyPr lIns="0" tIns="72000" rIns="0" bIns="0">
            <a:spAutoFit/>
          </a:bodyPr>
          <a:lstStyle/>
          <a:p>
            <a:pPr algn="ctr">
              <a:buSzPct val="100000"/>
            </a:pPr>
            <a:r>
              <a:rPr lang="es-ES" sz="1400">
                <a:solidFill>
                  <a:srgbClr val="000000"/>
                </a:solidFill>
                <a:cs typeface="Arial" charset="0"/>
              </a:rPr>
              <a:t>2007-2008</a:t>
            </a:r>
          </a:p>
        </p:txBody>
      </p:sp>
    </p:spTree>
  </p:cSld>
  <p:clrMapOvr>
    <a:masterClrMapping/>
  </p:clrMapOvr>
  <p:transition>
    <p:wipe dir="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TOPICOS EN HIPERTENSION</a:t>
            </a:r>
            <a:endParaRPr lang="en-US" dirty="0"/>
          </a:p>
        </p:txBody>
      </p:sp>
      <p:sp>
        <p:nvSpPr>
          <p:cNvPr id="3" name="2 Marcador de contenido"/>
          <p:cNvSpPr>
            <a:spLocks noGrp="1"/>
          </p:cNvSpPr>
          <p:nvPr>
            <p:ph idx="1"/>
          </p:nvPr>
        </p:nvSpPr>
        <p:spPr/>
        <p:txBody>
          <a:bodyPr/>
          <a:lstStyle/>
          <a:p>
            <a:r>
              <a:rPr lang="es-MX" dirty="0" smtClean="0"/>
              <a:t>LA HIPERTENSION ARTERIAL ES UN PADECIMIENTO QUE SUELE ACOMPAÑARSE DE OTROS PADECIMIENTOS Y FACTORES DE RIESGO CARDIOVASCULAR</a:t>
            </a:r>
          </a:p>
          <a:p>
            <a:r>
              <a:rPr lang="es-MX" dirty="0" smtClean="0"/>
              <a:t>PRODUCE DAÑO A OTROS ORGANOS</a:t>
            </a:r>
          </a:p>
          <a:p>
            <a:r>
              <a:rPr lang="es-MX" dirty="0" smtClean="0"/>
              <a:t>SE REQUIERE EVALUACION INTEGRAL DEL HIPERTENSO Y NO SOLO AL REGISTRO DE LA PRESI0N ARTERIAL</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TOPICOS EN HIPERTENSION</a:t>
            </a:r>
            <a:endParaRPr lang="en-US" dirty="0"/>
          </a:p>
        </p:txBody>
      </p:sp>
      <p:sp>
        <p:nvSpPr>
          <p:cNvPr id="3" name="2 Marcador de contenido"/>
          <p:cNvSpPr>
            <a:spLocks noGrp="1"/>
          </p:cNvSpPr>
          <p:nvPr>
            <p:ph idx="1"/>
          </p:nvPr>
        </p:nvSpPr>
        <p:spPr/>
        <p:txBody>
          <a:bodyPr>
            <a:normAutofit lnSpcReduction="10000"/>
          </a:bodyPr>
          <a:lstStyle/>
          <a:p>
            <a:r>
              <a:rPr lang="es-MX" dirty="0" smtClean="0"/>
              <a:t>1……</a:t>
            </a:r>
          </a:p>
          <a:p>
            <a:r>
              <a:rPr lang="es-MX" dirty="0" smtClean="0"/>
              <a:t>NO SOLICITAR ESTUDIOS DE LABORATORIO Y GABINETE INNECESARIOS SOLO POR RUTINA  PORQUE ELEVA EL COSTO DEL MANEJO</a:t>
            </a:r>
          </a:p>
          <a:p>
            <a:r>
              <a:rPr lang="es-MX" dirty="0" smtClean="0"/>
              <a:t>CONOCER POR INTERROGATORIO ANTECEDENTES DE CARDIOPATIA, HIPERTENSION ARTERIAL, DIABETES MELLITUS O ENFERMEDAD RENAL COMO DURACION DE LA HIPERTENSION, CIFRAS QUE MANEJA</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TOPICOS EN HIPERTENSION</a:t>
            </a:r>
            <a:endParaRPr lang="en-US" dirty="0"/>
          </a:p>
        </p:txBody>
      </p:sp>
      <p:sp>
        <p:nvSpPr>
          <p:cNvPr id="3" name="2 Marcador de contenido"/>
          <p:cNvSpPr>
            <a:spLocks noGrp="1"/>
          </p:cNvSpPr>
          <p:nvPr>
            <p:ph idx="1"/>
          </p:nvPr>
        </p:nvSpPr>
        <p:spPr/>
        <p:txBody>
          <a:bodyPr/>
          <a:lstStyle/>
          <a:p>
            <a:r>
              <a:rPr lang="es-MX" dirty="0" smtClean="0"/>
              <a:t>2…….</a:t>
            </a:r>
          </a:p>
          <a:p>
            <a:r>
              <a:rPr lang="es-MX" dirty="0" smtClean="0"/>
              <a:t>EL TRATAMIENTO QUE HA LLEVADO E INCLUSO TOLERENCIA Y EFECTOS SECUNDARIOS (HAY QUE CONOCERLOS)</a:t>
            </a:r>
          </a:p>
          <a:p>
            <a:r>
              <a:rPr lang="es-MX" dirty="0" smtClean="0"/>
              <a:t>HABITOS DE TABAQUISMO POR DIA Y TIEMPO DE EVOLUCION. INGESTA DE ALCOHOL, CAFEINA Y OTRAS ADICCIONES ( COCAINA Y  ANFETAMINAS )</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TOPICOS EN HIPERTENSION</a:t>
            </a:r>
            <a:endParaRPr lang="en-US" dirty="0"/>
          </a:p>
        </p:txBody>
      </p:sp>
      <p:sp>
        <p:nvSpPr>
          <p:cNvPr id="3" name="2 Marcador de contenido"/>
          <p:cNvSpPr>
            <a:spLocks noGrp="1"/>
          </p:cNvSpPr>
          <p:nvPr>
            <p:ph idx="1"/>
          </p:nvPr>
        </p:nvSpPr>
        <p:spPr/>
        <p:txBody>
          <a:bodyPr/>
          <a:lstStyle/>
          <a:p>
            <a:r>
              <a:rPr lang="es-MX" dirty="0" smtClean="0"/>
              <a:t>3…….</a:t>
            </a:r>
          </a:p>
          <a:p>
            <a:r>
              <a:rPr lang="es-MX" dirty="0" smtClean="0"/>
              <a:t>BUSCAR DATOS DE DAÑO A ORGANO BLANCO</a:t>
            </a:r>
          </a:p>
          <a:p>
            <a:r>
              <a:rPr lang="es-MX" dirty="0" smtClean="0"/>
              <a:t>ANGINA DE PECHO, INSUFICIENCIA CARDIACA, NEFROPATIA, ENFERMEDAD ARTERIAL PERIFERICA, RETINOPATIA, NEUROPATIA PERIFERICA</a:t>
            </a:r>
          </a:p>
          <a:p>
            <a:r>
              <a:rPr lang="es-MX" dirty="0" smtClean="0"/>
              <a:t>PROBLEMAS ENDOCRINOS O ENFERMEDADES QUE ORIGINE HIPERTENSION ARTERIAL</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TOPICOS EN HIPERTENSION</a:t>
            </a:r>
            <a:endParaRPr lang="en-US" dirty="0"/>
          </a:p>
        </p:txBody>
      </p:sp>
      <p:sp>
        <p:nvSpPr>
          <p:cNvPr id="3" name="2 Marcador de contenido"/>
          <p:cNvSpPr>
            <a:spLocks noGrp="1"/>
          </p:cNvSpPr>
          <p:nvPr>
            <p:ph idx="1"/>
          </p:nvPr>
        </p:nvSpPr>
        <p:spPr/>
        <p:txBody>
          <a:bodyPr/>
          <a:lstStyle/>
          <a:p>
            <a:r>
              <a:rPr lang="es-MX" dirty="0" smtClean="0"/>
              <a:t>HIPERTENSION ARTERIAL</a:t>
            </a:r>
          </a:p>
          <a:p>
            <a:r>
              <a:rPr lang="es-MX" dirty="0" smtClean="0"/>
              <a:t>ES UN SINDROME CUYA ETIOLOGIA SE DESCONOCE EN 85 AL 90%</a:t>
            </a:r>
          </a:p>
          <a:p>
            <a:r>
              <a:rPr lang="es-MX" dirty="0" smtClean="0"/>
              <a:t>AUMENTO CRONICO Y SOSTENIDO DE LAS CIFRAS DE PRESION ARTERIAL</a:t>
            </a:r>
          </a:p>
          <a:p>
            <a:r>
              <a:rPr lang="es-MX" dirty="0" smtClean="0"/>
              <a:t>AUMENTO DE RESISTENCIAS PERIFERICAS</a:t>
            </a:r>
          </a:p>
          <a:p>
            <a:r>
              <a:rPr lang="es-MX" dirty="0" smtClean="0"/>
              <a:t>MAYOR A 140 MMHG SISTOLICA Y MAYOR DE 90 MMHG EN DIASTOLICA</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TOPICOS EN HIPERTENSION</a:t>
            </a:r>
            <a:endParaRPr lang="en-US" dirty="0"/>
          </a:p>
        </p:txBody>
      </p:sp>
      <p:sp>
        <p:nvSpPr>
          <p:cNvPr id="3" name="2 Marcador de contenido"/>
          <p:cNvSpPr>
            <a:spLocks noGrp="1"/>
          </p:cNvSpPr>
          <p:nvPr>
            <p:ph idx="1"/>
          </p:nvPr>
        </p:nvSpPr>
        <p:spPr/>
        <p:txBody>
          <a:bodyPr>
            <a:normAutofit fontScale="85000" lnSpcReduction="20000"/>
          </a:bodyPr>
          <a:lstStyle/>
          <a:p>
            <a:r>
              <a:rPr lang="es-MX" dirty="0" smtClean="0"/>
              <a:t>4……</a:t>
            </a:r>
          </a:p>
          <a:p>
            <a:r>
              <a:rPr lang="es-MX" dirty="0" smtClean="0"/>
              <a:t>BUSCAR PADECIMIENTOS QUE INTERFIEREN CON EL TRATAMIENTO COMO </a:t>
            </a:r>
          </a:p>
          <a:p>
            <a:r>
              <a:rPr lang="es-MX" dirty="0" smtClean="0"/>
              <a:t>HEPATOPATIAS, ASMA, NEUMOPATIA OBSTRUCTIVA CRONICA, GOTA, TRASTORNOS TIROIDEOS, RENALES, ENFERMEDAD VASCULAR PERIFERICA Y DISFUNCION SEXUAL</a:t>
            </a:r>
          </a:p>
          <a:p>
            <a:r>
              <a:rPr lang="es-MX" dirty="0" smtClean="0"/>
              <a:t>CONOCER FARMACOS QUE SE ESTEN ADMINISTRANDO PARA OTROS PADECIMIENTOS PARTICULARMENTE AINE, ANTICONCEPTIVOS ORALES Y/O HORMONALES DE REEMPLAZO, ANTIGRIPALES, CORTICOESTEROIDES, ERITROPOYETINA O CICLOSPORINA.</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TOPICOS EN HIPERTENSION</a:t>
            </a:r>
            <a:endParaRPr lang="en-US" dirty="0"/>
          </a:p>
        </p:txBody>
      </p:sp>
      <p:sp>
        <p:nvSpPr>
          <p:cNvPr id="3" name="2 Marcador de contenido"/>
          <p:cNvSpPr>
            <a:spLocks noGrp="1"/>
          </p:cNvSpPr>
          <p:nvPr>
            <p:ph idx="1"/>
          </p:nvPr>
        </p:nvSpPr>
        <p:spPr/>
        <p:txBody>
          <a:bodyPr>
            <a:normAutofit fontScale="92500"/>
          </a:bodyPr>
          <a:lstStyle/>
          <a:p>
            <a:r>
              <a:rPr lang="es-MX" dirty="0" smtClean="0"/>
              <a:t>5…..</a:t>
            </a:r>
          </a:p>
          <a:p>
            <a:r>
              <a:rPr lang="es-MX" dirty="0" smtClean="0"/>
              <a:t>EN EXPLORACION FISICA INCLUIR:</a:t>
            </a:r>
          </a:p>
          <a:p>
            <a:r>
              <a:rPr lang="es-MX" dirty="0" smtClean="0"/>
              <a:t>FONDO DE OJO, EN CUELLO SOPLOS CAROTIDEOS, CRECIMIENTO TIROIDEO O INGURGITACION YUGULAR</a:t>
            </a:r>
          </a:p>
          <a:p>
            <a:r>
              <a:rPr lang="es-MX" dirty="0" smtClean="0"/>
              <a:t>AREA CARDIACA, TRASTORNOS DEL RITMO, SOPLOS, RUIDOS AÑADIDOS (TERCER Y CUARTO RUIDOS Y FROTE QUE SUGIERA PERICARDITIS UREMICA) Y DATOS DE CRECIMIENTO CARDIACO</a:t>
            </a: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TOPICOS EN HIPERTENSION</a:t>
            </a:r>
            <a:endParaRPr lang="en-US" dirty="0"/>
          </a:p>
        </p:txBody>
      </p:sp>
      <p:sp>
        <p:nvSpPr>
          <p:cNvPr id="3" name="2 Marcador de contenido"/>
          <p:cNvSpPr>
            <a:spLocks noGrp="1"/>
          </p:cNvSpPr>
          <p:nvPr>
            <p:ph idx="1"/>
          </p:nvPr>
        </p:nvSpPr>
        <p:spPr/>
        <p:txBody>
          <a:bodyPr>
            <a:normAutofit fontScale="92500"/>
          </a:bodyPr>
          <a:lstStyle/>
          <a:p>
            <a:r>
              <a:rPr lang="es-MX" dirty="0" smtClean="0"/>
              <a:t>6…..</a:t>
            </a:r>
          </a:p>
          <a:p>
            <a:r>
              <a:rPr lang="es-MX" dirty="0" smtClean="0"/>
              <a:t>EN ABDOMEN DETERMINAR TAMAÑO DEL HIGADO Y PRESENCIA DE SOPLOS EN ARTERIAS RENALES Y AORTA</a:t>
            </a:r>
          </a:p>
          <a:p>
            <a:r>
              <a:rPr lang="es-MX" dirty="0" smtClean="0"/>
              <a:t>EN EXTREMIDADES VALORACION DE PULSOS EN PIERNAS Y BRAZOS (COARTACION AORTICA)</a:t>
            </a:r>
          </a:p>
          <a:p>
            <a:r>
              <a:rPr lang="es-MX" dirty="0" smtClean="0"/>
              <a:t>VALORACION NEUROLOGICA                          (DEFICIT NEUROLOGICO DE CAUSA CIRCULATORIA CEREBRAL)</a:t>
            </a: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TOPICOS EN HIPERTENSION</a:t>
            </a:r>
            <a:endParaRPr lang="en-US" dirty="0"/>
          </a:p>
        </p:txBody>
      </p:sp>
      <p:sp>
        <p:nvSpPr>
          <p:cNvPr id="3" name="2 Marcador de contenido"/>
          <p:cNvSpPr>
            <a:spLocks noGrp="1"/>
          </p:cNvSpPr>
          <p:nvPr>
            <p:ph idx="1"/>
          </p:nvPr>
        </p:nvSpPr>
        <p:spPr/>
        <p:txBody>
          <a:bodyPr/>
          <a:lstStyle/>
          <a:p>
            <a:r>
              <a:rPr lang="es-MX" dirty="0" smtClean="0"/>
              <a:t>7…..</a:t>
            </a:r>
          </a:p>
        </p:txBody>
      </p:sp>
      <p:graphicFrame>
        <p:nvGraphicFramePr>
          <p:cNvPr id="4" name="3 Tabla"/>
          <p:cNvGraphicFramePr>
            <a:graphicFrameLocks noGrp="1"/>
          </p:cNvGraphicFramePr>
          <p:nvPr/>
        </p:nvGraphicFramePr>
        <p:xfrm>
          <a:off x="1475656" y="2420888"/>
          <a:ext cx="6096000" cy="4079240"/>
        </p:xfrm>
        <a:graphic>
          <a:graphicData uri="http://schemas.openxmlformats.org/drawingml/2006/table">
            <a:tbl>
              <a:tblPr firstRow="1" bandRow="1">
                <a:tableStyleId>{5C22544A-7EE6-4342-B048-85BDC9FD1C3A}</a:tableStyleId>
              </a:tblPr>
              <a:tblGrid>
                <a:gridCol w="6096000"/>
              </a:tblGrid>
              <a:tr h="370840">
                <a:tc>
                  <a:txBody>
                    <a:bodyPr/>
                    <a:lstStyle/>
                    <a:p>
                      <a:r>
                        <a:rPr lang="es-MX" dirty="0" smtClean="0"/>
                        <a:t>EXAMENES DE LABORATORIO Y GABINETE ESCENCIALES</a:t>
                      </a:r>
                      <a:endParaRPr lang="en-US" dirty="0"/>
                    </a:p>
                  </a:txBody>
                  <a:tcPr/>
                </a:tc>
              </a:tr>
              <a:tr h="370840">
                <a:tc>
                  <a:txBody>
                    <a:bodyPr/>
                    <a:lstStyle/>
                    <a:p>
                      <a:r>
                        <a:rPr lang="es-MX" dirty="0" smtClean="0"/>
                        <a:t>HEMOGRAMA       (BH)</a:t>
                      </a:r>
                      <a:endParaRPr lang="en-US" dirty="0"/>
                    </a:p>
                  </a:txBody>
                  <a:tcPr/>
                </a:tc>
              </a:tr>
              <a:tr h="370840">
                <a:tc>
                  <a:txBody>
                    <a:bodyPr/>
                    <a:lstStyle/>
                    <a:p>
                      <a:r>
                        <a:rPr lang="es-MX" dirty="0" smtClean="0"/>
                        <a:t>GLUCOSA</a:t>
                      </a:r>
                      <a:endParaRPr lang="en-US" dirty="0"/>
                    </a:p>
                  </a:txBody>
                  <a:tcPr/>
                </a:tc>
              </a:tr>
              <a:tr h="370840">
                <a:tc>
                  <a:txBody>
                    <a:bodyPr/>
                    <a:lstStyle/>
                    <a:p>
                      <a:r>
                        <a:rPr lang="es-MX" dirty="0" smtClean="0"/>
                        <a:t>UREA Y CREATININA</a:t>
                      </a:r>
                      <a:endParaRPr lang="en-US" dirty="0"/>
                    </a:p>
                  </a:txBody>
                  <a:tcPr/>
                </a:tc>
              </a:tr>
              <a:tr h="370840">
                <a:tc>
                  <a:txBody>
                    <a:bodyPr/>
                    <a:lstStyle/>
                    <a:p>
                      <a:r>
                        <a:rPr lang="es-MX" dirty="0" smtClean="0"/>
                        <a:t>ACIDO URICO</a:t>
                      </a:r>
                      <a:endParaRPr lang="en-US" dirty="0"/>
                    </a:p>
                  </a:txBody>
                  <a:tcPr/>
                </a:tc>
              </a:tr>
              <a:tr h="370840">
                <a:tc>
                  <a:txBody>
                    <a:bodyPr/>
                    <a:lstStyle/>
                    <a:p>
                      <a:r>
                        <a:rPr lang="es-MX" dirty="0" smtClean="0"/>
                        <a:t>LIPIDOS      (COLESTEROL  TRIGLICERIDOS   HDL  LDL  VLDL)</a:t>
                      </a:r>
                      <a:endParaRPr lang="en-US" dirty="0"/>
                    </a:p>
                  </a:txBody>
                  <a:tcPr/>
                </a:tc>
              </a:tr>
              <a:tr h="370840">
                <a:tc>
                  <a:txBody>
                    <a:bodyPr/>
                    <a:lstStyle/>
                    <a:p>
                      <a:r>
                        <a:rPr lang="es-MX" dirty="0" smtClean="0"/>
                        <a:t>ELECTROLITOS SERICOS  (SODIO</a:t>
                      </a:r>
                      <a:r>
                        <a:rPr lang="es-MX" baseline="0" dirty="0" smtClean="0"/>
                        <a:t>  POTASIO   CLORO  CAL- MG-P) </a:t>
                      </a:r>
                      <a:endParaRPr lang="en-US" dirty="0"/>
                    </a:p>
                  </a:txBody>
                  <a:tcPr/>
                </a:tc>
              </a:tr>
              <a:tr h="370840">
                <a:tc>
                  <a:txBody>
                    <a:bodyPr/>
                    <a:lstStyle/>
                    <a:p>
                      <a:r>
                        <a:rPr lang="es-MX" dirty="0" smtClean="0"/>
                        <a:t>TELERADIOGRAFIA DE TORAX PA</a:t>
                      </a:r>
                      <a:endParaRPr lang="en-US" dirty="0"/>
                    </a:p>
                  </a:txBody>
                  <a:tcPr/>
                </a:tc>
              </a:tr>
              <a:tr h="370840">
                <a:tc>
                  <a:txBody>
                    <a:bodyPr/>
                    <a:lstStyle/>
                    <a:p>
                      <a:r>
                        <a:rPr lang="es-MX" dirty="0" smtClean="0"/>
                        <a:t>ELECTROCARDIOGRAMA EN REPOSO</a:t>
                      </a:r>
                      <a:endParaRPr lang="en-US" dirty="0"/>
                    </a:p>
                  </a:txBody>
                  <a:tcPr/>
                </a:tc>
              </a:tr>
              <a:tr h="370840">
                <a:tc>
                  <a:txBody>
                    <a:bodyPr/>
                    <a:lstStyle/>
                    <a:p>
                      <a:endParaRPr lang="en-US"/>
                    </a:p>
                  </a:txBody>
                  <a:tcPr/>
                </a:tc>
              </a:tr>
              <a:tr h="370840">
                <a:tc>
                  <a:txBody>
                    <a:bodyPr/>
                    <a:lstStyle/>
                    <a:p>
                      <a:endParaRPr lang="en-US" dirty="0"/>
                    </a:p>
                  </a:txBody>
                  <a:tcPr/>
                </a:tc>
              </a:tr>
            </a:tbl>
          </a:graphicData>
        </a:graphic>
      </p:graphicFrame>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TOPICOS EN HIPERTENSION</a:t>
            </a:r>
            <a:endParaRPr lang="en-US" dirty="0"/>
          </a:p>
        </p:txBody>
      </p:sp>
      <p:sp>
        <p:nvSpPr>
          <p:cNvPr id="3" name="2 Marcador de contenido"/>
          <p:cNvSpPr>
            <a:spLocks noGrp="1"/>
          </p:cNvSpPr>
          <p:nvPr>
            <p:ph idx="1"/>
          </p:nvPr>
        </p:nvSpPr>
        <p:spPr/>
        <p:txBody>
          <a:bodyPr>
            <a:normAutofit fontScale="85000" lnSpcReduction="20000"/>
          </a:bodyPr>
          <a:lstStyle/>
          <a:p>
            <a:r>
              <a:rPr lang="es-MX" dirty="0" smtClean="0"/>
              <a:t>8…..</a:t>
            </a:r>
          </a:p>
          <a:p>
            <a:r>
              <a:rPr lang="es-MX" dirty="0" smtClean="0"/>
              <a:t>VALORACION DEL DAÑO A ORGANO BLANCO:</a:t>
            </a:r>
          </a:p>
          <a:p>
            <a:r>
              <a:rPr lang="es-MX" dirty="0" smtClean="0"/>
              <a:t>MEDICION DE PRESION DEL PULSO (RESTANDO TA DIASTOLICA A LA TA SISTOLICA                                            &gt; DE 60 = A ENDURECIMIENTO ARTERIAL)</a:t>
            </a:r>
          </a:p>
          <a:p>
            <a:r>
              <a:rPr lang="es-MX" dirty="0" smtClean="0"/>
              <a:t>DETERMINACION DE MICROALBUMINURIA Y PROTEINURIA EN 24 HRS.( COMO EVALUACION DE DAÑO ENDOTELIAL)</a:t>
            </a:r>
          </a:p>
          <a:p>
            <a:r>
              <a:rPr lang="es-MX" dirty="0" smtClean="0"/>
              <a:t>ULTRASONIDO CAROTIDEO E ILIACO ( ENFERMEDAD VASCULAR PERIFERICA Y EN DISFUNCION ERECTIL)</a:t>
            </a:r>
          </a:p>
          <a:p>
            <a:r>
              <a:rPr lang="es-MX" dirty="0" smtClean="0"/>
              <a:t>EVALUACION COGNITIVA (PREVENCION DE DEMENCIA VASCULAR Y ALZHEIMER)</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TOPICOS EN HIPERTENSION</a:t>
            </a:r>
            <a:endParaRPr lang="en-US" dirty="0"/>
          </a:p>
        </p:txBody>
      </p:sp>
      <p:graphicFrame>
        <p:nvGraphicFramePr>
          <p:cNvPr id="4" name="3 Marcador de contenido"/>
          <p:cNvGraphicFramePr>
            <a:graphicFrameLocks noGrp="1"/>
          </p:cNvGraphicFramePr>
          <p:nvPr>
            <p:ph idx="1"/>
          </p:nvPr>
        </p:nvGraphicFramePr>
        <p:xfrm>
          <a:off x="457200" y="1605280"/>
          <a:ext cx="8229600" cy="5151120"/>
        </p:xfrm>
        <a:graphic>
          <a:graphicData uri="http://schemas.openxmlformats.org/drawingml/2006/table">
            <a:tbl>
              <a:tblPr firstRow="1" bandRow="1">
                <a:tableStyleId>{5C22544A-7EE6-4342-B048-85BDC9FD1C3A}</a:tableStyleId>
              </a:tblPr>
              <a:tblGrid>
                <a:gridCol w="1645920"/>
                <a:gridCol w="1645920"/>
                <a:gridCol w="1645920"/>
                <a:gridCol w="1645920"/>
                <a:gridCol w="1645920"/>
              </a:tblGrid>
              <a:tr h="272472">
                <a:tc>
                  <a:txBody>
                    <a:bodyPr/>
                    <a:lstStyle/>
                    <a:p>
                      <a:r>
                        <a:rPr lang="es-MX" sz="1400" dirty="0" smtClean="0"/>
                        <a:t>ESTRATIFICACION</a:t>
                      </a:r>
                      <a:endParaRPr lang="en-US" sz="1400" dirty="0"/>
                    </a:p>
                  </a:txBody>
                  <a:tcPr/>
                </a:tc>
                <a:tc>
                  <a:txBody>
                    <a:bodyPr/>
                    <a:lstStyle/>
                    <a:p>
                      <a:r>
                        <a:rPr lang="es-MX" sz="1400" dirty="0" smtClean="0"/>
                        <a:t>DE RIESGO</a:t>
                      </a:r>
                      <a:endParaRPr lang="en-US" sz="1400" dirty="0"/>
                    </a:p>
                  </a:txBody>
                  <a:tcPr/>
                </a:tc>
                <a:tc>
                  <a:txBody>
                    <a:bodyPr/>
                    <a:lstStyle/>
                    <a:p>
                      <a:r>
                        <a:rPr lang="es-MX" sz="1400" dirty="0" smtClean="0"/>
                        <a:t>SEGUN</a:t>
                      </a:r>
                      <a:endParaRPr lang="en-US" sz="1400" dirty="0"/>
                    </a:p>
                  </a:txBody>
                  <a:tcPr/>
                </a:tc>
                <a:tc>
                  <a:txBody>
                    <a:bodyPr/>
                    <a:lstStyle/>
                    <a:p>
                      <a:r>
                        <a:rPr lang="es-MX" sz="1400" dirty="0" smtClean="0"/>
                        <a:t>LA ORGANIZACION</a:t>
                      </a:r>
                      <a:endParaRPr lang="en-US" sz="1400" dirty="0"/>
                    </a:p>
                  </a:txBody>
                  <a:tcPr/>
                </a:tc>
                <a:tc>
                  <a:txBody>
                    <a:bodyPr/>
                    <a:lstStyle/>
                    <a:p>
                      <a:r>
                        <a:rPr lang="es-MX" sz="1400" dirty="0" smtClean="0"/>
                        <a:t>MUNDIAL DE LA SALUD</a:t>
                      </a:r>
                      <a:endParaRPr lang="en-US" sz="1400" dirty="0"/>
                    </a:p>
                  </a:txBody>
                  <a:tcPr/>
                </a:tc>
              </a:tr>
              <a:tr h="885536">
                <a:tc>
                  <a:txBody>
                    <a:bodyPr/>
                    <a:lstStyle/>
                    <a:p>
                      <a:r>
                        <a:rPr lang="es-MX" sz="1400" dirty="0" smtClean="0"/>
                        <a:t>OTROS</a:t>
                      </a:r>
                      <a:r>
                        <a:rPr lang="es-MX" sz="1400" baseline="0" dirty="0" smtClean="0"/>
                        <a:t> </a:t>
                      </a:r>
                      <a:r>
                        <a:rPr lang="es-MX" sz="1400" dirty="0" smtClean="0"/>
                        <a:t>FACTORES DE RIESGO/ENFERME  DADES</a:t>
                      </a:r>
                      <a:endParaRPr lang="en-US" sz="1400" dirty="0"/>
                    </a:p>
                  </a:txBody>
                  <a:tcPr/>
                </a:tc>
                <a:tc>
                  <a:txBody>
                    <a:bodyPr/>
                    <a:lstStyle/>
                    <a:p>
                      <a:r>
                        <a:rPr lang="es-MX" sz="1400" dirty="0" smtClean="0"/>
                        <a:t>NORMAL</a:t>
                      </a:r>
                    </a:p>
                    <a:p>
                      <a:r>
                        <a:rPr lang="es-MX" sz="1400" dirty="0" smtClean="0"/>
                        <a:t>ALTO</a:t>
                      </a:r>
                      <a:endParaRPr lang="en-US" sz="1400" dirty="0"/>
                    </a:p>
                  </a:txBody>
                  <a:tcPr/>
                </a:tc>
                <a:tc>
                  <a:txBody>
                    <a:bodyPr/>
                    <a:lstStyle/>
                    <a:p>
                      <a:r>
                        <a:rPr lang="es-MX" sz="1400" dirty="0" smtClean="0"/>
                        <a:t>HIPERTENSION 1</a:t>
                      </a:r>
                    </a:p>
                    <a:p>
                      <a:endParaRPr lang="es-MX" sz="1400" dirty="0" smtClean="0"/>
                    </a:p>
                    <a:p>
                      <a:r>
                        <a:rPr lang="es-MX" sz="1400" dirty="0" smtClean="0"/>
                        <a:t>140/159</a:t>
                      </a:r>
                    </a:p>
                    <a:p>
                      <a:r>
                        <a:rPr lang="es-MX" sz="1400" baseline="0" dirty="0" smtClean="0"/>
                        <a:t> o </a:t>
                      </a:r>
                      <a:r>
                        <a:rPr lang="es-MX" sz="1400" dirty="0" smtClean="0"/>
                        <a:t>90/99</a:t>
                      </a:r>
                      <a:endParaRPr lang="en-US" sz="1400" dirty="0"/>
                    </a:p>
                  </a:txBody>
                  <a:tcPr/>
                </a:tc>
                <a:tc>
                  <a:txBody>
                    <a:bodyPr/>
                    <a:lstStyle/>
                    <a:p>
                      <a:r>
                        <a:rPr lang="es-MX" sz="1400" dirty="0" smtClean="0"/>
                        <a:t>HIPERTENSION 2</a:t>
                      </a:r>
                    </a:p>
                    <a:p>
                      <a:r>
                        <a:rPr lang="es-MX" sz="1400" dirty="0" smtClean="0"/>
                        <a:t>160/179</a:t>
                      </a:r>
                    </a:p>
                    <a:p>
                      <a:r>
                        <a:rPr lang="es-MX" sz="1400" dirty="0" smtClean="0"/>
                        <a:t>o</a:t>
                      </a:r>
                      <a:r>
                        <a:rPr lang="es-MX" sz="1400" baseline="0" dirty="0" smtClean="0"/>
                        <a:t>  100/109</a:t>
                      </a:r>
                      <a:endParaRPr lang="en-US" sz="1400" dirty="0"/>
                    </a:p>
                  </a:txBody>
                  <a:tcPr/>
                </a:tc>
                <a:tc>
                  <a:txBody>
                    <a:bodyPr/>
                    <a:lstStyle/>
                    <a:p>
                      <a:r>
                        <a:rPr lang="es-MX" sz="1400" dirty="0" smtClean="0"/>
                        <a:t>HIPERTENSION 3</a:t>
                      </a:r>
                    </a:p>
                    <a:p>
                      <a:pPr>
                        <a:buFont typeface="Wingdings"/>
                        <a:buNone/>
                      </a:pPr>
                      <a:r>
                        <a:rPr lang="es-MX" sz="1400" baseline="0" dirty="0" smtClean="0"/>
                        <a:t> &gt;180  o</a:t>
                      </a:r>
                    </a:p>
                    <a:p>
                      <a:pPr>
                        <a:buFont typeface="Wingdings"/>
                        <a:buNone/>
                      </a:pPr>
                      <a:r>
                        <a:rPr lang="es-MX" sz="1400" baseline="0" dirty="0" smtClean="0"/>
                        <a:t> &gt;110</a:t>
                      </a:r>
                      <a:endParaRPr lang="en-US" sz="1400" dirty="0"/>
                    </a:p>
                  </a:txBody>
                  <a:tcPr/>
                </a:tc>
              </a:tr>
              <a:tr h="681181">
                <a:tc>
                  <a:txBody>
                    <a:bodyPr/>
                    <a:lstStyle/>
                    <a:p>
                      <a:r>
                        <a:rPr lang="es-MX" sz="1400" dirty="0" smtClean="0"/>
                        <a:t>SIN OTROS FACTORES DE RIESGO</a:t>
                      </a:r>
                      <a:endParaRPr lang="en-US" sz="1400" dirty="0"/>
                    </a:p>
                  </a:txBody>
                  <a:tcPr/>
                </a:tc>
                <a:tc>
                  <a:txBody>
                    <a:bodyPr/>
                    <a:lstStyle/>
                    <a:p>
                      <a:r>
                        <a:rPr lang="es-MX" sz="1400" dirty="0" smtClean="0"/>
                        <a:t>PROMEDIO</a:t>
                      </a:r>
                      <a:endParaRPr lang="en-US" sz="1400" dirty="0"/>
                    </a:p>
                  </a:txBody>
                  <a:tcPr/>
                </a:tc>
                <a:tc>
                  <a:txBody>
                    <a:bodyPr/>
                    <a:lstStyle/>
                    <a:p>
                      <a:r>
                        <a:rPr lang="es-MX" sz="1400" dirty="0" smtClean="0"/>
                        <a:t>BAJO</a:t>
                      </a:r>
                      <a:endParaRPr lang="en-US" sz="1400" dirty="0"/>
                    </a:p>
                  </a:txBody>
                  <a:tcPr/>
                </a:tc>
                <a:tc>
                  <a:txBody>
                    <a:bodyPr/>
                    <a:lstStyle/>
                    <a:p>
                      <a:r>
                        <a:rPr lang="es-MX" sz="1400" dirty="0" smtClean="0"/>
                        <a:t>MODERADO</a:t>
                      </a:r>
                      <a:endParaRPr lang="en-US" sz="1400" dirty="0"/>
                    </a:p>
                  </a:txBody>
                  <a:tcPr/>
                </a:tc>
                <a:tc>
                  <a:txBody>
                    <a:bodyPr/>
                    <a:lstStyle/>
                    <a:p>
                      <a:r>
                        <a:rPr lang="es-MX" sz="1400" dirty="0" smtClean="0"/>
                        <a:t>ALTO</a:t>
                      </a:r>
                      <a:endParaRPr lang="en-US" sz="1400" dirty="0"/>
                    </a:p>
                  </a:txBody>
                  <a:tcPr/>
                </a:tc>
              </a:tr>
              <a:tr h="681181">
                <a:tc>
                  <a:txBody>
                    <a:bodyPr/>
                    <a:lstStyle/>
                    <a:p>
                      <a:r>
                        <a:rPr lang="es-MX" sz="1400" dirty="0" smtClean="0"/>
                        <a:t>UNO O DOS FACTORES</a:t>
                      </a:r>
                      <a:r>
                        <a:rPr lang="es-MX" sz="1400" baseline="0" dirty="0" smtClean="0"/>
                        <a:t> DE RIESGO</a:t>
                      </a:r>
                      <a:endParaRPr lang="en-US" sz="1400" dirty="0"/>
                    </a:p>
                  </a:txBody>
                  <a:tcPr/>
                </a:tc>
                <a:tc>
                  <a:txBody>
                    <a:bodyPr/>
                    <a:lstStyle/>
                    <a:p>
                      <a:r>
                        <a:rPr lang="es-MX" sz="1400" dirty="0" smtClean="0"/>
                        <a:t>BAJO</a:t>
                      </a:r>
                      <a:endParaRPr lang="en-US" sz="1400" dirty="0"/>
                    </a:p>
                  </a:txBody>
                  <a:tcPr/>
                </a:tc>
                <a:tc>
                  <a:txBody>
                    <a:bodyPr/>
                    <a:lstStyle/>
                    <a:p>
                      <a:r>
                        <a:rPr lang="es-MX" sz="1400" dirty="0" smtClean="0"/>
                        <a:t>MODERADO</a:t>
                      </a:r>
                      <a:endParaRPr lang="en-US" sz="1400" dirty="0"/>
                    </a:p>
                  </a:txBody>
                  <a:tcPr/>
                </a:tc>
                <a:tc>
                  <a:txBody>
                    <a:bodyPr/>
                    <a:lstStyle/>
                    <a:p>
                      <a:r>
                        <a:rPr lang="es-MX" sz="1400" dirty="0" smtClean="0"/>
                        <a:t>MODERADO</a:t>
                      </a:r>
                      <a:endParaRPr lang="en-US" sz="1400" dirty="0"/>
                    </a:p>
                  </a:txBody>
                  <a:tcPr/>
                </a:tc>
                <a:tc>
                  <a:txBody>
                    <a:bodyPr/>
                    <a:lstStyle/>
                    <a:p>
                      <a:r>
                        <a:rPr lang="es-MX" sz="1400" dirty="0" smtClean="0"/>
                        <a:t>MUY ALTO</a:t>
                      </a:r>
                      <a:endParaRPr lang="en-US" sz="1400" dirty="0"/>
                    </a:p>
                  </a:txBody>
                  <a:tcPr/>
                </a:tc>
              </a:tr>
              <a:tr h="2111662">
                <a:tc>
                  <a:txBody>
                    <a:bodyPr/>
                    <a:lstStyle/>
                    <a:p>
                      <a:r>
                        <a:rPr lang="es-MX" sz="1400" dirty="0" smtClean="0"/>
                        <a:t>TRES O MAS FACTORES DE RIESGO</a:t>
                      </a:r>
                    </a:p>
                    <a:p>
                      <a:r>
                        <a:rPr lang="es-MX" sz="1400" dirty="0" smtClean="0"/>
                        <a:t>DIABETES MELLITUS, DAÑO ORGANO BLANCO O CONDICIONES CLINICAS ASOCIADAS</a:t>
                      </a:r>
                    </a:p>
                    <a:p>
                      <a:endParaRPr lang="es-MX" sz="1400" dirty="0" smtClean="0"/>
                    </a:p>
                  </a:txBody>
                  <a:tcPr/>
                </a:tc>
                <a:tc>
                  <a:txBody>
                    <a:bodyPr/>
                    <a:lstStyle/>
                    <a:p>
                      <a:r>
                        <a:rPr lang="es-MX" sz="1400" dirty="0" smtClean="0"/>
                        <a:t>ALTO</a:t>
                      </a:r>
                      <a:endParaRPr lang="en-US" sz="1400" dirty="0"/>
                    </a:p>
                  </a:txBody>
                  <a:tcPr/>
                </a:tc>
                <a:tc>
                  <a:txBody>
                    <a:bodyPr/>
                    <a:lstStyle/>
                    <a:p>
                      <a:r>
                        <a:rPr lang="es-MX" sz="1400" dirty="0" smtClean="0"/>
                        <a:t>ALTO</a:t>
                      </a:r>
                      <a:endParaRPr lang="en-US" sz="1400" dirty="0"/>
                    </a:p>
                  </a:txBody>
                  <a:tcPr/>
                </a:tc>
                <a:tc>
                  <a:txBody>
                    <a:bodyPr/>
                    <a:lstStyle/>
                    <a:p>
                      <a:r>
                        <a:rPr lang="es-MX" sz="1400" dirty="0" smtClean="0"/>
                        <a:t>ALTO</a:t>
                      </a:r>
                      <a:endParaRPr lang="en-US" sz="1400" dirty="0"/>
                    </a:p>
                  </a:txBody>
                  <a:tcPr/>
                </a:tc>
                <a:tc>
                  <a:txBody>
                    <a:bodyPr/>
                    <a:lstStyle/>
                    <a:p>
                      <a:r>
                        <a:rPr lang="es-MX" sz="1400" dirty="0" smtClean="0"/>
                        <a:t>MUY ALTO</a:t>
                      </a:r>
                      <a:endParaRPr lang="en-US" sz="1400" dirty="0"/>
                    </a:p>
                  </a:txBody>
                  <a:tcPr/>
                </a:tc>
              </a:tr>
            </a:tbl>
          </a:graphicData>
        </a:graphic>
      </p:graphicFrame>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TOPICOS EN HIPERTENSION</a:t>
            </a:r>
            <a:endParaRPr lang="en-US" dirty="0"/>
          </a:p>
        </p:txBody>
      </p:sp>
      <p:graphicFrame>
        <p:nvGraphicFramePr>
          <p:cNvPr id="4" name="3 Marcador de contenido"/>
          <p:cNvGraphicFramePr>
            <a:graphicFrameLocks noGrp="1"/>
          </p:cNvGraphicFramePr>
          <p:nvPr>
            <p:ph idx="1"/>
          </p:nvPr>
        </p:nvGraphicFramePr>
        <p:xfrm>
          <a:off x="457200" y="1600200"/>
          <a:ext cx="8229600" cy="4246880"/>
        </p:xfrm>
        <a:graphic>
          <a:graphicData uri="http://schemas.openxmlformats.org/drawingml/2006/table">
            <a:tbl>
              <a:tblPr firstRow="1" bandRow="1">
                <a:tableStyleId>{5C22544A-7EE6-4342-B048-85BDC9FD1C3A}</a:tableStyleId>
              </a:tblPr>
              <a:tblGrid>
                <a:gridCol w="8229600"/>
              </a:tblGrid>
              <a:tr h="370840">
                <a:tc>
                  <a:txBody>
                    <a:bodyPr/>
                    <a:lstStyle/>
                    <a:p>
                      <a:r>
                        <a:rPr lang="es-MX" dirty="0" smtClean="0"/>
                        <a:t>FACTORES DE RIESGO PROPUESTOS POR LA SOCIEDAD INTERNACIONAL DE HIPERTENSION</a:t>
                      </a:r>
                      <a:endParaRPr lang="en-US" dirty="0"/>
                    </a:p>
                  </a:txBody>
                  <a:tcPr/>
                </a:tc>
              </a:tr>
              <a:tr h="370840">
                <a:tc>
                  <a:txBody>
                    <a:bodyPr/>
                    <a:lstStyle/>
                    <a:p>
                      <a:r>
                        <a:rPr lang="es-MX" dirty="0" smtClean="0"/>
                        <a:t>HOMBRES MAYORES DE 55</a:t>
                      </a:r>
                      <a:r>
                        <a:rPr lang="es-MX" baseline="0" dirty="0" smtClean="0"/>
                        <a:t> AÑOS</a:t>
                      </a:r>
                      <a:endParaRPr lang="en-US" dirty="0"/>
                    </a:p>
                  </a:txBody>
                  <a:tcPr/>
                </a:tc>
              </a:tr>
              <a:tr h="370840">
                <a:tc>
                  <a:txBody>
                    <a:bodyPr/>
                    <a:lstStyle/>
                    <a:p>
                      <a:r>
                        <a:rPr lang="es-MX" dirty="0" smtClean="0"/>
                        <a:t>MUJERES MAYORES DE 65 AÑOS</a:t>
                      </a:r>
                      <a:endParaRPr lang="en-US" dirty="0"/>
                    </a:p>
                  </a:txBody>
                  <a:tcPr/>
                </a:tc>
              </a:tr>
              <a:tr h="370840">
                <a:tc>
                  <a:txBody>
                    <a:bodyPr/>
                    <a:lstStyle/>
                    <a:p>
                      <a:r>
                        <a:rPr lang="es-MX" dirty="0" smtClean="0"/>
                        <a:t>TABAQUISMO</a:t>
                      </a:r>
                      <a:endParaRPr lang="en-US" dirty="0"/>
                    </a:p>
                  </a:txBody>
                  <a:tcPr/>
                </a:tc>
              </a:tr>
              <a:tr h="370840">
                <a:tc>
                  <a:txBody>
                    <a:bodyPr/>
                    <a:lstStyle/>
                    <a:p>
                      <a:r>
                        <a:rPr lang="es-MX" dirty="0" smtClean="0"/>
                        <a:t>COLESTEROL TOTAL &gt; 240 MG/DL</a:t>
                      </a:r>
                      <a:endParaRPr lang="en-US" dirty="0"/>
                    </a:p>
                  </a:txBody>
                  <a:tcPr/>
                </a:tc>
              </a:tr>
              <a:tr h="370840">
                <a:tc>
                  <a:txBody>
                    <a:bodyPr/>
                    <a:lstStyle/>
                    <a:p>
                      <a:r>
                        <a:rPr lang="es-MX" dirty="0" smtClean="0"/>
                        <a:t>LIPOPROTEINAS DE BAJA DENSIDAD</a:t>
                      </a:r>
                      <a:r>
                        <a:rPr lang="es-MX" baseline="0" dirty="0" smtClean="0"/>
                        <a:t> &gt; 160 MG/DL</a:t>
                      </a:r>
                      <a:endParaRPr lang="en-US" dirty="0"/>
                    </a:p>
                  </a:txBody>
                  <a:tcPr/>
                </a:tc>
              </a:tr>
              <a:tr h="370840">
                <a:tc>
                  <a:txBody>
                    <a:bodyPr/>
                    <a:lstStyle/>
                    <a:p>
                      <a:r>
                        <a:rPr lang="es-MX" dirty="0" smtClean="0"/>
                        <a:t>LIPOPROTEINAS DE ALTA DENSIDAD &lt; 40 EN HOMBRES Y &lt;45 EN MUJERES  (MG/DL)</a:t>
                      </a:r>
                      <a:endParaRPr lang="en-US" dirty="0"/>
                    </a:p>
                  </a:txBody>
                  <a:tcPr/>
                </a:tc>
              </a:tr>
              <a:tr h="370840">
                <a:tc>
                  <a:txBody>
                    <a:bodyPr/>
                    <a:lstStyle/>
                    <a:p>
                      <a:r>
                        <a:rPr lang="es-MX" dirty="0" smtClean="0"/>
                        <a:t>OBESIDAD</a:t>
                      </a:r>
                      <a:endParaRPr lang="en-US" dirty="0"/>
                    </a:p>
                  </a:txBody>
                  <a:tcPr/>
                </a:tc>
              </a:tr>
              <a:tr h="370840">
                <a:tc>
                  <a:txBody>
                    <a:bodyPr/>
                    <a:lstStyle/>
                    <a:p>
                      <a:r>
                        <a:rPr lang="es-MX" dirty="0" smtClean="0"/>
                        <a:t>SEDENTARISMO</a:t>
                      </a:r>
                      <a:endParaRPr lang="en-US" dirty="0"/>
                    </a:p>
                  </a:txBody>
                  <a:tcPr/>
                </a:tc>
              </a:tr>
              <a:tr h="370840">
                <a:tc>
                  <a:txBody>
                    <a:bodyPr/>
                    <a:lstStyle/>
                    <a:p>
                      <a:r>
                        <a:rPr lang="es-MX" dirty="0" smtClean="0"/>
                        <a:t>ANTECEDENTES DE ENFERMEDAD CORONARIA EN FAMILIARES DIRECTOS MENORES DE 50 AÑOS</a:t>
                      </a:r>
                      <a:endParaRPr lang="en-US" dirty="0"/>
                    </a:p>
                  </a:txBody>
                  <a:tcPr/>
                </a:tc>
              </a:tr>
            </a:tbl>
          </a:graphicData>
        </a:graphic>
      </p:graphicFrame>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TOPICOS EN HIPERTENSION</a:t>
            </a:r>
            <a:endParaRPr lang="en-US" dirty="0"/>
          </a:p>
        </p:txBody>
      </p:sp>
      <p:graphicFrame>
        <p:nvGraphicFramePr>
          <p:cNvPr id="4" name="3 Marcador de contenido"/>
          <p:cNvGraphicFramePr>
            <a:graphicFrameLocks noGrp="1"/>
          </p:cNvGraphicFramePr>
          <p:nvPr>
            <p:ph idx="1"/>
          </p:nvPr>
        </p:nvGraphicFramePr>
        <p:xfrm>
          <a:off x="457200" y="1600200"/>
          <a:ext cx="8229600" cy="2123440"/>
        </p:xfrm>
        <a:graphic>
          <a:graphicData uri="http://schemas.openxmlformats.org/drawingml/2006/table">
            <a:tbl>
              <a:tblPr firstRow="1" bandRow="1">
                <a:tableStyleId>{5C22544A-7EE6-4342-B048-85BDC9FD1C3A}</a:tableStyleId>
              </a:tblPr>
              <a:tblGrid>
                <a:gridCol w="8229600"/>
              </a:tblGrid>
              <a:tr h="370840">
                <a:tc>
                  <a:txBody>
                    <a:bodyPr/>
                    <a:lstStyle/>
                    <a:p>
                      <a:r>
                        <a:rPr lang="es-MX" dirty="0" smtClean="0"/>
                        <a:t>INDICADORES DE DAÑO A ORGANO BLANCO</a:t>
                      </a:r>
                      <a:endParaRPr lang="en-US" dirty="0"/>
                    </a:p>
                  </a:txBody>
                  <a:tcPr/>
                </a:tc>
              </a:tr>
              <a:tr h="370840">
                <a:tc>
                  <a:txBody>
                    <a:bodyPr/>
                    <a:lstStyle/>
                    <a:p>
                      <a:r>
                        <a:rPr lang="es-MX" dirty="0" smtClean="0"/>
                        <a:t>HIPERTROFIA VENTRICULAR IZQUIERDA</a:t>
                      </a:r>
                      <a:endParaRPr lang="en-US" dirty="0"/>
                    </a:p>
                  </a:txBody>
                  <a:tcPr/>
                </a:tc>
              </a:tr>
              <a:tr h="370840">
                <a:tc>
                  <a:txBody>
                    <a:bodyPr/>
                    <a:lstStyle/>
                    <a:p>
                      <a:r>
                        <a:rPr lang="es-MX" dirty="0" smtClean="0"/>
                        <a:t>MICROALBUMINURIA ( 20</a:t>
                      </a:r>
                      <a:r>
                        <a:rPr lang="es-MX" baseline="0" dirty="0" smtClean="0"/>
                        <a:t> A 300MG/DIA )</a:t>
                      </a:r>
                      <a:endParaRPr lang="en-US" dirty="0"/>
                    </a:p>
                  </a:txBody>
                  <a:tcPr/>
                </a:tc>
              </a:tr>
              <a:tr h="370840">
                <a:tc>
                  <a:txBody>
                    <a:bodyPr/>
                    <a:lstStyle/>
                    <a:p>
                      <a:r>
                        <a:rPr lang="es-MX" dirty="0" smtClean="0"/>
                        <a:t>EVIDENCIA DE PLACAS ATEROESCLEROTICAS EN GRANDES ARTERIAS A LOS RAYOS X O ULTRASONIDO </a:t>
                      </a:r>
                      <a:endParaRPr lang="en-US" dirty="0"/>
                    </a:p>
                  </a:txBody>
                  <a:tcPr/>
                </a:tc>
              </a:tr>
              <a:tr h="370840">
                <a:tc>
                  <a:txBody>
                    <a:bodyPr/>
                    <a:lstStyle/>
                    <a:p>
                      <a:r>
                        <a:rPr lang="es-MX" dirty="0" smtClean="0"/>
                        <a:t>RETINOPATIA HIPERTENSIVA GIII  o  IV</a:t>
                      </a:r>
                      <a:endParaRPr lang="en-US" dirty="0"/>
                    </a:p>
                  </a:txBody>
                  <a:tcPr/>
                </a:tc>
              </a:tr>
            </a:tbl>
          </a:graphicData>
        </a:graphic>
      </p:graphicFrame>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TOPICOS EN HIPERTENSION</a:t>
            </a:r>
            <a:endParaRPr lang="en-US" dirty="0"/>
          </a:p>
        </p:txBody>
      </p:sp>
      <p:graphicFrame>
        <p:nvGraphicFramePr>
          <p:cNvPr id="4" name="3 Marcador de contenido"/>
          <p:cNvGraphicFramePr>
            <a:graphicFrameLocks noGrp="1"/>
          </p:cNvGraphicFramePr>
          <p:nvPr>
            <p:ph idx="1"/>
          </p:nvPr>
        </p:nvGraphicFramePr>
        <p:xfrm>
          <a:off x="457200" y="1600200"/>
          <a:ext cx="8229600" cy="3235960"/>
        </p:xfrm>
        <a:graphic>
          <a:graphicData uri="http://schemas.openxmlformats.org/drawingml/2006/table">
            <a:tbl>
              <a:tblPr firstRow="1" bandRow="1">
                <a:tableStyleId>{5C22544A-7EE6-4342-B048-85BDC9FD1C3A}</a:tableStyleId>
              </a:tblPr>
              <a:tblGrid>
                <a:gridCol w="8229600"/>
              </a:tblGrid>
              <a:tr h="370840">
                <a:tc>
                  <a:txBody>
                    <a:bodyPr/>
                    <a:lstStyle/>
                    <a:p>
                      <a:r>
                        <a:rPr lang="es-MX" dirty="0" smtClean="0"/>
                        <a:t>CONDICIONES CLINICAS ASOCIADAS</a:t>
                      </a:r>
                      <a:endParaRPr lang="en-US" dirty="0"/>
                    </a:p>
                  </a:txBody>
                  <a:tcPr/>
                </a:tc>
              </a:tr>
              <a:tr h="370840">
                <a:tc>
                  <a:txBody>
                    <a:bodyPr/>
                    <a:lstStyle/>
                    <a:p>
                      <a:r>
                        <a:rPr lang="es-MX" dirty="0" smtClean="0"/>
                        <a:t>DIABETES MELLITUS</a:t>
                      </a:r>
                      <a:endParaRPr lang="en-US" dirty="0"/>
                    </a:p>
                  </a:txBody>
                  <a:tcPr/>
                </a:tc>
              </a:tr>
              <a:tr h="370840">
                <a:tc>
                  <a:txBody>
                    <a:bodyPr/>
                    <a:lstStyle/>
                    <a:p>
                      <a:r>
                        <a:rPr lang="es-MX" dirty="0" smtClean="0"/>
                        <a:t>ENFERMEDAD CEREBROVASCULAR</a:t>
                      </a:r>
                      <a:endParaRPr lang="en-US" dirty="0"/>
                    </a:p>
                  </a:txBody>
                  <a:tcPr/>
                </a:tc>
              </a:tr>
              <a:tr h="370840">
                <a:tc>
                  <a:txBody>
                    <a:bodyPr/>
                    <a:lstStyle/>
                    <a:p>
                      <a:r>
                        <a:rPr lang="es-MX" dirty="0" smtClean="0"/>
                        <a:t>ENFERMEDAD CARDIACA ( INFARTO, ANGINA, INSUFICIENCIA CARDIACA REVASCULARIZACION)</a:t>
                      </a:r>
                      <a:endParaRPr lang="en-US" dirty="0"/>
                    </a:p>
                  </a:txBody>
                  <a:tcPr/>
                </a:tc>
              </a:tr>
              <a:tr h="370840">
                <a:tc>
                  <a:txBody>
                    <a:bodyPr/>
                    <a:lstStyle/>
                    <a:p>
                      <a:r>
                        <a:rPr lang="es-MX" dirty="0" smtClean="0"/>
                        <a:t>ENFERMEDAD RENAL</a:t>
                      </a:r>
                      <a:endParaRPr lang="en-US" dirty="0"/>
                    </a:p>
                  </a:txBody>
                  <a:tcPr/>
                </a:tc>
              </a:tr>
              <a:tr h="370840">
                <a:tc>
                  <a:txBody>
                    <a:bodyPr/>
                    <a:lstStyle/>
                    <a:p>
                      <a:r>
                        <a:rPr lang="es-MX" dirty="0" smtClean="0"/>
                        <a:t>CREATININA,</a:t>
                      </a:r>
                      <a:r>
                        <a:rPr lang="es-MX" baseline="0" dirty="0" smtClean="0"/>
                        <a:t> MUJERES  &gt;1.4   HOMBRES &gt;1.5</a:t>
                      </a:r>
                      <a:endParaRPr lang="en-US" dirty="0"/>
                    </a:p>
                  </a:txBody>
                  <a:tcPr/>
                </a:tc>
              </a:tr>
              <a:tr h="370840">
                <a:tc>
                  <a:txBody>
                    <a:bodyPr/>
                    <a:lstStyle/>
                    <a:p>
                      <a:r>
                        <a:rPr lang="es-MX" dirty="0" smtClean="0"/>
                        <a:t>ALBUMINURIA &gt;300MG/DIA</a:t>
                      </a:r>
                      <a:endParaRPr lang="en-US" dirty="0"/>
                    </a:p>
                  </a:txBody>
                  <a:tcPr/>
                </a:tc>
              </a:tr>
              <a:tr h="370840">
                <a:tc>
                  <a:txBody>
                    <a:bodyPr/>
                    <a:lstStyle/>
                    <a:p>
                      <a:r>
                        <a:rPr lang="es-MX" dirty="0" smtClean="0"/>
                        <a:t>ENFERMEDAD VASCULAR PERIFERICA</a:t>
                      </a:r>
                      <a:endParaRPr lang="en-US" dirty="0"/>
                    </a:p>
                  </a:txBody>
                  <a:tcPr/>
                </a:tc>
              </a:tr>
            </a:tbl>
          </a:graphicData>
        </a:graphic>
      </p:graphicFrame>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TOPICOS EN HIPERTENSION</a:t>
            </a:r>
            <a:endParaRPr lang="en-US" dirty="0"/>
          </a:p>
        </p:txBody>
      </p:sp>
      <p:sp>
        <p:nvSpPr>
          <p:cNvPr id="3" name="2 Marcador de contenido"/>
          <p:cNvSpPr>
            <a:spLocks noGrp="1"/>
          </p:cNvSpPr>
          <p:nvPr>
            <p:ph idx="1"/>
          </p:nvPr>
        </p:nvSpPr>
        <p:spPr/>
        <p:txBody>
          <a:bodyPr>
            <a:normAutofit fontScale="92500"/>
          </a:bodyPr>
          <a:lstStyle/>
          <a:p>
            <a:r>
              <a:rPr lang="es-MX" dirty="0" smtClean="0"/>
              <a:t>HIPERTENSION Y DMTIPO2:</a:t>
            </a:r>
          </a:p>
          <a:p>
            <a:r>
              <a:rPr lang="es-MX" dirty="0" smtClean="0"/>
              <a:t>CADA 10 MM/HG DE AUMENTO EN SISTOLICA INCREMENTA:</a:t>
            </a:r>
          </a:p>
          <a:p>
            <a:r>
              <a:rPr lang="es-MX" dirty="0" smtClean="0"/>
              <a:t>12% CUALQUIER COMPLICACION RELACIONADA CON DM</a:t>
            </a:r>
          </a:p>
          <a:p>
            <a:r>
              <a:rPr lang="es-MX" dirty="0" smtClean="0"/>
              <a:t>15% LA MUERTE RELACIONADA A DM </a:t>
            </a:r>
          </a:p>
          <a:p>
            <a:r>
              <a:rPr lang="es-MX" dirty="0" smtClean="0"/>
              <a:t>11% LOS INFARTOS DEL MIOCARDIO Y DM</a:t>
            </a:r>
          </a:p>
          <a:p>
            <a:r>
              <a:rPr lang="es-MX" dirty="0" smtClean="0"/>
              <a:t>13% LAS COMPLICACIONES MICROVASCULARES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TOPICOS EN HIPERTENSION</a:t>
            </a:r>
            <a:endParaRPr lang="en-US" dirty="0"/>
          </a:p>
        </p:txBody>
      </p:sp>
      <p:sp>
        <p:nvSpPr>
          <p:cNvPr id="3" name="2 Marcador de contenido"/>
          <p:cNvSpPr>
            <a:spLocks noGrp="1"/>
          </p:cNvSpPr>
          <p:nvPr>
            <p:ph idx="1"/>
          </p:nvPr>
        </p:nvSpPr>
        <p:spPr/>
        <p:txBody>
          <a:bodyPr>
            <a:normAutofit fontScale="85000" lnSpcReduction="20000"/>
          </a:bodyPr>
          <a:lstStyle/>
          <a:p>
            <a:r>
              <a:rPr lang="es-MX" dirty="0" smtClean="0"/>
              <a:t>FACTORES QUE INFLUYEN EN EL REGISTRO DE  LA PRESION ARTERIAL:</a:t>
            </a:r>
          </a:p>
          <a:p>
            <a:r>
              <a:rPr lang="es-MX" dirty="0" smtClean="0"/>
              <a:t>ANSIEDAD</a:t>
            </a:r>
          </a:p>
          <a:p>
            <a:r>
              <a:rPr lang="es-MX" dirty="0" smtClean="0"/>
              <a:t>DOLOR</a:t>
            </a:r>
          </a:p>
          <a:p>
            <a:r>
              <a:rPr lang="es-MX" dirty="0" smtClean="0"/>
              <a:t>INGESTA DE FARMACOS ADRENERGICOS (ANTIGRIPALES Y DESCONGESTIONANTES)</a:t>
            </a:r>
          </a:p>
          <a:p>
            <a:r>
              <a:rPr lang="es-MX" dirty="0" smtClean="0"/>
              <a:t>NECESIDAD DE MICCION URGENTE</a:t>
            </a:r>
          </a:p>
          <a:p>
            <a:r>
              <a:rPr lang="es-MX" dirty="0" smtClean="0"/>
              <a:t>FUMAR 30 MINUTOS ANTES</a:t>
            </a:r>
          </a:p>
          <a:p>
            <a:r>
              <a:rPr lang="es-MX" dirty="0" smtClean="0"/>
              <a:t>USO INADECUADO DE BRAZALETE</a:t>
            </a:r>
          </a:p>
          <a:p>
            <a:r>
              <a:rPr lang="es-MX" dirty="0" smtClean="0"/>
              <a:t>INGESTA DE ALIMENTOS RICOS EN CARBOHIDRATOS GRASAS ETC. ( SODIO  AGUA )</a:t>
            </a:r>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TOPICOS EN HIPERTENSION</a:t>
            </a:r>
            <a:endParaRPr lang="en-US" dirty="0"/>
          </a:p>
        </p:txBody>
      </p:sp>
      <p:sp>
        <p:nvSpPr>
          <p:cNvPr id="3" name="2 Marcador de contenido"/>
          <p:cNvSpPr>
            <a:spLocks noGrp="1"/>
          </p:cNvSpPr>
          <p:nvPr>
            <p:ph idx="1"/>
          </p:nvPr>
        </p:nvSpPr>
        <p:spPr/>
        <p:txBody>
          <a:bodyPr/>
          <a:lstStyle/>
          <a:p>
            <a:r>
              <a:rPr lang="es-MX" dirty="0" smtClean="0"/>
              <a:t>CUANDO EXISTE HIPERGLUCEMIA E HIPERTENSION</a:t>
            </a:r>
          </a:p>
          <a:p>
            <a:r>
              <a:rPr lang="es-MX" dirty="0" smtClean="0"/>
              <a:t> SE DEBE DAR MAYOR ATENCION AL CONTROL EFECTIVO DE LA HIPERTENSION ARTERIAL QUE AL CONTROL DE LA GLUCEMIA</a:t>
            </a:r>
          </a:p>
          <a:p>
            <a:r>
              <a:rPr lang="es-MX" dirty="0" smtClean="0"/>
              <a:t>CUANDO HAY MICROALBUMINURIA EN PACIENTES DIABETICOS LA PREVALENCIA DE HIPERTENSION ES DEL 90%</a:t>
            </a:r>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TOPICOS EN HIPERTENSION</a:t>
            </a:r>
            <a:endParaRPr lang="en-US" dirty="0"/>
          </a:p>
        </p:txBody>
      </p:sp>
      <p:sp>
        <p:nvSpPr>
          <p:cNvPr id="3" name="2 Marcador de contenido"/>
          <p:cNvSpPr>
            <a:spLocks noGrp="1"/>
          </p:cNvSpPr>
          <p:nvPr>
            <p:ph idx="1"/>
          </p:nvPr>
        </p:nvSpPr>
        <p:spPr/>
        <p:txBody>
          <a:bodyPr/>
          <a:lstStyle/>
          <a:p>
            <a:r>
              <a:rPr lang="es-MX" dirty="0" smtClean="0"/>
              <a:t>CARDIOPATIA E HIPERTENSION:</a:t>
            </a:r>
          </a:p>
          <a:p>
            <a:endParaRPr lang="es-MX" dirty="0" smtClean="0"/>
          </a:p>
          <a:p>
            <a:r>
              <a:rPr lang="es-MX" dirty="0" smtClean="0"/>
              <a:t>LOS PACIENTES HIPERTENSOS CON CARDIOPATIA ISQUEMICA TIENEN MAYOR FRECUENCIA DE ARRITMIAS LETALES Y NO LETALES</a:t>
            </a:r>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TOPICOS EN HIPERTENSION</a:t>
            </a:r>
            <a:endParaRPr lang="en-US" dirty="0"/>
          </a:p>
        </p:txBody>
      </p:sp>
      <p:sp>
        <p:nvSpPr>
          <p:cNvPr id="3" name="2 Marcador de contenido"/>
          <p:cNvSpPr>
            <a:spLocks noGrp="1"/>
          </p:cNvSpPr>
          <p:nvPr>
            <p:ph idx="1"/>
          </p:nvPr>
        </p:nvSpPr>
        <p:spPr/>
        <p:txBody>
          <a:bodyPr/>
          <a:lstStyle/>
          <a:p>
            <a:r>
              <a:rPr lang="es-MX" dirty="0" smtClean="0"/>
              <a:t>ENFERMEDAD RENAL TERMINAL:</a:t>
            </a:r>
          </a:p>
          <a:p>
            <a:endParaRPr lang="es-MX" dirty="0" smtClean="0"/>
          </a:p>
          <a:p>
            <a:r>
              <a:rPr lang="es-MX" dirty="0" smtClean="0"/>
              <a:t>LA PRESION SISTOLICA DEBE  MANTENERSE ENTRE 110/125 MMHG</a:t>
            </a:r>
          </a:p>
          <a:p>
            <a:r>
              <a:rPr lang="es-MX" dirty="0" smtClean="0"/>
              <a:t>LOS ANTAGONISTAS DEL CALCIO CONSERVAN SU EFECTO ANTIHIPERTENSIVO AUN EN PRESENCIA DE CIFRAS ALTAS DE SODIO</a:t>
            </a:r>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TOPICOS EN HIPERTENSION</a:t>
            </a:r>
            <a:endParaRPr lang="en-US" dirty="0"/>
          </a:p>
        </p:txBody>
      </p:sp>
      <p:sp>
        <p:nvSpPr>
          <p:cNvPr id="3" name="2 Marcador de contenido"/>
          <p:cNvSpPr>
            <a:spLocks noGrp="1"/>
          </p:cNvSpPr>
          <p:nvPr>
            <p:ph idx="1"/>
          </p:nvPr>
        </p:nvSpPr>
        <p:spPr/>
        <p:txBody>
          <a:bodyPr/>
          <a:lstStyle/>
          <a:p>
            <a:r>
              <a:rPr lang="es-MX" dirty="0" smtClean="0"/>
              <a:t>HIPERTENSION ARTERIAL Y DISFUNCION ERECTIL:</a:t>
            </a:r>
          </a:p>
          <a:p>
            <a:r>
              <a:rPr lang="es-MX" dirty="0" smtClean="0"/>
              <a:t>LOS BETABLOQUEADORES, LOS FARMACOS DE ACCION CENTRAL Y LA CLORTALIDONA PUEDEN DESENCADENAR MAYOR DISFUNCION ERECTIL COMO EFECTO ADVERSO</a:t>
            </a:r>
            <a:endParaRPr 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TOPICOS EN HIPERTENSION</a:t>
            </a:r>
            <a:endParaRPr lang="en-US" dirty="0"/>
          </a:p>
        </p:txBody>
      </p:sp>
      <p:sp>
        <p:nvSpPr>
          <p:cNvPr id="3" name="2 Marcador de contenido"/>
          <p:cNvSpPr>
            <a:spLocks noGrp="1"/>
          </p:cNvSpPr>
          <p:nvPr>
            <p:ph idx="1"/>
          </p:nvPr>
        </p:nvSpPr>
        <p:spPr/>
        <p:txBody>
          <a:bodyPr/>
          <a:lstStyle/>
          <a:p>
            <a:r>
              <a:rPr lang="es-MX" dirty="0" smtClean="0"/>
              <a:t>HIPERTENSION SISTOLICA AISLADA:</a:t>
            </a:r>
          </a:p>
          <a:p>
            <a:endParaRPr lang="es-MX" dirty="0" smtClean="0"/>
          </a:p>
          <a:p>
            <a:r>
              <a:rPr lang="es-MX" dirty="0" smtClean="0"/>
              <a:t> CIFRAS SISTOLICAS MAYORES DE 140 MMHG CON DIASTOLICA MENOR DE 90 MMHG</a:t>
            </a:r>
            <a:endParaRPr 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TOPICOS EN HIPERTENSION</a:t>
            </a:r>
            <a:endParaRPr lang="en-US" dirty="0"/>
          </a:p>
        </p:txBody>
      </p:sp>
      <p:sp>
        <p:nvSpPr>
          <p:cNvPr id="3" name="2 Marcador de contenido"/>
          <p:cNvSpPr>
            <a:spLocks noGrp="1"/>
          </p:cNvSpPr>
          <p:nvPr>
            <p:ph idx="1"/>
          </p:nvPr>
        </p:nvSpPr>
        <p:spPr/>
        <p:txBody>
          <a:bodyPr>
            <a:normAutofit fontScale="92500" lnSpcReduction="10000"/>
          </a:bodyPr>
          <a:lstStyle/>
          <a:p>
            <a:r>
              <a:rPr lang="es-MX" dirty="0" smtClean="0"/>
              <a:t>HIPERTENSION Y CIRUGIA:</a:t>
            </a:r>
          </a:p>
          <a:p>
            <a:endParaRPr lang="es-MX" dirty="0" smtClean="0"/>
          </a:p>
          <a:p>
            <a:r>
              <a:rPr lang="es-MX" dirty="0" smtClean="0"/>
              <a:t>LAS CIFRAS DE TA MENORES DE 180/110 MMHG NO AUMENTAN RIESGO DE CIRUGIA</a:t>
            </a:r>
          </a:p>
          <a:p>
            <a:r>
              <a:rPr lang="es-MX" dirty="0" smtClean="0"/>
              <a:t>A MAYORES CIFRAS SUSPENDER LA CIRUGIA HASTA CONTROL DE TA.</a:t>
            </a:r>
          </a:p>
          <a:p>
            <a:r>
              <a:rPr lang="es-MX" dirty="0" smtClean="0"/>
              <a:t>LOS FARMACOS DEBEN ADMINISTRARSE HASTA EL MOMENTO DE LA CIRUGIA Y REANUDARSE AL TENER LA VIA ORAL DISPONIBLE  </a:t>
            </a:r>
            <a:endParaRPr lang="en-US"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TOPICOS EN HIPERTENSION</a:t>
            </a:r>
            <a:endParaRPr lang="en-US" dirty="0"/>
          </a:p>
        </p:txBody>
      </p:sp>
      <p:sp>
        <p:nvSpPr>
          <p:cNvPr id="3" name="2 Marcador de contenido"/>
          <p:cNvSpPr>
            <a:spLocks noGrp="1"/>
          </p:cNvSpPr>
          <p:nvPr>
            <p:ph idx="1"/>
          </p:nvPr>
        </p:nvSpPr>
        <p:spPr/>
        <p:txBody>
          <a:bodyPr/>
          <a:lstStyle/>
          <a:p>
            <a:r>
              <a:rPr lang="es-MX" dirty="0" smtClean="0"/>
              <a:t>EMERGENCIAS HIPERTENSIVAS:</a:t>
            </a:r>
          </a:p>
          <a:p>
            <a:r>
              <a:rPr lang="es-MX" dirty="0" smtClean="0"/>
              <a:t>SE HAN UTILIZADO CON ÉXITO EL DINITRATO DE ISOSORBIDE EN NEBULIZADOR </a:t>
            </a:r>
            <a:r>
              <a:rPr lang="es-MX" smtClean="0"/>
              <a:t>“</a:t>
            </a:r>
            <a:r>
              <a:rPr lang="es-MX" smtClean="0"/>
              <a:t>ISOKET” </a:t>
            </a:r>
            <a:r>
              <a:rPr lang="es-MX" dirty="0" smtClean="0"/>
              <a:t>CON MUCOSA ORAL EN EL MANEJO DE EMERGENCIA HIPERTENSIVAS CON SEGURIDAD Y </a:t>
            </a:r>
            <a:r>
              <a:rPr lang="es-MX" dirty="0" smtClean="0"/>
              <a:t>EFICACIA</a:t>
            </a:r>
            <a:r>
              <a:rPr lang="es-MX" dirty="0" smtClean="0"/>
              <a:t>, A LA DOSIS 2.5 MG POR APLICACIÓN PUDIENDO REPETIRSE A LOS 30 MINUTOS</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TOPICOS EN HIPERTENSION</a:t>
            </a:r>
            <a:endParaRPr lang="en-US" dirty="0"/>
          </a:p>
        </p:txBody>
      </p:sp>
      <p:sp>
        <p:nvSpPr>
          <p:cNvPr id="3" name="2 Marcador de contenido"/>
          <p:cNvSpPr>
            <a:spLocks noGrp="1"/>
          </p:cNvSpPr>
          <p:nvPr>
            <p:ph idx="1"/>
          </p:nvPr>
        </p:nvSpPr>
        <p:spPr/>
        <p:txBody>
          <a:bodyPr>
            <a:normAutofit fontScale="92500" lnSpcReduction="20000"/>
          </a:bodyPr>
          <a:lstStyle/>
          <a:p>
            <a:r>
              <a:rPr lang="es-MX" dirty="0" smtClean="0"/>
              <a:t>HIPERTENSION Y NEUMOPATIA OBSTRUCTIVA CRONICA:</a:t>
            </a:r>
          </a:p>
          <a:p>
            <a:r>
              <a:rPr lang="es-MX" dirty="0" smtClean="0"/>
              <a:t>USO DE ESTEROIDES CONDICIONA EFECTO SECUNDARIO DE HAS</a:t>
            </a:r>
          </a:p>
          <a:p>
            <a:r>
              <a:rPr lang="es-MX" dirty="0" smtClean="0"/>
              <a:t>ESTABLECER DOSIS ANTIHIPERTENSIVAS BIEN ESTABLECIDAS</a:t>
            </a:r>
          </a:p>
          <a:p>
            <a:r>
              <a:rPr lang="es-MX" dirty="0" smtClean="0"/>
              <a:t>LOS IECAS PUEDEN PRODUCIR TOS Y ENMACARAR UN PROBLEMA PULMONAR       (CEDE CON MINISTRAR ASA)</a:t>
            </a:r>
          </a:p>
          <a:p>
            <a:r>
              <a:rPr lang="es-MX" dirty="0" smtClean="0"/>
              <a:t>SE RECOMIENDAN BLOQUEADORES AT 1</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TOPICOS EN HIPERTENSION</a:t>
            </a:r>
            <a:endParaRPr lang="en-US" dirty="0"/>
          </a:p>
        </p:txBody>
      </p:sp>
      <p:sp>
        <p:nvSpPr>
          <p:cNvPr id="3" name="2 Marcador de contenido"/>
          <p:cNvSpPr>
            <a:spLocks noGrp="1"/>
          </p:cNvSpPr>
          <p:nvPr>
            <p:ph idx="1"/>
          </p:nvPr>
        </p:nvSpPr>
        <p:spPr/>
        <p:txBody>
          <a:bodyPr/>
          <a:lstStyle/>
          <a:p>
            <a:r>
              <a:rPr lang="es-MX" dirty="0" smtClean="0"/>
              <a:t>HIPERTENSION Y RESISTENCIA A LA INSULINA:</a:t>
            </a:r>
          </a:p>
          <a:p>
            <a:endParaRPr lang="es-MX" dirty="0" smtClean="0"/>
          </a:p>
          <a:p>
            <a:r>
              <a:rPr lang="es-MX" dirty="0" smtClean="0"/>
              <a:t>LO HACE SUJETO A DIABETES MELLITUS</a:t>
            </a:r>
          </a:p>
          <a:p>
            <a:r>
              <a:rPr lang="es-MX" dirty="0" smtClean="0"/>
              <a:t>USAR CALCIOANTAGONISTAS, IECAS, BLOQUEADORES AT 1</a:t>
            </a:r>
            <a:endParaRPr lang="en-US"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6"/>
          <p:cNvSpPr>
            <a:spLocks noGrp="1" noChangeArrowheads="1"/>
          </p:cNvSpPr>
          <p:nvPr>
            <p:ph type="sldNum" sz="quarter" idx="10"/>
          </p:nvPr>
        </p:nvSpPr>
        <p:spPr>
          <a:noFill/>
        </p:spPr>
        <p:txBody>
          <a:bodyPr/>
          <a:lstStyle/>
          <a:p>
            <a:pPr>
              <a:buSzPct val="100000"/>
            </a:pPr>
            <a:fld id="{B58585EC-4655-4B93-8128-9356FCD73A38}" type="slidenum">
              <a:rPr lang="es-ES" smtClean="0">
                <a:solidFill>
                  <a:srgbClr val="000000"/>
                </a:solidFill>
                <a:ea typeface="MS PGothic" pitchFamily="34" charset="-128"/>
              </a:rPr>
              <a:pPr>
                <a:buSzPct val="100000"/>
              </a:pPr>
              <a:t>39</a:t>
            </a:fld>
            <a:endParaRPr lang="es-ES" smtClean="0">
              <a:solidFill>
                <a:srgbClr val="000000"/>
              </a:solidFill>
              <a:ea typeface="MS PGothic" pitchFamily="34" charset="-128"/>
            </a:endParaRPr>
          </a:p>
        </p:txBody>
      </p:sp>
      <p:sp>
        <p:nvSpPr>
          <p:cNvPr id="8196" name="Rectangle 2"/>
          <p:cNvSpPr>
            <a:spLocks noGrp="1" noChangeArrowheads="1"/>
          </p:cNvSpPr>
          <p:nvPr>
            <p:ph type="title" idx="4294967295"/>
          </p:nvPr>
        </p:nvSpPr>
        <p:spPr bwMode="auto"/>
        <p:txBody>
          <a:bodyPr/>
          <a:lstStyle/>
          <a:p>
            <a:r>
              <a:rPr lang="es-ES" sz="2800" dirty="0" smtClean="0">
                <a:solidFill>
                  <a:srgbClr val="FF0000"/>
                </a:solidFill>
                <a:ea typeface="MS PGothic" pitchFamily="34" charset="-128"/>
              </a:rPr>
              <a:t>Una minoría de los pacientes logran controlar la PA con </a:t>
            </a:r>
            <a:r>
              <a:rPr lang="es-ES" sz="2800" dirty="0" err="1" smtClean="0">
                <a:solidFill>
                  <a:srgbClr val="FF0000"/>
                </a:solidFill>
                <a:ea typeface="MS PGothic" pitchFamily="34" charset="-128"/>
              </a:rPr>
              <a:t>monoterapia</a:t>
            </a:r>
            <a:endParaRPr lang="es-ES" sz="2800" dirty="0" smtClean="0">
              <a:solidFill>
                <a:srgbClr val="FF0000"/>
              </a:solidFill>
              <a:ea typeface="MS PGothic" pitchFamily="34" charset="-128"/>
            </a:endParaRPr>
          </a:p>
        </p:txBody>
      </p:sp>
      <p:graphicFrame>
        <p:nvGraphicFramePr>
          <p:cNvPr id="8194" name="Object 3"/>
          <p:cNvGraphicFramePr>
            <a:graphicFrameLocks noGrp="1" noChangeAspect="1"/>
          </p:cNvGraphicFramePr>
          <p:nvPr>
            <p:ph idx="4294967295"/>
          </p:nvPr>
        </p:nvGraphicFramePr>
        <p:xfrm>
          <a:off x="376238" y="1628775"/>
          <a:ext cx="8324850" cy="3587750"/>
        </p:xfrm>
        <a:graphic>
          <a:graphicData uri="http://schemas.openxmlformats.org/presentationml/2006/ole">
            <mc:AlternateContent xmlns:mc="http://schemas.openxmlformats.org/markup-compatibility/2006">
              <mc:Choice xmlns:v="urn:schemas-microsoft-com:vml" Requires="v">
                <p:oleObj spid="_x0000_s3076" name="Diagramm" r:id="rId4" imgW="8343900" imgH="3619500" progId="MSGraph.Chart.8">
                  <p:embed followColorScheme="full"/>
                </p:oleObj>
              </mc:Choice>
              <mc:Fallback>
                <p:oleObj name="Diagramm" r:id="rId4" imgW="8343900" imgH="3619500" progId="MSGraph.Chart.8">
                  <p:embed followColorScheme="full"/>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gray">
                      <a:xfrm>
                        <a:off x="376238" y="1628775"/>
                        <a:ext cx="8324850" cy="35877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8197" name="Text Box 4"/>
          <p:cNvSpPr txBox="1">
            <a:spLocks noChangeArrowheads="1"/>
          </p:cNvSpPr>
          <p:nvPr/>
        </p:nvSpPr>
        <p:spPr bwMode="gray">
          <a:xfrm rot="-5400000">
            <a:off x="-1301750" y="3471863"/>
            <a:ext cx="3890963" cy="490537"/>
          </a:xfrm>
          <a:prstGeom prst="rect">
            <a:avLst/>
          </a:prstGeom>
          <a:noFill/>
          <a:ln w="12700" algn="ctr">
            <a:noFill/>
            <a:miter lim="800000"/>
            <a:headEnd/>
            <a:tailEnd/>
          </a:ln>
        </p:spPr>
        <p:txBody>
          <a:bodyPr lIns="0" tIns="0" rIns="0" bIns="216000" anchor="b">
            <a:spAutoFit/>
          </a:bodyPr>
          <a:lstStyle/>
          <a:p>
            <a:pPr algn="ctr">
              <a:buSzPct val="100000"/>
            </a:pPr>
            <a:r>
              <a:rPr lang="es-ES" sz="1800" b="1">
                <a:solidFill>
                  <a:srgbClr val="000000"/>
                </a:solidFill>
                <a:cs typeface="Arial" charset="0"/>
              </a:rPr>
              <a:t>Pacientes con control de la PA (%)</a:t>
            </a:r>
          </a:p>
        </p:txBody>
      </p:sp>
      <p:sp>
        <p:nvSpPr>
          <p:cNvPr id="8198" name="Rectangle 5"/>
          <p:cNvSpPr>
            <a:spLocks noChangeArrowheads="1"/>
          </p:cNvSpPr>
          <p:nvPr/>
        </p:nvSpPr>
        <p:spPr bwMode="gray">
          <a:xfrm>
            <a:off x="2098675" y="5084763"/>
            <a:ext cx="2000250" cy="346075"/>
          </a:xfrm>
          <a:prstGeom prst="rect">
            <a:avLst/>
          </a:prstGeom>
          <a:noFill/>
          <a:ln w="9525" algn="ctr">
            <a:noFill/>
            <a:miter lim="800000"/>
            <a:headEnd/>
            <a:tailEnd/>
          </a:ln>
        </p:spPr>
        <p:txBody>
          <a:bodyPr wrap="none" lIns="0" tIns="72000" rIns="0" bIns="0" anchor="b">
            <a:spAutoFit/>
          </a:bodyPr>
          <a:lstStyle/>
          <a:p>
            <a:pPr algn="ctr">
              <a:buSzPct val="100000"/>
            </a:pPr>
            <a:r>
              <a:rPr lang="es-ES" sz="1800">
                <a:solidFill>
                  <a:srgbClr val="000000"/>
                </a:solidFill>
                <a:cs typeface="Arial" charset="0"/>
              </a:rPr>
              <a:t>PA &lt; 140/90 mmHg</a:t>
            </a:r>
          </a:p>
        </p:txBody>
      </p:sp>
      <p:sp>
        <p:nvSpPr>
          <p:cNvPr id="8199" name="Rectangle 6"/>
          <p:cNvSpPr>
            <a:spLocks noChangeArrowheads="1"/>
          </p:cNvSpPr>
          <p:nvPr/>
        </p:nvSpPr>
        <p:spPr bwMode="gray">
          <a:xfrm>
            <a:off x="5556250" y="5084763"/>
            <a:ext cx="2000250" cy="346075"/>
          </a:xfrm>
          <a:prstGeom prst="rect">
            <a:avLst/>
          </a:prstGeom>
          <a:noFill/>
          <a:ln w="9525" algn="ctr">
            <a:noFill/>
            <a:miter lim="800000"/>
            <a:headEnd/>
            <a:tailEnd/>
          </a:ln>
        </p:spPr>
        <p:txBody>
          <a:bodyPr wrap="none" lIns="0" tIns="72000" rIns="0" bIns="0" anchor="b">
            <a:spAutoFit/>
          </a:bodyPr>
          <a:lstStyle/>
          <a:p>
            <a:pPr algn="ctr">
              <a:buSzPct val="100000"/>
            </a:pPr>
            <a:r>
              <a:rPr lang="es-ES" sz="1800">
                <a:solidFill>
                  <a:srgbClr val="000000"/>
                </a:solidFill>
              </a:rPr>
              <a:t>PA &lt; 135/85 mmHg</a:t>
            </a:r>
          </a:p>
        </p:txBody>
      </p:sp>
      <p:sp>
        <p:nvSpPr>
          <p:cNvPr id="8200" name="Rectangle 7"/>
          <p:cNvSpPr>
            <a:spLocks noChangeArrowheads="1"/>
          </p:cNvSpPr>
          <p:nvPr/>
        </p:nvSpPr>
        <p:spPr bwMode="gray">
          <a:xfrm>
            <a:off x="442913" y="6516688"/>
            <a:ext cx="2684462" cy="260350"/>
          </a:xfrm>
          <a:prstGeom prst="rect">
            <a:avLst/>
          </a:prstGeom>
          <a:noFill/>
          <a:ln w="12700" algn="ctr">
            <a:noFill/>
            <a:miter lim="800000"/>
            <a:headEnd/>
            <a:tailEnd/>
          </a:ln>
        </p:spPr>
        <p:txBody>
          <a:bodyPr wrap="none" lIns="0" tIns="0" rIns="108000" bIns="108000" anchor="b">
            <a:spAutoFit/>
          </a:bodyPr>
          <a:lstStyle/>
          <a:p>
            <a:pPr>
              <a:buSzPct val="100000"/>
            </a:pPr>
            <a:r>
              <a:rPr lang="es-ES" sz="1000">
                <a:solidFill>
                  <a:srgbClr val="000000"/>
                </a:solidFill>
              </a:rPr>
              <a:t>Dickerson et al. </a:t>
            </a:r>
            <a:r>
              <a:rPr lang="es-ES" sz="1000" i="1">
                <a:solidFill>
                  <a:srgbClr val="000000"/>
                </a:solidFill>
              </a:rPr>
              <a:t>Lancet.</a:t>
            </a:r>
            <a:r>
              <a:rPr lang="es-ES" sz="1000">
                <a:solidFill>
                  <a:srgbClr val="000000"/>
                </a:solidFill>
              </a:rPr>
              <a:t> 1999:353:2008</a:t>
            </a:r>
            <a:r>
              <a:rPr lang="es-ES" sz="1000">
                <a:solidFill>
                  <a:srgbClr val="000000"/>
                </a:solidFill>
                <a:cs typeface="Arial" charset="0"/>
              </a:rPr>
              <a:t>–2013</a:t>
            </a:r>
            <a:r>
              <a:rPr lang="es-ES" sz="1000">
                <a:solidFill>
                  <a:srgbClr val="000000"/>
                </a:solidFill>
                <a:sym typeface="Symbol" pitchFamily="18" charset="2"/>
              </a:rPr>
              <a:t>.</a:t>
            </a:r>
          </a:p>
        </p:txBody>
      </p:sp>
    </p:spTree>
  </p:cSld>
  <p:clrMapOvr>
    <a:masterClrMapping/>
  </p:clrMapOvr>
  <p:transition>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TOPICOS EN HIPERTENSION</a:t>
            </a:r>
            <a:endParaRPr lang="en-US" dirty="0"/>
          </a:p>
        </p:txBody>
      </p:sp>
      <p:graphicFrame>
        <p:nvGraphicFramePr>
          <p:cNvPr id="4" name="3 Marcador de contenido"/>
          <p:cNvGraphicFramePr>
            <a:graphicFrameLocks noGrp="1"/>
          </p:cNvGraphicFramePr>
          <p:nvPr>
            <p:ph idx="1"/>
          </p:nvPr>
        </p:nvGraphicFramePr>
        <p:xfrm>
          <a:off x="457200" y="1600200"/>
          <a:ext cx="8229600" cy="3855824"/>
        </p:xfrm>
        <a:graphic>
          <a:graphicData uri="http://schemas.openxmlformats.org/drawingml/2006/table">
            <a:tbl>
              <a:tblPr firstRow="1" bandRow="1">
                <a:tableStyleId>{5C22544A-7EE6-4342-B048-85BDC9FD1C3A}</a:tableStyleId>
              </a:tblPr>
              <a:tblGrid>
                <a:gridCol w="2743200"/>
                <a:gridCol w="2743200"/>
                <a:gridCol w="2743200"/>
              </a:tblGrid>
              <a:tr h="370840">
                <a:tc>
                  <a:txBody>
                    <a:bodyPr/>
                    <a:lstStyle/>
                    <a:p>
                      <a:r>
                        <a:rPr lang="es-MX" dirty="0" smtClean="0"/>
                        <a:t>FACTOR</a:t>
                      </a:r>
                      <a:endParaRPr lang="en-US" dirty="0"/>
                    </a:p>
                  </a:txBody>
                  <a:tcPr/>
                </a:tc>
                <a:tc>
                  <a:txBody>
                    <a:bodyPr/>
                    <a:lstStyle/>
                    <a:p>
                      <a:r>
                        <a:rPr lang="es-MX" dirty="0" smtClean="0"/>
                        <a:t>VARIABLE MODIFICADA</a:t>
                      </a:r>
                      <a:endParaRPr lang="en-US" dirty="0"/>
                    </a:p>
                  </a:txBody>
                  <a:tcPr/>
                </a:tc>
                <a:tc>
                  <a:txBody>
                    <a:bodyPr/>
                    <a:lstStyle/>
                    <a:p>
                      <a:r>
                        <a:rPr lang="es-MX" dirty="0" smtClean="0"/>
                        <a:t>RESULTADO SOBRE TA</a:t>
                      </a:r>
                      <a:endParaRPr lang="en-US" dirty="0"/>
                    </a:p>
                  </a:txBody>
                  <a:tcPr/>
                </a:tc>
              </a:tr>
              <a:tr h="370840">
                <a:tc>
                  <a:txBody>
                    <a:bodyPr/>
                    <a:lstStyle/>
                    <a:p>
                      <a:r>
                        <a:rPr lang="es-MX" dirty="0" smtClean="0"/>
                        <a:t>SISTEMA SIMPATICO</a:t>
                      </a:r>
                      <a:endParaRPr lang="en-US" dirty="0"/>
                    </a:p>
                  </a:txBody>
                  <a:tcPr/>
                </a:tc>
                <a:tc>
                  <a:txBody>
                    <a:bodyPr/>
                    <a:lstStyle/>
                    <a:p>
                      <a:r>
                        <a:rPr lang="es-MX" dirty="0" smtClean="0"/>
                        <a:t>FRECUENCIA CARDIACA Y RESISTENCIAS PERIFERICAS</a:t>
                      </a:r>
                      <a:endParaRPr lang="en-US" dirty="0"/>
                    </a:p>
                  </a:txBody>
                  <a:tcPr/>
                </a:tc>
                <a:tc>
                  <a:txBody>
                    <a:bodyPr/>
                    <a:lstStyle/>
                    <a:p>
                      <a:r>
                        <a:rPr lang="es-MX" dirty="0" smtClean="0"/>
                        <a:t>AUMENTA</a:t>
                      </a:r>
                    </a:p>
                    <a:p>
                      <a:r>
                        <a:rPr lang="es-MX" dirty="0" smtClean="0"/>
                        <a:t>AUMENTA</a:t>
                      </a:r>
                      <a:endParaRPr lang="en-US" dirty="0"/>
                    </a:p>
                  </a:txBody>
                  <a:tcPr/>
                </a:tc>
              </a:tr>
              <a:tr h="370840">
                <a:tc>
                  <a:txBody>
                    <a:bodyPr/>
                    <a:lstStyle/>
                    <a:p>
                      <a:r>
                        <a:rPr lang="es-MX" dirty="0" smtClean="0"/>
                        <a:t>SISTEMA RENINA ANGIOTENSINA</a:t>
                      </a:r>
                      <a:endParaRPr lang="en-US" dirty="0"/>
                    </a:p>
                  </a:txBody>
                  <a:tcPr/>
                </a:tc>
                <a:tc>
                  <a:txBody>
                    <a:bodyPr/>
                    <a:lstStyle/>
                    <a:p>
                      <a:r>
                        <a:rPr lang="es-MX" dirty="0" smtClean="0"/>
                        <a:t>RESISTENCIAS PERIFERICAS VOLUMEN CIRCULANTE</a:t>
                      </a:r>
                      <a:endParaRPr lang="en-US" dirty="0"/>
                    </a:p>
                  </a:txBody>
                  <a:tcPr/>
                </a:tc>
                <a:tc>
                  <a:txBody>
                    <a:bodyPr/>
                    <a:lstStyle/>
                    <a:p>
                      <a:r>
                        <a:rPr lang="es-MX" dirty="0" smtClean="0"/>
                        <a:t>AUMENTA</a:t>
                      </a:r>
                    </a:p>
                    <a:p>
                      <a:r>
                        <a:rPr lang="es-MX" dirty="0" smtClean="0"/>
                        <a:t>AUMENTA</a:t>
                      </a:r>
                      <a:endParaRPr lang="en-US" dirty="0"/>
                    </a:p>
                  </a:txBody>
                  <a:tcPr/>
                </a:tc>
              </a:tr>
              <a:tr h="370840">
                <a:tc>
                  <a:txBody>
                    <a:bodyPr/>
                    <a:lstStyle/>
                    <a:p>
                      <a:r>
                        <a:rPr lang="es-MX" dirty="0" smtClean="0"/>
                        <a:t>PARASIMPATICO</a:t>
                      </a:r>
                      <a:endParaRPr lang="en-US" dirty="0"/>
                    </a:p>
                  </a:txBody>
                  <a:tcPr/>
                </a:tc>
                <a:tc>
                  <a:txBody>
                    <a:bodyPr/>
                    <a:lstStyle/>
                    <a:p>
                      <a:r>
                        <a:rPr lang="es-MX" dirty="0" smtClean="0"/>
                        <a:t>FRECUENCIA CARDIACA</a:t>
                      </a:r>
                      <a:endParaRPr lang="en-US" dirty="0"/>
                    </a:p>
                  </a:txBody>
                  <a:tcPr/>
                </a:tc>
                <a:tc>
                  <a:txBody>
                    <a:bodyPr/>
                    <a:lstStyle/>
                    <a:p>
                      <a:r>
                        <a:rPr lang="es-MX" dirty="0" smtClean="0"/>
                        <a:t>DISMINUYE</a:t>
                      </a:r>
                      <a:endParaRPr lang="en-US" dirty="0"/>
                    </a:p>
                  </a:txBody>
                  <a:tcPr/>
                </a:tc>
              </a:tr>
              <a:tr h="370840">
                <a:tc>
                  <a:txBody>
                    <a:bodyPr/>
                    <a:lstStyle/>
                    <a:p>
                      <a:r>
                        <a:rPr lang="es-MX" dirty="0" smtClean="0"/>
                        <a:t>ENDOTELINA</a:t>
                      </a:r>
                      <a:endParaRPr lang="en-US" dirty="0"/>
                    </a:p>
                  </a:txBody>
                  <a:tcPr/>
                </a:tc>
                <a:tc>
                  <a:txBody>
                    <a:bodyPr/>
                    <a:lstStyle/>
                    <a:p>
                      <a:r>
                        <a:rPr lang="es-MX" dirty="0" smtClean="0"/>
                        <a:t>RESISTENCIAS PERIFERICAS</a:t>
                      </a:r>
                      <a:endParaRPr lang="en-US" dirty="0"/>
                    </a:p>
                  </a:txBody>
                  <a:tcPr/>
                </a:tc>
                <a:tc>
                  <a:txBody>
                    <a:bodyPr/>
                    <a:lstStyle/>
                    <a:p>
                      <a:r>
                        <a:rPr lang="es-MX" dirty="0" smtClean="0"/>
                        <a:t>AUMENTA</a:t>
                      </a:r>
                      <a:endParaRPr lang="en-US" dirty="0"/>
                    </a:p>
                  </a:txBody>
                  <a:tcPr/>
                </a:tc>
              </a:tr>
              <a:tr h="1092304">
                <a:tc>
                  <a:txBody>
                    <a:bodyPr/>
                    <a:lstStyle/>
                    <a:p>
                      <a:r>
                        <a:rPr lang="es-MX" dirty="0" smtClean="0"/>
                        <a:t>0XIDO NITRICO</a:t>
                      </a:r>
                      <a:endParaRPr lang="en-US" dirty="0"/>
                    </a:p>
                  </a:txBody>
                  <a:tcPr/>
                </a:tc>
                <a:tc>
                  <a:txBody>
                    <a:bodyPr/>
                    <a:lstStyle/>
                    <a:p>
                      <a:r>
                        <a:rPr lang="es-MX" dirty="0" smtClean="0"/>
                        <a:t>RESISTENCIAS PERIFERICAS</a:t>
                      </a:r>
                      <a:endParaRPr lang="en-US" dirty="0"/>
                    </a:p>
                  </a:txBody>
                  <a:tcPr/>
                </a:tc>
                <a:tc>
                  <a:txBody>
                    <a:bodyPr/>
                    <a:lstStyle/>
                    <a:p>
                      <a:r>
                        <a:rPr lang="es-MX" dirty="0" smtClean="0"/>
                        <a:t>DISMIN UYE</a:t>
                      </a:r>
                      <a:endParaRPr lang="en-US" dirty="0"/>
                    </a:p>
                  </a:txBody>
                  <a:tcPr/>
                </a:tc>
              </a:tr>
              <a:tr h="370840">
                <a:tc>
                  <a:txBody>
                    <a:bodyPr/>
                    <a:lstStyle/>
                    <a:p>
                      <a:r>
                        <a:rPr lang="es-MX" dirty="0" smtClean="0">
                          <a:solidFill>
                            <a:schemeClr val="accent5">
                              <a:lumMod val="50000"/>
                            </a:schemeClr>
                          </a:solidFill>
                        </a:rPr>
                        <a:t>SISTEMAS </a:t>
                      </a:r>
                      <a:endParaRPr lang="en-US" dirty="0">
                        <a:solidFill>
                          <a:schemeClr val="accent5">
                            <a:lumMod val="50000"/>
                          </a:schemeClr>
                        </a:solidFill>
                      </a:endParaRPr>
                    </a:p>
                  </a:txBody>
                  <a:tcPr/>
                </a:tc>
                <a:tc>
                  <a:txBody>
                    <a:bodyPr/>
                    <a:lstStyle/>
                    <a:p>
                      <a:r>
                        <a:rPr lang="es-MX" dirty="0" smtClean="0">
                          <a:solidFill>
                            <a:schemeClr val="accent5">
                              <a:lumMod val="50000"/>
                            </a:schemeClr>
                          </a:solidFill>
                        </a:rPr>
                        <a:t>QUE INLUYEN</a:t>
                      </a:r>
                      <a:endParaRPr lang="en-US" dirty="0">
                        <a:solidFill>
                          <a:schemeClr val="accent5">
                            <a:lumMod val="50000"/>
                          </a:schemeClr>
                        </a:solidFill>
                      </a:endParaRPr>
                    </a:p>
                  </a:txBody>
                  <a:tcPr/>
                </a:tc>
                <a:tc>
                  <a:txBody>
                    <a:bodyPr/>
                    <a:lstStyle/>
                    <a:p>
                      <a:r>
                        <a:rPr lang="es-MX" dirty="0" smtClean="0">
                          <a:solidFill>
                            <a:schemeClr val="accent5">
                              <a:lumMod val="50000"/>
                            </a:schemeClr>
                          </a:solidFill>
                        </a:rPr>
                        <a:t>EN LA PRESION ARTERIAL</a:t>
                      </a:r>
                      <a:endParaRPr lang="en-US" dirty="0">
                        <a:solidFill>
                          <a:schemeClr val="accent5">
                            <a:lumMod val="50000"/>
                          </a:schemeClr>
                        </a:solidFill>
                      </a:endParaRPr>
                    </a:p>
                  </a:txBody>
                  <a:tcPr/>
                </a:tc>
              </a:tr>
            </a:tbl>
          </a:graphicData>
        </a:graphic>
      </p:graphicFrame>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6"/>
          <p:cNvSpPr>
            <a:spLocks noGrp="1" noChangeArrowheads="1"/>
          </p:cNvSpPr>
          <p:nvPr>
            <p:ph type="sldNum" sz="quarter" idx="10"/>
          </p:nvPr>
        </p:nvSpPr>
        <p:spPr>
          <a:noFill/>
        </p:spPr>
        <p:txBody>
          <a:bodyPr/>
          <a:lstStyle/>
          <a:p>
            <a:pPr>
              <a:buSzPct val="100000"/>
            </a:pPr>
            <a:fld id="{C201327F-83A3-45DB-A70A-CA7C8D6747BB}" type="slidenum">
              <a:rPr lang="es-ES" smtClean="0">
                <a:solidFill>
                  <a:srgbClr val="000000"/>
                </a:solidFill>
                <a:ea typeface="MS PGothic" pitchFamily="34" charset="-128"/>
              </a:rPr>
              <a:pPr>
                <a:buSzPct val="100000"/>
              </a:pPr>
              <a:t>40</a:t>
            </a:fld>
            <a:endParaRPr lang="es-ES" smtClean="0">
              <a:solidFill>
                <a:srgbClr val="000000"/>
              </a:solidFill>
              <a:ea typeface="MS PGothic" pitchFamily="34" charset="-128"/>
            </a:endParaRPr>
          </a:p>
        </p:txBody>
      </p:sp>
      <p:sp>
        <p:nvSpPr>
          <p:cNvPr id="51203" name="Line 2"/>
          <p:cNvSpPr>
            <a:spLocks noChangeShapeType="1"/>
          </p:cNvSpPr>
          <p:nvPr/>
        </p:nvSpPr>
        <p:spPr bwMode="gray">
          <a:xfrm flipV="1">
            <a:off x="3511550" y="1622425"/>
            <a:ext cx="0" cy="3727450"/>
          </a:xfrm>
          <a:prstGeom prst="line">
            <a:avLst/>
          </a:prstGeom>
          <a:noFill/>
          <a:ln w="19050">
            <a:solidFill>
              <a:srgbClr val="7C7C7C"/>
            </a:solidFill>
            <a:round/>
            <a:headEnd/>
            <a:tailEnd/>
          </a:ln>
        </p:spPr>
        <p:txBody>
          <a:bodyPr wrap="none" anchor="ctr"/>
          <a:lstStyle/>
          <a:p>
            <a:endParaRPr lang="en-US"/>
          </a:p>
        </p:txBody>
      </p:sp>
      <p:sp>
        <p:nvSpPr>
          <p:cNvPr id="51204" name="Line 3"/>
          <p:cNvSpPr>
            <a:spLocks noChangeShapeType="1"/>
          </p:cNvSpPr>
          <p:nvPr/>
        </p:nvSpPr>
        <p:spPr bwMode="gray">
          <a:xfrm flipV="1">
            <a:off x="5080000" y="1622425"/>
            <a:ext cx="0" cy="3727450"/>
          </a:xfrm>
          <a:prstGeom prst="line">
            <a:avLst/>
          </a:prstGeom>
          <a:noFill/>
          <a:ln w="19050">
            <a:solidFill>
              <a:srgbClr val="7C7C7C"/>
            </a:solidFill>
            <a:round/>
            <a:headEnd/>
            <a:tailEnd/>
          </a:ln>
        </p:spPr>
        <p:txBody>
          <a:bodyPr wrap="none" anchor="ctr"/>
          <a:lstStyle/>
          <a:p>
            <a:endParaRPr lang="en-US"/>
          </a:p>
        </p:txBody>
      </p:sp>
      <p:sp>
        <p:nvSpPr>
          <p:cNvPr id="51205" name="Line 4"/>
          <p:cNvSpPr>
            <a:spLocks noChangeShapeType="1"/>
          </p:cNvSpPr>
          <p:nvPr/>
        </p:nvSpPr>
        <p:spPr bwMode="gray">
          <a:xfrm flipV="1">
            <a:off x="6651625" y="1622425"/>
            <a:ext cx="0" cy="3727450"/>
          </a:xfrm>
          <a:prstGeom prst="line">
            <a:avLst/>
          </a:prstGeom>
          <a:noFill/>
          <a:ln w="19050">
            <a:solidFill>
              <a:srgbClr val="7C7C7C"/>
            </a:solidFill>
            <a:round/>
            <a:headEnd/>
            <a:tailEnd/>
          </a:ln>
        </p:spPr>
        <p:txBody>
          <a:bodyPr wrap="none" anchor="ctr"/>
          <a:lstStyle/>
          <a:p>
            <a:endParaRPr lang="en-US"/>
          </a:p>
        </p:txBody>
      </p:sp>
      <p:sp>
        <p:nvSpPr>
          <p:cNvPr id="51206" name="Line 5"/>
          <p:cNvSpPr>
            <a:spLocks noChangeShapeType="1"/>
          </p:cNvSpPr>
          <p:nvPr/>
        </p:nvSpPr>
        <p:spPr bwMode="gray">
          <a:xfrm flipV="1">
            <a:off x="8221663" y="1622425"/>
            <a:ext cx="0" cy="3727450"/>
          </a:xfrm>
          <a:prstGeom prst="line">
            <a:avLst/>
          </a:prstGeom>
          <a:noFill/>
          <a:ln w="19050">
            <a:solidFill>
              <a:srgbClr val="7C7C7C"/>
            </a:solidFill>
            <a:round/>
            <a:headEnd/>
            <a:tailEnd/>
          </a:ln>
        </p:spPr>
        <p:txBody>
          <a:bodyPr wrap="none" anchor="ctr"/>
          <a:lstStyle/>
          <a:p>
            <a:endParaRPr lang="en-US"/>
          </a:p>
        </p:txBody>
      </p:sp>
      <p:sp>
        <p:nvSpPr>
          <p:cNvPr id="51207" name="Text Box 6"/>
          <p:cNvSpPr txBox="1">
            <a:spLocks noChangeArrowheads="1"/>
          </p:cNvSpPr>
          <p:nvPr/>
        </p:nvSpPr>
        <p:spPr bwMode="gray">
          <a:xfrm>
            <a:off x="3306763" y="5729288"/>
            <a:ext cx="5143500" cy="274637"/>
          </a:xfrm>
          <a:prstGeom prst="rect">
            <a:avLst/>
          </a:prstGeom>
          <a:noFill/>
          <a:ln w="12700" algn="ctr">
            <a:noFill/>
            <a:miter lim="800000"/>
            <a:headEnd type="none" w="sm" len="sm"/>
            <a:tailEnd type="none" w="sm" len="sm"/>
          </a:ln>
        </p:spPr>
        <p:txBody>
          <a:bodyPr wrap="none" lIns="0" tIns="0" rIns="0" bIns="0">
            <a:spAutoFit/>
          </a:bodyPr>
          <a:lstStyle/>
          <a:p>
            <a:pPr algn="ctr">
              <a:buSzPct val="100000"/>
            </a:pPr>
            <a:r>
              <a:rPr lang="es-ES" sz="1800">
                <a:solidFill>
                  <a:srgbClr val="000000"/>
                </a:solidFill>
                <a:cs typeface="Arial" charset="0"/>
              </a:rPr>
              <a:t>Número medio de medicamentos antihipertensivos</a:t>
            </a:r>
          </a:p>
        </p:txBody>
      </p:sp>
      <p:sp>
        <p:nvSpPr>
          <p:cNvPr id="51208" name="Rectangle 7"/>
          <p:cNvSpPr>
            <a:spLocks noChangeArrowheads="1"/>
          </p:cNvSpPr>
          <p:nvPr/>
        </p:nvSpPr>
        <p:spPr bwMode="gray">
          <a:xfrm>
            <a:off x="3457575" y="5349875"/>
            <a:ext cx="127000" cy="346075"/>
          </a:xfrm>
          <a:prstGeom prst="rect">
            <a:avLst/>
          </a:prstGeom>
          <a:noFill/>
          <a:ln w="12700" algn="ctr">
            <a:noFill/>
            <a:miter lim="800000"/>
            <a:headEnd/>
            <a:tailEnd/>
          </a:ln>
        </p:spPr>
        <p:txBody>
          <a:bodyPr wrap="none" lIns="0" tIns="72000" rIns="0" bIns="0">
            <a:spAutoFit/>
          </a:bodyPr>
          <a:lstStyle/>
          <a:p>
            <a:pPr algn="ctr">
              <a:buSzPct val="100000"/>
            </a:pPr>
            <a:r>
              <a:rPr lang="es-ES" sz="1800">
                <a:solidFill>
                  <a:srgbClr val="000000"/>
                </a:solidFill>
                <a:cs typeface="Arial" charset="0"/>
              </a:rPr>
              <a:t>1</a:t>
            </a:r>
          </a:p>
        </p:txBody>
      </p:sp>
      <p:sp>
        <p:nvSpPr>
          <p:cNvPr id="51209" name="Rectangle 8"/>
          <p:cNvSpPr>
            <a:spLocks noChangeArrowheads="1"/>
          </p:cNvSpPr>
          <p:nvPr/>
        </p:nvSpPr>
        <p:spPr bwMode="gray">
          <a:xfrm>
            <a:off x="5032375" y="5349875"/>
            <a:ext cx="127000" cy="346075"/>
          </a:xfrm>
          <a:prstGeom prst="rect">
            <a:avLst/>
          </a:prstGeom>
          <a:noFill/>
          <a:ln w="12700" algn="ctr">
            <a:noFill/>
            <a:miter lim="800000"/>
            <a:headEnd/>
            <a:tailEnd/>
          </a:ln>
        </p:spPr>
        <p:txBody>
          <a:bodyPr wrap="none" lIns="0" tIns="72000" rIns="0" bIns="0">
            <a:spAutoFit/>
          </a:bodyPr>
          <a:lstStyle/>
          <a:p>
            <a:pPr algn="ctr">
              <a:buSzPct val="100000"/>
            </a:pPr>
            <a:r>
              <a:rPr lang="es-ES" sz="1800">
                <a:solidFill>
                  <a:srgbClr val="000000"/>
                </a:solidFill>
                <a:cs typeface="Arial" charset="0"/>
              </a:rPr>
              <a:t>2</a:t>
            </a:r>
          </a:p>
        </p:txBody>
      </p:sp>
      <p:sp>
        <p:nvSpPr>
          <p:cNvPr id="51210" name="Rectangle 9"/>
          <p:cNvSpPr>
            <a:spLocks noChangeArrowheads="1"/>
          </p:cNvSpPr>
          <p:nvPr/>
        </p:nvSpPr>
        <p:spPr bwMode="gray">
          <a:xfrm>
            <a:off x="6605588" y="5349875"/>
            <a:ext cx="127000" cy="346075"/>
          </a:xfrm>
          <a:prstGeom prst="rect">
            <a:avLst/>
          </a:prstGeom>
          <a:noFill/>
          <a:ln w="12700" algn="ctr">
            <a:noFill/>
            <a:miter lim="800000"/>
            <a:headEnd/>
            <a:tailEnd/>
          </a:ln>
        </p:spPr>
        <p:txBody>
          <a:bodyPr wrap="none" lIns="0" tIns="72000" rIns="0" bIns="0">
            <a:spAutoFit/>
          </a:bodyPr>
          <a:lstStyle/>
          <a:p>
            <a:pPr algn="ctr">
              <a:buSzPct val="100000"/>
            </a:pPr>
            <a:r>
              <a:rPr lang="es-ES" sz="1800">
                <a:solidFill>
                  <a:srgbClr val="000000"/>
                </a:solidFill>
                <a:cs typeface="Arial" charset="0"/>
              </a:rPr>
              <a:t>3</a:t>
            </a:r>
          </a:p>
        </p:txBody>
      </p:sp>
      <p:sp>
        <p:nvSpPr>
          <p:cNvPr id="51211" name="Rectangle 10"/>
          <p:cNvSpPr>
            <a:spLocks noChangeArrowheads="1"/>
          </p:cNvSpPr>
          <p:nvPr/>
        </p:nvSpPr>
        <p:spPr bwMode="gray">
          <a:xfrm>
            <a:off x="8180388" y="5349875"/>
            <a:ext cx="127000" cy="346075"/>
          </a:xfrm>
          <a:prstGeom prst="rect">
            <a:avLst/>
          </a:prstGeom>
          <a:noFill/>
          <a:ln w="12700" algn="ctr">
            <a:noFill/>
            <a:miter lim="800000"/>
            <a:headEnd/>
            <a:tailEnd/>
          </a:ln>
        </p:spPr>
        <p:txBody>
          <a:bodyPr wrap="none" lIns="0" tIns="72000" rIns="0" bIns="0">
            <a:spAutoFit/>
          </a:bodyPr>
          <a:lstStyle/>
          <a:p>
            <a:pPr algn="ctr">
              <a:buSzPct val="100000"/>
            </a:pPr>
            <a:r>
              <a:rPr lang="es-ES" sz="1800">
                <a:solidFill>
                  <a:srgbClr val="000000"/>
                </a:solidFill>
                <a:cs typeface="Arial" charset="0"/>
              </a:rPr>
              <a:t>4</a:t>
            </a:r>
          </a:p>
        </p:txBody>
      </p:sp>
      <p:sp>
        <p:nvSpPr>
          <p:cNvPr id="51212" name="Text Box 11"/>
          <p:cNvSpPr txBox="1">
            <a:spLocks noChangeArrowheads="1"/>
          </p:cNvSpPr>
          <p:nvPr/>
        </p:nvSpPr>
        <p:spPr bwMode="gray">
          <a:xfrm>
            <a:off x="733425" y="1252538"/>
            <a:ext cx="2654300" cy="274637"/>
          </a:xfrm>
          <a:prstGeom prst="rect">
            <a:avLst/>
          </a:prstGeom>
          <a:noFill/>
          <a:ln w="12700" algn="ctr">
            <a:noFill/>
            <a:miter lim="800000"/>
            <a:headEnd/>
            <a:tailEnd/>
          </a:ln>
        </p:spPr>
        <p:txBody>
          <a:bodyPr wrap="none" lIns="0" tIns="0" rIns="0" bIns="0" anchor="ctr">
            <a:spAutoFit/>
          </a:bodyPr>
          <a:lstStyle/>
          <a:p>
            <a:pPr algn="r">
              <a:spcAft>
                <a:spcPct val="42000"/>
              </a:spcAft>
              <a:buSzPct val="100000"/>
            </a:pPr>
            <a:r>
              <a:rPr lang="es-ES" sz="1800" b="1">
                <a:solidFill>
                  <a:srgbClr val="EF4135"/>
                </a:solidFill>
                <a:cs typeface="Arial" charset="0"/>
              </a:rPr>
              <a:t>Ensayo (PAS alcanzada)</a:t>
            </a:r>
          </a:p>
        </p:txBody>
      </p:sp>
      <p:sp>
        <p:nvSpPr>
          <p:cNvPr id="51213" name="Freeform 12"/>
          <p:cNvSpPr>
            <a:spLocks/>
          </p:cNvSpPr>
          <p:nvPr/>
        </p:nvSpPr>
        <p:spPr bwMode="gray">
          <a:xfrm>
            <a:off x="3511550" y="2120900"/>
            <a:ext cx="1735138" cy="257175"/>
          </a:xfrm>
          <a:custGeom>
            <a:avLst/>
            <a:gdLst>
              <a:gd name="T0" fmla="*/ 0 w 1184"/>
              <a:gd name="T1" fmla="*/ 2147483647 h 124"/>
              <a:gd name="T2" fmla="*/ 2147483647 w 1184"/>
              <a:gd name="T3" fmla="*/ 0 h 124"/>
              <a:gd name="T4" fmla="*/ 2147483647 w 1184"/>
              <a:gd name="T5" fmla="*/ 0 h 124"/>
              <a:gd name="T6" fmla="*/ 2147483647 w 1184"/>
              <a:gd name="T7" fmla="*/ 2147483647 h 124"/>
              <a:gd name="T8" fmla="*/ 0 w 1184"/>
              <a:gd name="T9" fmla="*/ 2147483647 h 124"/>
              <a:gd name="T10" fmla="*/ 0 60000 65536"/>
              <a:gd name="T11" fmla="*/ 0 60000 65536"/>
              <a:gd name="T12" fmla="*/ 0 60000 65536"/>
              <a:gd name="T13" fmla="*/ 0 60000 65536"/>
              <a:gd name="T14" fmla="*/ 0 60000 65536"/>
              <a:gd name="T15" fmla="*/ 0 w 1184"/>
              <a:gd name="T16" fmla="*/ 0 h 124"/>
              <a:gd name="T17" fmla="*/ 1184 w 1184"/>
              <a:gd name="T18" fmla="*/ 124 h 124"/>
            </a:gdLst>
            <a:ahLst/>
            <a:cxnLst>
              <a:cxn ang="T10">
                <a:pos x="T0" y="T1"/>
              </a:cxn>
              <a:cxn ang="T11">
                <a:pos x="T2" y="T3"/>
              </a:cxn>
              <a:cxn ang="T12">
                <a:pos x="T4" y="T5"/>
              </a:cxn>
              <a:cxn ang="T13">
                <a:pos x="T6" y="T7"/>
              </a:cxn>
              <a:cxn ang="T14">
                <a:pos x="T8" y="T9"/>
              </a:cxn>
            </a:cxnLst>
            <a:rect l="T15" t="T16" r="T17" b="T18"/>
            <a:pathLst>
              <a:path w="1184" h="124">
                <a:moveTo>
                  <a:pt x="0" y="124"/>
                </a:moveTo>
                <a:lnTo>
                  <a:pt x="2" y="0"/>
                </a:lnTo>
                <a:lnTo>
                  <a:pt x="1184" y="0"/>
                </a:lnTo>
                <a:lnTo>
                  <a:pt x="1184" y="124"/>
                </a:lnTo>
                <a:lnTo>
                  <a:pt x="0" y="124"/>
                </a:lnTo>
                <a:close/>
              </a:path>
            </a:pathLst>
          </a:custGeom>
          <a:solidFill>
            <a:srgbClr val="00B25A"/>
          </a:solidFill>
          <a:ln w="9525">
            <a:solidFill>
              <a:schemeClr val="bg1"/>
            </a:solidFill>
            <a:round/>
            <a:headEnd/>
            <a:tailEnd/>
          </a:ln>
        </p:spPr>
        <p:txBody>
          <a:bodyPr/>
          <a:lstStyle/>
          <a:p>
            <a:endParaRPr lang="en-US"/>
          </a:p>
        </p:txBody>
      </p:sp>
      <p:sp>
        <p:nvSpPr>
          <p:cNvPr id="51214" name="Freeform 13"/>
          <p:cNvSpPr>
            <a:spLocks/>
          </p:cNvSpPr>
          <p:nvPr/>
        </p:nvSpPr>
        <p:spPr bwMode="gray">
          <a:xfrm>
            <a:off x="3497263" y="1755775"/>
            <a:ext cx="1966912" cy="257175"/>
          </a:xfrm>
          <a:custGeom>
            <a:avLst/>
            <a:gdLst>
              <a:gd name="T0" fmla="*/ 0 w 1343"/>
              <a:gd name="T1" fmla="*/ 2147483647 h 125"/>
              <a:gd name="T2" fmla="*/ 2147483647 w 1343"/>
              <a:gd name="T3" fmla="*/ 0 h 125"/>
              <a:gd name="T4" fmla="*/ 2147483647 w 1343"/>
              <a:gd name="T5" fmla="*/ 0 h 125"/>
              <a:gd name="T6" fmla="*/ 2147483647 w 1343"/>
              <a:gd name="T7" fmla="*/ 2147483647 h 125"/>
              <a:gd name="T8" fmla="*/ 0 w 1343"/>
              <a:gd name="T9" fmla="*/ 2147483647 h 125"/>
              <a:gd name="T10" fmla="*/ 0 60000 65536"/>
              <a:gd name="T11" fmla="*/ 0 60000 65536"/>
              <a:gd name="T12" fmla="*/ 0 60000 65536"/>
              <a:gd name="T13" fmla="*/ 0 60000 65536"/>
              <a:gd name="T14" fmla="*/ 0 60000 65536"/>
              <a:gd name="T15" fmla="*/ 0 w 1343"/>
              <a:gd name="T16" fmla="*/ 0 h 125"/>
              <a:gd name="T17" fmla="*/ 1343 w 1343"/>
              <a:gd name="T18" fmla="*/ 125 h 125"/>
            </a:gdLst>
            <a:ahLst/>
            <a:cxnLst>
              <a:cxn ang="T10">
                <a:pos x="T0" y="T1"/>
              </a:cxn>
              <a:cxn ang="T11">
                <a:pos x="T2" y="T3"/>
              </a:cxn>
              <a:cxn ang="T12">
                <a:pos x="T4" y="T5"/>
              </a:cxn>
              <a:cxn ang="T13">
                <a:pos x="T6" y="T7"/>
              </a:cxn>
              <a:cxn ang="T14">
                <a:pos x="T8" y="T9"/>
              </a:cxn>
            </a:cxnLst>
            <a:rect l="T15" t="T16" r="T17" b="T18"/>
            <a:pathLst>
              <a:path w="1343" h="125">
                <a:moveTo>
                  <a:pt x="0" y="125"/>
                </a:moveTo>
                <a:lnTo>
                  <a:pt x="2" y="0"/>
                </a:lnTo>
                <a:lnTo>
                  <a:pt x="1343" y="0"/>
                </a:lnTo>
                <a:lnTo>
                  <a:pt x="1343" y="125"/>
                </a:lnTo>
                <a:lnTo>
                  <a:pt x="0" y="125"/>
                </a:lnTo>
                <a:close/>
              </a:path>
            </a:pathLst>
          </a:custGeom>
          <a:solidFill>
            <a:srgbClr val="0081C6"/>
          </a:solidFill>
          <a:ln w="9525">
            <a:solidFill>
              <a:schemeClr val="bg1"/>
            </a:solidFill>
            <a:round/>
            <a:headEnd/>
            <a:tailEnd/>
          </a:ln>
        </p:spPr>
        <p:txBody>
          <a:bodyPr/>
          <a:lstStyle/>
          <a:p>
            <a:endParaRPr lang="en-US"/>
          </a:p>
        </p:txBody>
      </p:sp>
      <p:sp>
        <p:nvSpPr>
          <p:cNvPr id="51215" name="Freeform 14"/>
          <p:cNvSpPr>
            <a:spLocks/>
          </p:cNvSpPr>
          <p:nvPr/>
        </p:nvSpPr>
        <p:spPr bwMode="gray">
          <a:xfrm>
            <a:off x="3511550" y="2509838"/>
            <a:ext cx="2679700" cy="257175"/>
          </a:xfrm>
          <a:custGeom>
            <a:avLst/>
            <a:gdLst>
              <a:gd name="T0" fmla="*/ 0 w 1829"/>
              <a:gd name="T1" fmla="*/ 2147483647 h 125"/>
              <a:gd name="T2" fmla="*/ 2147483647 w 1829"/>
              <a:gd name="T3" fmla="*/ 0 h 125"/>
              <a:gd name="T4" fmla="*/ 2147483647 w 1829"/>
              <a:gd name="T5" fmla="*/ 0 h 125"/>
              <a:gd name="T6" fmla="*/ 2147483647 w 1829"/>
              <a:gd name="T7" fmla="*/ 2147483647 h 125"/>
              <a:gd name="T8" fmla="*/ 0 w 1829"/>
              <a:gd name="T9" fmla="*/ 2147483647 h 125"/>
              <a:gd name="T10" fmla="*/ 0 60000 65536"/>
              <a:gd name="T11" fmla="*/ 0 60000 65536"/>
              <a:gd name="T12" fmla="*/ 0 60000 65536"/>
              <a:gd name="T13" fmla="*/ 0 60000 65536"/>
              <a:gd name="T14" fmla="*/ 0 60000 65536"/>
              <a:gd name="T15" fmla="*/ 0 w 1829"/>
              <a:gd name="T16" fmla="*/ 0 h 125"/>
              <a:gd name="T17" fmla="*/ 1829 w 1829"/>
              <a:gd name="T18" fmla="*/ 125 h 125"/>
            </a:gdLst>
            <a:ahLst/>
            <a:cxnLst>
              <a:cxn ang="T10">
                <a:pos x="T0" y="T1"/>
              </a:cxn>
              <a:cxn ang="T11">
                <a:pos x="T2" y="T3"/>
              </a:cxn>
              <a:cxn ang="T12">
                <a:pos x="T4" y="T5"/>
              </a:cxn>
              <a:cxn ang="T13">
                <a:pos x="T6" y="T7"/>
              </a:cxn>
              <a:cxn ang="T14">
                <a:pos x="T8" y="T9"/>
              </a:cxn>
            </a:cxnLst>
            <a:rect l="T15" t="T16" r="T17" b="T18"/>
            <a:pathLst>
              <a:path w="1829" h="125">
                <a:moveTo>
                  <a:pt x="0" y="125"/>
                </a:moveTo>
                <a:lnTo>
                  <a:pt x="2" y="0"/>
                </a:lnTo>
                <a:lnTo>
                  <a:pt x="1829" y="0"/>
                </a:lnTo>
                <a:lnTo>
                  <a:pt x="1829" y="125"/>
                </a:lnTo>
                <a:lnTo>
                  <a:pt x="0" y="125"/>
                </a:lnTo>
                <a:close/>
              </a:path>
            </a:pathLst>
          </a:custGeom>
          <a:solidFill>
            <a:srgbClr val="0081C6"/>
          </a:solidFill>
          <a:ln w="9525">
            <a:solidFill>
              <a:schemeClr val="bg1"/>
            </a:solidFill>
            <a:round/>
            <a:headEnd/>
            <a:tailEnd/>
          </a:ln>
        </p:spPr>
        <p:txBody>
          <a:bodyPr/>
          <a:lstStyle/>
          <a:p>
            <a:endParaRPr lang="en-US"/>
          </a:p>
        </p:txBody>
      </p:sp>
      <p:sp>
        <p:nvSpPr>
          <p:cNvPr id="51216" name="Freeform 15"/>
          <p:cNvSpPr>
            <a:spLocks/>
          </p:cNvSpPr>
          <p:nvPr/>
        </p:nvSpPr>
        <p:spPr bwMode="gray">
          <a:xfrm>
            <a:off x="3511550" y="2897188"/>
            <a:ext cx="2986088" cy="257175"/>
          </a:xfrm>
          <a:custGeom>
            <a:avLst/>
            <a:gdLst>
              <a:gd name="T0" fmla="*/ 0 w 2038"/>
              <a:gd name="T1" fmla="*/ 2147483647 h 125"/>
              <a:gd name="T2" fmla="*/ 2147483647 w 2038"/>
              <a:gd name="T3" fmla="*/ 0 h 125"/>
              <a:gd name="T4" fmla="*/ 2147483647 w 2038"/>
              <a:gd name="T5" fmla="*/ 0 h 125"/>
              <a:gd name="T6" fmla="*/ 2147483647 w 2038"/>
              <a:gd name="T7" fmla="*/ 2147483647 h 125"/>
              <a:gd name="T8" fmla="*/ 0 w 2038"/>
              <a:gd name="T9" fmla="*/ 2147483647 h 125"/>
              <a:gd name="T10" fmla="*/ 0 60000 65536"/>
              <a:gd name="T11" fmla="*/ 0 60000 65536"/>
              <a:gd name="T12" fmla="*/ 0 60000 65536"/>
              <a:gd name="T13" fmla="*/ 0 60000 65536"/>
              <a:gd name="T14" fmla="*/ 0 60000 65536"/>
              <a:gd name="T15" fmla="*/ 0 w 2038"/>
              <a:gd name="T16" fmla="*/ 0 h 125"/>
              <a:gd name="T17" fmla="*/ 2038 w 2038"/>
              <a:gd name="T18" fmla="*/ 125 h 125"/>
            </a:gdLst>
            <a:ahLst/>
            <a:cxnLst>
              <a:cxn ang="T10">
                <a:pos x="T0" y="T1"/>
              </a:cxn>
              <a:cxn ang="T11">
                <a:pos x="T2" y="T3"/>
              </a:cxn>
              <a:cxn ang="T12">
                <a:pos x="T4" y="T5"/>
              </a:cxn>
              <a:cxn ang="T13">
                <a:pos x="T6" y="T7"/>
              </a:cxn>
              <a:cxn ang="T14">
                <a:pos x="T8" y="T9"/>
              </a:cxn>
            </a:cxnLst>
            <a:rect l="T15" t="T16" r="T17" b="T18"/>
            <a:pathLst>
              <a:path w="2038" h="125">
                <a:moveTo>
                  <a:pt x="0" y="125"/>
                </a:moveTo>
                <a:lnTo>
                  <a:pt x="2" y="0"/>
                </a:lnTo>
                <a:lnTo>
                  <a:pt x="2038" y="0"/>
                </a:lnTo>
                <a:lnTo>
                  <a:pt x="2038" y="125"/>
                </a:lnTo>
                <a:lnTo>
                  <a:pt x="0" y="125"/>
                </a:lnTo>
                <a:close/>
              </a:path>
            </a:pathLst>
          </a:custGeom>
          <a:solidFill>
            <a:srgbClr val="00B25A"/>
          </a:solidFill>
          <a:ln w="9525">
            <a:solidFill>
              <a:schemeClr val="bg1"/>
            </a:solidFill>
            <a:round/>
            <a:headEnd/>
            <a:tailEnd/>
          </a:ln>
        </p:spPr>
        <p:txBody>
          <a:bodyPr/>
          <a:lstStyle/>
          <a:p>
            <a:endParaRPr lang="en-US"/>
          </a:p>
        </p:txBody>
      </p:sp>
      <p:sp>
        <p:nvSpPr>
          <p:cNvPr id="51217" name="Freeform 16"/>
          <p:cNvSpPr>
            <a:spLocks/>
          </p:cNvSpPr>
          <p:nvPr/>
        </p:nvSpPr>
        <p:spPr bwMode="gray">
          <a:xfrm>
            <a:off x="3511550" y="3287713"/>
            <a:ext cx="2636838" cy="257175"/>
          </a:xfrm>
          <a:custGeom>
            <a:avLst/>
            <a:gdLst>
              <a:gd name="T0" fmla="*/ 0 w 1800"/>
              <a:gd name="T1" fmla="*/ 2147483647 h 125"/>
              <a:gd name="T2" fmla="*/ 2147483647 w 1800"/>
              <a:gd name="T3" fmla="*/ 0 h 125"/>
              <a:gd name="T4" fmla="*/ 2147483647 w 1800"/>
              <a:gd name="T5" fmla="*/ 0 h 125"/>
              <a:gd name="T6" fmla="*/ 2147483647 w 1800"/>
              <a:gd name="T7" fmla="*/ 2147483647 h 125"/>
              <a:gd name="T8" fmla="*/ 0 w 1800"/>
              <a:gd name="T9" fmla="*/ 2147483647 h 125"/>
              <a:gd name="T10" fmla="*/ 0 60000 65536"/>
              <a:gd name="T11" fmla="*/ 0 60000 65536"/>
              <a:gd name="T12" fmla="*/ 0 60000 65536"/>
              <a:gd name="T13" fmla="*/ 0 60000 65536"/>
              <a:gd name="T14" fmla="*/ 0 60000 65536"/>
              <a:gd name="T15" fmla="*/ 0 w 1800"/>
              <a:gd name="T16" fmla="*/ 0 h 125"/>
              <a:gd name="T17" fmla="*/ 1800 w 1800"/>
              <a:gd name="T18" fmla="*/ 125 h 125"/>
            </a:gdLst>
            <a:ahLst/>
            <a:cxnLst>
              <a:cxn ang="T10">
                <a:pos x="T0" y="T1"/>
              </a:cxn>
              <a:cxn ang="T11">
                <a:pos x="T2" y="T3"/>
              </a:cxn>
              <a:cxn ang="T12">
                <a:pos x="T4" y="T5"/>
              </a:cxn>
              <a:cxn ang="T13">
                <a:pos x="T6" y="T7"/>
              </a:cxn>
              <a:cxn ang="T14">
                <a:pos x="T8" y="T9"/>
              </a:cxn>
            </a:cxnLst>
            <a:rect l="T15" t="T16" r="T17" b="T18"/>
            <a:pathLst>
              <a:path w="1800" h="125">
                <a:moveTo>
                  <a:pt x="0" y="125"/>
                </a:moveTo>
                <a:lnTo>
                  <a:pt x="2" y="0"/>
                </a:lnTo>
                <a:lnTo>
                  <a:pt x="1800" y="0"/>
                </a:lnTo>
                <a:lnTo>
                  <a:pt x="1800" y="125"/>
                </a:lnTo>
                <a:lnTo>
                  <a:pt x="0" y="125"/>
                </a:lnTo>
                <a:close/>
              </a:path>
            </a:pathLst>
          </a:custGeom>
          <a:solidFill>
            <a:srgbClr val="0081C6"/>
          </a:solidFill>
          <a:ln w="9525">
            <a:solidFill>
              <a:schemeClr val="bg1"/>
            </a:solidFill>
            <a:round/>
            <a:headEnd/>
            <a:tailEnd/>
          </a:ln>
        </p:spPr>
        <p:txBody>
          <a:bodyPr/>
          <a:lstStyle/>
          <a:p>
            <a:endParaRPr lang="en-US"/>
          </a:p>
        </p:txBody>
      </p:sp>
      <p:sp>
        <p:nvSpPr>
          <p:cNvPr id="51218" name="Freeform 17"/>
          <p:cNvSpPr>
            <a:spLocks/>
          </p:cNvSpPr>
          <p:nvPr/>
        </p:nvSpPr>
        <p:spPr bwMode="gray">
          <a:xfrm>
            <a:off x="3511550" y="3675063"/>
            <a:ext cx="2833688" cy="257175"/>
          </a:xfrm>
          <a:custGeom>
            <a:avLst/>
            <a:gdLst>
              <a:gd name="T0" fmla="*/ 0 w 1934"/>
              <a:gd name="T1" fmla="*/ 2147483647 h 125"/>
              <a:gd name="T2" fmla="*/ 2147483647 w 1934"/>
              <a:gd name="T3" fmla="*/ 0 h 125"/>
              <a:gd name="T4" fmla="*/ 2147483647 w 1934"/>
              <a:gd name="T5" fmla="*/ 0 h 125"/>
              <a:gd name="T6" fmla="*/ 2147483647 w 1934"/>
              <a:gd name="T7" fmla="*/ 2147483647 h 125"/>
              <a:gd name="T8" fmla="*/ 0 w 1934"/>
              <a:gd name="T9" fmla="*/ 2147483647 h 125"/>
              <a:gd name="T10" fmla="*/ 0 60000 65536"/>
              <a:gd name="T11" fmla="*/ 0 60000 65536"/>
              <a:gd name="T12" fmla="*/ 0 60000 65536"/>
              <a:gd name="T13" fmla="*/ 0 60000 65536"/>
              <a:gd name="T14" fmla="*/ 0 60000 65536"/>
              <a:gd name="T15" fmla="*/ 0 w 1934"/>
              <a:gd name="T16" fmla="*/ 0 h 125"/>
              <a:gd name="T17" fmla="*/ 1934 w 1934"/>
              <a:gd name="T18" fmla="*/ 125 h 125"/>
            </a:gdLst>
            <a:ahLst/>
            <a:cxnLst>
              <a:cxn ang="T10">
                <a:pos x="T0" y="T1"/>
              </a:cxn>
              <a:cxn ang="T11">
                <a:pos x="T2" y="T3"/>
              </a:cxn>
              <a:cxn ang="T12">
                <a:pos x="T4" y="T5"/>
              </a:cxn>
              <a:cxn ang="T13">
                <a:pos x="T6" y="T7"/>
              </a:cxn>
              <a:cxn ang="T14">
                <a:pos x="T8" y="T9"/>
              </a:cxn>
            </a:cxnLst>
            <a:rect l="T15" t="T16" r="T17" b="T18"/>
            <a:pathLst>
              <a:path w="1934" h="125">
                <a:moveTo>
                  <a:pt x="0" y="125"/>
                </a:moveTo>
                <a:lnTo>
                  <a:pt x="2" y="0"/>
                </a:lnTo>
                <a:lnTo>
                  <a:pt x="1934" y="0"/>
                </a:lnTo>
                <a:lnTo>
                  <a:pt x="1934" y="125"/>
                </a:lnTo>
                <a:lnTo>
                  <a:pt x="0" y="125"/>
                </a:lnTo>
                <a:close/>
              </a:path>
            </a:pathLst>
          </a:custGeom>
          <a:solidFill>
            <a:srgbClr val="00B25A"/>
          </a:solidFill>
          <a:ln w="9525">
            <a:solidFill>
              <a:schemeClr val="bg1"/>
            </a:solidFill>
            <a:round/>
            <a:headEnd/>
            <a:tailEnd/>
          </a:ln>
        </p:spPr>
        <p:txBody>
          <a:bodyPr/>
          <a:lstStyle/>
          <a:p>
            <a:endParaRPr lang="en-US"/>
          </a:p>
        </p:txBody>
      </p:sp>
      <p:sp>
        <p:nvSpPr>
          <p:cNvPr id="51219" name="Freeform 18"/>
          <p:cNvSpPr>
            <a:spLocks/>
          </p:cNvSpPr>
          <p:nvPr/>
        </p:nvSpPr>
        <p:spPr bwMode="gray">
          <a:xfrm>
            <a:off x="3511550" y="4062413"/>
            <a:ext cx="4097338" cy="257175"/>
          </a:xfrm>
          <a:custGeom>
            <a:avLst/>
            <a:gdLst>
              <a:gd name="T0" fmla="*/ 0 w 2796"/>
              <a:gd name="T1" fmla="*/ 2147483647 h 125"/>
              <a:gd name="T2" fmla="*/ 2147483647 w 2796"/>
              <a:gd name="T3" fmla="*/ 0 h 125"/>
              <a:gd name="T4" fmla="*/ 2147483647 w 2796"/>
              <a:gd name="T5" fmla="*/ 0 h 125"/>
              <a:gd name="T6" fmla="*/ 2147483647 w 2796"/>
              <a:gd name="T7" fmla="*/ 2147483647 h 125"/>
              <a:gd name="T8" fmla="*/ 0 w 2796"/>
              <a:gd name="T9" fmla="*/ 2147483647 h 125"/>
              <a:gd name="T10" fmla="*/ 0 60000 65536"/>
              <a:gd name="T11" fmla="*/ 0 60000 65536"/>
              <a:gd name="T12" fmla="*/ 0 60000 65536"/>
              <a:gd name="T13" fmla="*/ 0 60000 65536"/>
              <a:gd name="T14" fmla="*/ 0 60000 65536"/>
              <a:gd name="T15" fmla="*/ 0 w 2796"/>
              <a:gd name="T16" fmla="*/ 0 h 125"/>
              <a:gd name="T17" fmla="*/ 2796 w 2796"/>
              <a:gd name="T18" fmla="*/ 125 h 125"/>
            </a:gdLst>
            <a:ahLst/>
            <a:cxnLst>
              <a:cxn ang="T10">
                <a:pos x="T0" y="T1"/>
              </a:cxn>
              <a:cxn ang="T11">
                <a:pos x="T2" y="T3"/>
              </a:cxn>
              <a:cxn ang="T12">
                <a:pos x="T4" y="T5"/>
              </a:cxn>
              <a:cxn ang="T13">
                <a:pos x="T6" y="T7"/>
              </a:cxn>
              <a:cxn ang="T14">
                <a:pos x="T8" y="T9"/>
              </a:cxn>
            </a:cxnLst>
            <a:rect l="T15" t="T16" r="T17" b="T18"/>
            <a:pathLst>
              <a:path w="2796" h="125">
                <a:moveTo>
                  <a:pt x="0" y="125"/>
                </a:moveTo>
                <a:lnTo>
                  <a:pt x="2" y="0"/>
                </a:lnTo>
                <a:lnTo>
                  <a:pt x="2796" y="0"/>
                </a:lnTo>
                <a:lnTo>
                  <a:pt x="2796" y="125"/>
                </a:lnTo>
                <a:lnTo>
                  <a:pt x="0" y="125"/>
                </a:lnTo>
                <a:close/>
              </a:path>
            </a:pathLst>
          </a:custGeom>
          <a:solidFill>
            <a:srgbClr val="0081C6"/>
          </a:solidFill>
          <a:ln w="9525">
            <a:solidFill>
              <a:schemeClr val="bg1"/>
            </a:solidFill>
            <a:round/>
            <a:headEnd/>
            <a:tailEnd/>
          </a:ln>
        </p:spPr>
        <p:txBody>
          <a:bodyPr/>
          <a:lstStyle/>
          <a:p>
            <a:endParaRPr lang="en-US"/>
          </a:p>
        </p:txBody>
      </p:sp>
      <p:sp>
        <p:nvSpPr>
          <p:cNvPr id="51220" name="Freeform 19"/>
          <p:cNvSpPr>
            <a:spLocks/>
          </p:cNvSpPr>
          <p:nvPr/>
        </p:nvSpPr>
        <p:spPr bwMode="gray">
          <a:xfrm>
            <a:off x="3511550" y="4452938"/>
            <a:ext cx="3624263" cy="257175"/>
          </a:xfrm>
          <a:custGeom>
            <a:avLst/>
            <a:gdLst>
              <a:gd name="T0" fmla="*/ 0 w 2474"/>
              <a:gd name="T1" fmla="*/ 2147483647 h 124"/>
              <a:gd name="T2" fmla="*/ 2147483647 w 2474"/>
              <a:gd name="T3" fmla="*/ 0 h 124"/>
              <a:gd name="T4" fmla="*/ 2147483647 w 2474"/>
              <a:gd name="T5" fmla="*/ 0 h 124"/>
              <a:gd name="T6" fmla="*/ 2147483647 w 2474"/>
              <a:gd name="T7" fmla="*/ 2147483647 h 124"/>
              <a:gd name="T8" fmla="*/ 0 w 2474"/>
              <a:gd name="T9" fmla="*/ 2147483647 h 124"/>
              <a:gd name="T10" fmla="*/ 0 60000 65536"/>
              <a:gd name="T11" fmla="*/ 0 60000 65536"/>
              <a:gd name="T12" fmla="*/ 0 60000 65536"/>
              <a:gd name="T13" fmla="*/ 0 60000 65536"/>
              <a:gd name="T14" fmla="*/ 0 60000 65536"/>
              <a:gd name="T15" fmla="*/ 0 w 2474"/>
              <a:gd name="T16" fmla="*/ 0 h 124"/>
              <a:gd name="T17" fmla="*/ 2474 w 2474"/>
              <a:gd name="T18" fmla="*/ 124 h 124"/>
            </a:gdLst>
            <a:ahLst/>
            <a:cxnLst>
              <a:cxn ang="T10">
                <a:pos x="T0" y="T1"/>
              </a:cxn>
              <a:cxn ang="T11">
                <a:pos x="T2" y="T3"/>
              </a:cxn>
              <a:cxn ang="T12">
                <a:pos x="T4" y="T5"/>
              </a:cxn>
              <a:cxn ang="T13">
                <a:pos x="T6" y="T7"/>
              </a:cxn>
              <a:cxn ang="T14">
                <a:pos x="T8" y="T9"/>
              </a:cxn>
            </a:cxnLst>
            <a:rect l="T15" t="T16" r="T17" b="T18"/>
            <a:pathLst>
              <a:path w="2474" h="124">
                <a:moveTo>
                  <a:pt x="0" y="124"/>
                </a:moveTo>
                <a:lnTo>
                  <a:pt x="2" y="0"/>
                </a:lnTo>
                <a:lnTo>
                  <a:pt x="2474" y="0"/>
                </a:lnTo>
                <a:lnTo>
                  <a:pt x="2474" y="124"/>
                </a:lnTo>
                <a:lnTo>
                  <a:pt x="0" y="124"/>
                </a:lnTo>
                <a:close/>
              </a:path>
            </a:pathLst>
          </a:custGeom>
          <a:solidFill>
            <a:srgbClr val="00B25A"/>
          </a:solidFill>
          <a:ln w="9525">
            <a:solidFill>
              <a:schemeClr val="bg1"/>
            </a:solidFill>
            <a:round/>
            <a:headEnd/>
            <a:tailEnd/>
          </a:ln>
        </p:spPr>
        <p:txBody>
          <a:bodyPr/>
          <a:lstStyle/>
          <a:p>
            <a:endParaRPr lang="en-US"/>
          </a:p>
        </p:txBody>
      </p:sp>
      <p:sp>
        <p:nvSpPr>
          <p:cNvPr id="51221" name="Freeform 20"/>
          <p:cNvSpPr>
            <a:spLocks/>
          </p:cNvSpPr>
          <p:nvPr/>
        </p:nvSpPr>
        <p:spPr bwMode="gray">
          <a:xfrm>
            <a:off x="3511550" y="4838700"/>
            <a:ext cx="2986088" cy="257175"/>
          </a:xfrm>
          <a:custGeom>
            <a:avLst/>
            <a:gdLst>
              <a:gd name="T0" fmla="*/ 0 w 2038"/>
              <a:gd name="T1" fmla="*/ 2147483647 h 125"/>
              <a:gd name="T2" fmla="*/ 2147483647 w 2038"/>
              <a:gd name="T3" fmla="*/ 0 h 125"/>
              <a:gd name="T4" fmla="*/ 2147483647 w 2038"/>
              <a:gd name="T5" fmla="*/ 0 h 125"/>
              <a:gd name="T6" fmla="*/ 2147483647 w 2038"/>
              <a:gd name="T7" fmla="*/ 2147483647 h 125"/>
              <a:gd name="T8" fmla="*/ 0 w 2038"/>
              <a:gd name="T9" fmla="*/ 2147483647 h 125"/>
              <a:gd name="T10" fmla="*/ 0 60000 65536"/>
              <a:gd name="T11" fmla="*/ 0 60000 65536"/>
              <a:gd name="T12" fmla="*/ 0 60000 65536"/>
              <a:gd name="T13" fmla="*/ 0 60000 65536"/>
              <a:gd name="T14" fmla="*/ 0 60000 65536"/>
              <a:gd name="T15" fmla="*/ 0 w 2038"/>
              <a:gd name="T16" fmla="*/ 0 h 125"/>
              <a:gd name="T17" fmla="*/ 2038 w 2038"/>
              <a:gd name="T18" fmla="*/ 125 h 125"/>
            </a:gdLst>
            <a:ahLst/>
            <a:cxnLst>
              <a:cxn ang="T10">
                <a:pos x="T0" y="T1"/>
              </a:cxn>
              <a:cxn ang="T11">
                <a:pos x="T2" y="T3"/>
              </a:cxn>
              <a:cxn ang="T12">
                <a:pos x="T4" y="T5"/>
              </a:cxn>
              <a:cxn ang="T13">
                <a:pos x="T6" y="T7"/>
              </a:cxn>
              <a:cxn ang="T14">
                <a:pos x="T8" y="T9"/>
              </a:cxn>
            </a:cxnLst>
            <a:rect l="T15" t="T16" r="T17" b="T18"/>
            <a:pathLst>
              <a:path w="2038" h="125">
                <a:moveTo>
                  <a:pt x="0" y="125"/>
                </a:moveTo>
                <a:lnTo>
                  <a:pt x="2" y="0"/>
                </a:lnTo>
                <a:lnTo>
                  <a:pt x="2038" y="0"/>
                </a:lnTo>
                <a:lnTo>
                  <a:pt x="2038" y="125"/>
                </a:lnTo>
                <a:lnTo>
                  <a:pt x="0" y="125"/>
                </a:lnTo>
                <a:close/>
              </a:path>
            </a:pathLst>
          </a:custGeom>
          <a:solidFill>
            <a:srgbClr val="0081C6"/>
          </a:solidFill>
          <a:ln w="9525">
            <a:solidFill>
              <a:schemeClr val="bg1"/>
            </a:solidFill>
            <a:round/>
            <a:headEnd/>
            <a:tailEnd/>
          </a:ln>
        </p:spPr>
        <p:txBody>
          <a:bodyPr/>
          <a:lstStyle/>
          <a:p>
            <a:endParaRPr lang="en-US"/>
          </a:p>
        </p:txBody>
      </p:sp>
      <p:sp>
        <p:nvSpPr>
          <p:cNvPr id="51222" name="Rectangle 21"/>
          <p:cNvSpPr>
            <a:spLocks noChangeArrowheads="1"/>
          </p:cNvSpPr>
          <p:nvPr/>
        </p:nvSpPr>
        <p:spPr bwMode="gray">
          <a:xfrm>
            <a:off x="606425" y="1725613"/>
            <a:ext cx="2781300" cy="274637"/>
          </a:xfrm>
          <a:prstGeom prst="rect">
            <a:avLst/>
          </a:prstGeom>
          <a:noFill/>
          <a:ln w="12700" algn="ctr">
            <a:noFill/>
            <a:miter lim="800000"/>
            <a:headEnd/>
            <a:tailEnd/>
          </a:ln>
        </p:spPr>
        <p:txBody>
          <a:bodyPr wrap="none" lIns="0" tIns="0" rIns="0" bIns="0" anchor="ctr">
            <a:spAutoFit/>
          </a:bodyPr>
          <a:lstStyle/>
          <a:p>
            <a:pPr algn="r">
              <a:spcAft>
                <a:spcPct val="42000"/>
              </a:spcAft>
              <a:buSzPct val="100000"/>
            </a:pPr>
            <a:r>
              <a:rPr lang="es-ES" sz="1800">
                <a:solidFill>
                  <a:srgbClr val="000000"/>
                </a:solidFill>
                <a:cs typeface="Arial" charset="0"/>
              </a:rPr>
              <a:t>ASCOT-BPLA (137 mmHg)</a:t>
            </a:r>
          </a:p>
        </p:txBody>
      </p:sp>
      <p:sp>
        <p:nvSpPr>
          <p:cNvPr id="51223" name="Rectangle 22"/>
          <p:cNvSpPr>
            <a:spLocks noChangeArrowheads="1"/>
          </p:cNvSpPr>
          <p:nvPr/>
        </p:nvSpPr>
        <p:spPr bwMode="gray">
          <a:xfrm>
            <a:off x="1190625" y="2124075"/>
            <a:ext cx="2197100" cy="274638"/>
          </a:xfrm>
          <a:prstGeom prst="rect">
            <a:avLst/>
          </a:prstGeom>
          <a:noFill/>
          <a:ln w="12700" algn="ctr">
            <a:noFill/>
            <a:miter lim="800000"/>
            <a:headEnd/>
            <a:tailEnd/>
          </a:ln>
        </p:spPr>
        <p:txBody>
          <a:bodyPr wrap="none" lIns="0" tIns="0" rIns="0" bIns="0" anchor="ctr">
            <a:spAutoFit/>
          </a:bodyPr>
          <a:lstStyle/>
          <a:p>
            <a:pPr algn="r">
              <a:buSzPct val="100000"/>
            </a:pPr>
            <a:r>
              <a:rPr lang="es-ES" sz="1800">
                <a:solidFill>
                  <a:srgbClr val="000000"/>
                </a:solidFill>
                <a:cs typeface="Arial" charset="0"/>
              </a:rPr>
              <a:t>ALLHAT (138 mmHg)</a:t>
            </a:r>
          </a:p>
        </p:txBody>
      </p:sp>
      <p:sp>
        <p:nvSpPr>
          <p:cNvPr id="51224" name="Rectangle 23"/>
          <p:cNvSpPr>
            <a:spLocks noChangeArrowheads="1"/>
          </p:cNvSpPr>
          <p:nvPr/>
        </p:nvSpPr>
        <p:spPr bwMode="gray">
          <a:xfrm>
            <a:off x="1520825" y="2501900"/>
            <a:ext cx="1866900" cy="274638"/>
          </a:xfrm>
          <a:prstGeom prst="rect">
            <a:avLst/>
          </a:prstGeom>
          <a:noFill/>
          <a:ln w="12700" algn="ctr">
            <a:noFill/>
            <a:miter lim="800000"/>
            <a:headEnd/>
            <a:tailEnd/>
          </a:ln>
        </p:spPr>
        <p:txBody>
          <a:bodyPr wrap="none" lIns="0" tIns="0" rIns="0" bIns="0" anchor="ctr">
            <a:spAutoFit/>
          </a:bodyPr>
          <a:lstStyle/>
          <a:p>
            <a:pPr algn="r">
              <a:spcAft>
                <a:spcPct val="42000"/>
              </a:spcAft>
              <a:buSzPct val="100000"/>
            </a:pPr>
            <a:r>
              <a:rPr lang="es-ES" sz="1800">
                <a:solidFill>
                  <a:srgbClr val="000000"/>
                </a:solidFill>
                <a:cs typeface="Arial" charset="0"/>
              </a:rPr>
              <a:t>IDNT (138 mmHg)</a:t>
            </a:r>
          </a:p>
        </p:txBody>
      </p:sp>
      <p:sp>
        <p:nvSpPr>
          <p:cNvPr id="51225" name="Rectangle 24"/>
          <p:cNvSpPr>
            <a:spLocks noChangeArrowheads="1"/>
          </p:cNvSpPr>
          <p:nvPr/>
        </p:nvSpPr>
        <p:spPr bwMode="gray">
          <a:xfrm>
            <a:off x="1139825" y="2873375"/>
            <a:ext cx="2247900" cy="274638"/>
          </a:xfrm>
          <a:prstGeom prst="rect">
            <a:avLst/>
          </a:prstGeom>
          <a:noFill/>
          <a:ln w="12700" algn="ctr">
            <a:noFill/>
            <a:miter lim="800000"/>
            <a:headEnd/>
            <a:tailEnd/>
          </a:ln>
        </p:spPr>
        <p:txBody>
          <a:bodyPr wrap="none" lIns="0" tIns="0" rIns="0" bIns="0" anchor="ctr">
            <a:spAutoFit/>
          </a:bodyPr>
          <a:lstStyle/>
          <a:p>
            <a:pPr algn="r">
              <a:buSzPct val="100000"/>
            </a:pPr>
            <a:r>
              <a:rPr lang="es-ES" sz="1800">
                <a:solidFill>
                  <a:srgbClr val="000000"/>
                </a:solidFill>
                <a:cs typeface="Arial" charset="0"/>
              </a:rPr>
              <a:t>RENAAL (141 mmHg)</a:t>
            </a:r>
          </a:p>
        </p:txBody>
      </p:sp>
      <p:sp>
        <p:nvSpPr>
          <p:cNvPr id="51226" name="Rectangle 25"/>
          <p:cNvSpPr>
            <a:spLocks noChangeArrowheads="1"/>
          </p:cNvSpPr>
          <p:nvPr/>
        </p:nvSpPr>
        <p:spPr bwMode="gray">
          <a:xfrm>
            <a:off x="1266825" y="3255963"/>
            <a:ext cx="2120900" cy="274637"/>
          </a:xfrm>
          <a:prstGeom prst="rect">
            <a:avLst/>
          </a:prstGeom>
          <a:noFill/>
          <a:ln w="12700" algn="ctr">
            <a:noFill/>
            <a:miter lim="800000"/>
            <a:headEnd/>
            <a:tailEnd/>
          </a:ln>
        </p:spPr>
        <p:txBody>
          <a:bodyPr wrap="none" lIns="0" tIns="0" rIns="0" bIns="0" anchor="ctr">
            <a:spAutoFit/>
          </a:bodyPr>
          <a:lstStyle/>
          <a:p>
            <a:pPr algn="r">
              <a:buSzPct val="100000"/>
            </a:pPr>
            <a:r>
              <a:rPr lang="es-ES" sz="1800">
                <a:solidFill>
                  <a:srgbClr val="000000"/>
                </a:solidFill>
                <a:cs typeface="Arial" charset="0"/>
              </a:rPr>
              <a:t>UKPDS (144 mmHg)</a:t>
            </a:r>
          </a:p>
        </p:txBody>
      </p:sp>
      <p:sp>
        <p:nvSpPr>
          <p:cNvPr id="51227" name="Rectangle 26"/>
          <p:cNvSpPr>
            <a:spLocks noChangeArrowheads="1"/>
          </p:cNvSpPr>
          <p:nvPr/>
        </p:nvSpPr>
        <p:spPr bwMode="gray">
          <a:xfrm>
            <a:off x="1419225" y="3681413"/>
            <a:ext cx="1968500" cy="274637"/>
          </a:xfrm>
          <a:prstGeom prst="rect">
            <a:avLst/>
          </a:prstGeom>
          <a:noFill/>
          <a:ln w="12700" algn="ctr">
            <a:noFill/>
            <a:miter lim="800000"/>
            <a:headEnd/>
            <a:tailEnd/>
          </a:ln>
        </p:spPr>
        <p:txBody>
          <a:bodyPr wrap="none" lIns="0" tIns="0" rIns="0" bIns="0" anchor="ctr">
            <a:spAutoFit/>
          </a:bodyPr>
          <a:lstStyle/>
          <a:p>
            <a:pPr algn="r">
              <a:buSzPct val="100000"/>
            </a:pPr>
            <a:r>
              <a:rPr lang="es-ES" sz="1800">
                <a:solidFill>
                  <a:srgbClr val="000000"/>
                </a:solidFill>
                <a:cs typeface="Arial" charset="0"/>
              </a:rPr>
              <a:t>ABCD (132 mmHg)</a:t>
            </a:r>
          </a:p>
        </p:txBody>
      </p:sp>
      <p:sp>
        <p:nvSpPr>
          <p:cNvPr id="51228" name="Rectangle 27"/>
          <p:cNvSpPr>
            <a:spLocks noChangeArrowheads="1"/>
          </p:cNvSpPr>
          <p:nvPr/>
        </p:nvSpPr>
        <p:spPr bwMode="gray">
          <a:xfrm>
            <a:off x="1368425" y="4052888"/>
            <a:ext cx="2019300" cy="274637"/>
          </a:xfrm>
          <a:prstGeom prst="rect">
            <a:avLst/>
          </a:prstGeom>
          <a:noFill/>
          <a:ln w="12700" algn="ctr">
            <a:noFill/>
            <a:miter lim="800000"/>
            <a:headEnd/>
            <a:tailEnd/>
          </a:ln>
        </p:spPr>
        <p:txBody>
          <a:bodyPr wrap="none" lIns="0" tIns="0" rIns="0" bIns="0" anchor="ctr">
            <a:spAutoFit/>
          </a:bodyPr>
          <a:lstStyle/>
          <a:p>
            <a:pPr algn="r">
              <a:buSzPct val="100000"/>
            </a:pPr>
            <a:r>
              <a:rPr lang="es-ES" sz="1800">
                <a:solidFill>
                  <a:srgbClr val="000000"/>
                </a:solidFill>
                <a:cs typeface="Arial" charset="0"/>
              </a:rPr>
              <a:t>MDRD (132 mmHg)</a:t>
            </a:r>
          </a:p>
        </p:txBody>
      </p:sp>
      <p:sp>
        <p:nvSpPr>
          <p:cNvPr id="51229" name="Rectangle 28"/>
          <p:cNvSpPr>
            <a:spLocks noChangeArrowheads="1"/>
          </p:cNvSpPr>
          <p:nvPr/>
        </p:nvSpPr>
        <p:spPr bwMode="gray">
          <a:xfrm>
            <a:off x="1571625" y="4448175"/>
            <a:ext cx="1816100" cy="274638"/>
          </a:xfrm>
          <a:prstGeom prst="rect">
            <a:avLst/>
          </a:prstGeom>
          <a:noFill/>
          <a:ln w="12700" algn="ctr">
            <a:noFill/>
            <a:miter lim="800000"/>
            <a:headEnd/>
            <a:tailEnd/>
          </a:ln>
        </p:spPr>
        <p:txBody>
          <a:bodyPr wrap="none" lIns="0" tIns="0" rIns="0" bIns="0" anchor="ctr">
            <a:spAutoFit/>
          </a:bodyPr>
          <a:lstStyle/>
          <a:p>
            <a:pPr algn="r">
              <a:buSzPct val="100000"/>
            </a:pPr>
            <a:r>
              <a:rPr lang="es-ES" sz="1800">
                <a:solidFill>
                  <a:srgbClr val="000000"/>
                </a:solidFill>
                <a:cs typeface="Arial" charset="0"/>
              </a:rPr>
              <a:t>HOT (138 mmHg)</a:t>
            </a:r>
          </a:p>
        </p:txBody>
      </p:sp>
      <p:sp>
        <p:nvSpPr>
          <p:cNvPr id="51230" name="Rectangle 29"/>
          <p:cNvSpPr>
            <a:spLocks noChangeArrowheads="1"/>
          </p:cNvSpPr>
          <p:nvPr/>
        </p:nvSpPr>
        <p:spPr bwMode="gray">
          <a:xfrm>
            <a:off x="1444625" y="4826000"/>
            <a:ext cx="1943100" cy="274638"/>
          </a:xfrm>
          <a:prstGeom prst="rect">
            <a:avLst/>
          </a:prstGeom>
          <a:noFill/>
          <a:ln w="12700" algn="ctr">
            <a:noFill/>
            <a:miter lim="800000"/>
            <a:headEnd/>
            <a:tailEnd/>
          </a:ln>
        </p:spPr>
        <p:txBody>
          <a:bodyPr wrap="none" lIns="0" tIns="0" rIns="0" bIns="0" anchor="ctr">
            <a:spAutoFit/>
          </a:bodyPr>
          <a:lstStyle/>
          <a:p>
            <a:pPr algn="r">
              <a:buSzPct val="100000"/>
            </a:pPr>
            <a:r>
              <a:rPr lang="es-ES" sz="1800">
                <a:solidFill>
                  <a:srgbClr val="000000"/>
                </a:solidFill>
                <a:cs typeface="Arial" charset="0"/>
              </a:rPr>
              <a:t>AASK (128 mmHg)</a:t>
            </a:r>
          </a:p>
        </p:txBody>
      </p:sp>
      <p:sp>
        <p:nvSpPr>
          <p:cNvPr id="51231" name="Line 30"/>
          <p:cNvSpPr>
            <a:spLocks noChangeShapeType="1"/>
          </p:cNvSpPr>
          <p:nvPr/>
        </p:nvSpPr>
        <p:spPr bwMode="gray">
          <a:xfrm>
            <a:off x="446088" y="1601788"/>
            <a:ext cx="2936875" cy="0"/>
          </a:xfrm>
          <a:prstGeom prst="line">
            <a:avLst/>
          </a:prstGeom>
          <a:noFill/>
          <a:ln w="19050">
            <a:solidFill>
              <a:schemeClr val="tx1"/>
            </a:solidFill>
            <a:round/>
            <a:headEnd/>
            <a:tailEnd/>
          </a:ln>
        </p:spPr>
        <p:txBody>
          <a:bodyPr wrap="none" anchor="ctr"/>
          <a:lstStyle/>
          <a:p>
            <a:endParaRPr lang="en-US"/>
          </a:p>
        </p:txBody>
      </p:sp>
      <p:sp>
        <p:nvSpPr>
          <p:cNvPr id="51232" name="Rectangle 33"/>
          <p:cNvSpPr>
            <a:spLocks noGrp="1" noChangeArrowheads="1"/>
          </p:cNvSpPr>
          <p:nvPr>
            <p:ph type="title"/>
          </p:nvPr>
        </p:nvSpPr>
        <p:spPr>
          <a:xfrm>
            <a:off x="334963" y="152400"/>
            <a:ext cx="8515350" cy="762000"/>
          </a:xfrm>
        </p:spPr>
        <p:txBody>
          <a:bodyPr>
            <a:normAutofit fontScale="90000"/>
          </a:bodyPr>
          <a:lstStyle/>
          <a:p>
            <a:r>
              <a:rPr lang="es-ES" sz="2400" dirty="0" smtClean="0">
                <a:solidFill>
                  <a:srgbClr val="FF0000"/>
                </a:solidFill>
                <a:ea typeface="MS PGothic" pitchFamily="34" charset="-128"/>
              </a:rPr>
              <a:t>La mayoría de los pacientes hipertensos necesitan un tratamiento combinado para alcanzar los objetivos de PA</a:t>
            </a:r>
          </a:p>
        </p:txBody>
      </p:sp>
      <p:sp>
        <p:nvSpPr>
          <p:cNvPr id="51233" name="Rectangle 32"/>
          <p:cNvSpPr>
            <a:spLocks noChangeArrowheads="1"/>
          </p:cNvSpPr>
          <p:nvPr/>
        </p:nvSpPr>
        <p:spPr bwMode="gray">
          <a:xfrm>
            <a:off x="454025" y="6380163"/>
            <a:ext cx="2794000" cy="412750"/>
          </a:xfrm>
          <a:prstGeom prst="rect">
            <a:avLst/>
          </a:prstGeom>
          <a:noFill/>
          <a:ln w="12700" algn="ctr">
            <a:noFill/>
            <a:miter lim="800000"/>
            <a:headEnd/>
            <a:tailEnd/>
          </a:ln>
        </p:spPr>
        <p:txBody>
          <a:bodyPr wrap="none" lIns="0" tIns="0" rIns="108000" bIns="108000" anchor="b">
            <a:spAutoFit/>
          </a:bodyPr>
          <a:lstStyle/>
          <a:p>
            <a:pPr>
              <a:buSzPct val="100000"/>
            </a:pPr>
            <a:r>
              <a:rPr lang="es-ES" sz="1000">
                <a:solidFill>
                  <a:srgbClr val="000000"/>
                </a:solidFill>
              </a:rPr>
              <a:t>Bakris et al. </a:t>
            </a:r>
            <a:r>
              <a:rPr lang="es-ES" sz="1000" i="1">
                <a:solidFill>
                  <a:srgbClr val="000000"/>
                </a:solidFill>
              </a:rPr>
              <a:t>Am J Med.</a:t>
            </a:r>
            <a:r>
              <a:rPr lang="es-ES" sz="1000">
                <a:solidFill>
                  <a:srgbClr val="000000"/>
                </a:solidFill>
              </a:rPr>
              <a:t> 2004;116(5A):30S–38S;</a:t>
            </a:r>
            <a:br>
              <a:rPr lang="es-ES" sz="1000">
                <a:solidFill>
                  <a:srgbClr val="000000"/>
                </a:solidFill>
              </a:rPr>
            </a:br>
            <a:r>
              <a:rPr lang="es-ES" sz="1000">
                <a:solidFill>
                  <a:srgbClr val="000000"/>
                </a:solidFill>
              </a:rPr>
              <a:t>Dahlöf et al. </a:t>
            </a:r>
            <a:r>
              <a:rPr lang="es-ES" sz="1000" i="1">
                <a:solidFill>
                  <a:srgbClr val="000000"/>
                </a:solidFill>
              </a:rPr>
              <a:t>Lancet.</a:t>
            </a:r>
            <a:r>
              <a:rPr lang="es-ES" sz="1000">
                <a:solidFill>
                  <a:srgbClr val="000000"/>
                </a:solidFill>
              </a:rPr>
              <a:t> 2005;366:895-906.</a:t>
            </a:r>
          </a:p>
        </p:txBody>
      </p:sp>
    </p:spTree>
  </p:cSld>
  <p:clrMapOvr>
    <a:masterClrMapping/>
  </p:clrMapOvr>
  <p:transition>
    <p:wipe dir="r"/>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TOPICOS EN HIPERTENSION</a:t>
            </a:r>
            <a:endParaRPr lang="en-US" dirty="0"/>
          </a:p>
        </p:txBody>
      </p:sp>
      <p:graphicFrame>
        <p:nvGraphicFramePr>
          <p:cNvPr id="4" name="3 Marcador de contenido"/>
          <p:cNvGraphicFramePr>
            <a:graphicFrameLocks noGrp="1"/>
          </p:cNvGraphicFramePr>
          <p:nvPr>
            <p:ph idx="1"/>
          </p:nvPr>
        </p:nvGraphicFramePr>
        <p:xfrm>
          <a:off x="457200" y="1600200"/>
          <a:ext cx="8229599" cy="5219140"/>
        </p:xfrm>
        <a:graphic>
          <a:graphicData uri="http://schemas.openxmlformats.org/drawingml/2006/table">
            <a:tbl>
              <a:tblPr firstRow="1" bandRow="1">
                <a:tableStyleId>{5C22544A-7EE6-4342-B048-85BDC9FD1C3A}</a:tableStyleId>
              </a:tblPr>
              <a:tblGrid>
                <a:gridCol w="1175657"/>
                <a:gridCol w="1175657"/>
                <a:gridCol w="1175657"/>
                <a:gridCol w="1175657"/>
                <a:gridCol w="1175657"/>
                <a:gridCol w="1175657"/>
                <a:gridCol w="1175657"/>
              </a:tblGrid>
              <a:tr h="334561">
                <a:tc>
                  <a:txBody>
                    <a:bodyPr/>
                    <a:lstStyle/>
                    <a:p>
                      <a:endParaRPr lang="en-US" sz="1100" dirty="0"/>
                    </a:p>
                  </a:txBody>
                  <a:tcPr/>
                </a:tc>
                <a:tc>
                  <a:txBody>
                    <a:bodyPr/>
                    <a:lstStyle/>
                    <a:p>
                      <a:endParaRPr lang="en-US" sz="1100" u="sng" dirty="0"/>
                    </a:p>
                  </a:txBody>
                  <a:tcPr/>
                </a:tc>
                <a:tc>
                  <a:txBody>
                    <a:bodyPr/>
                    <a:lstStyle/>
                    <a:p>
                      <a:r>
                        <a:rPr lang="es-MX" sz="1100" dirty="0" smtClean="0"/>
                        <a:t>GRUPO</a:t>
                      </a:r>
                      <a:endParaRPr lang="en-US" sz="1100" dirty="0"/>
                    </a:p>
                  </a:txBody>
                  <a:tcPr/>
                </a:tc>
                <a:tc>
                  <a:txBody>
                    <a:bodyPr/>
                    <a:lstStyle/>
                    <a:p>
                      <a:r>
                        <a:rPr lang="es-MX" sz="1100" dirty="0" smtClean="0"/>
                        <a:t>DE</a:t>
                      </a:r>
                      <a:endParaRPr lang="en-US" sz="1100" dirty="0"/>
                    </a:p>
                  </a:txBody>
                  <a:tcPr/>
                </a:tc>
                <a:tc>
                  <a:txBody>
                    <a:bodyPr/>
                    <a:lstStyle/>
                    <a:p>
                      <a:r>
                        <a:rPr lang="es-MX" sz="1100" dirty="0" smtClean="0"/>
                        <a:t>FARMACOS</a:t>
                      </a:r>
                      <a:endParaRPr lang="en-US" sz="1100" dirty="0"/>
                    </a:p>
                  </a:txBody>
                  <a:tcPr/>
                </a:tc>
                <a:tc>
                  <a:txBody>
                    <a:bodyPr/>
                    <a:lstStyle/>
                    <a:p>
                      <a:endParaRPr lang="en-US" sz="1100"/>
                    </a:p>
                  </a:txBody>
                  <a:tcPr/>
                </a:tc>
                <a:tc>
                  <a:txBody>
                    <a:bodyPr/>
                    <a:lstStyle/>
                    <a:p>
                      <a:endParaRPr lang="en-US" sz="1100"/>
                    </a:p>
                  </a:txBody>
                  <a:tcPr/>
                </a:tc>
              </a:tr>
              <a:tr h="764711">
                <a:tc>
                  <a:txBody>
                    <a:bodyPr/>
                    <a:lstStyle/>
                    <a:p>
                      <a:r>
                        <a:rPr lang="es-MX" sz="1100" dirty="0" smtClean="0"/>
                        <a:t>ENFERMEDAD</a:t>
                      </a:r>
                      <a:endParaRPr lang="en-US" sz="1100" dirty="0"/>
                    </a:p>
                  </a:txBody>
                  <a:tcPr/>
                </a:tc>
                <a:tc>
                  <a:txBody>
                    <a:bodyPr/>
                    <a:lstStyle/>
                    <a:p>
                      <a:r>
                        <a:rPr lang="es-MX" sz="1100" u="sng" dirty="0" smtClean="0"/>
                        <a:t>DIURETICOS</a:t>
                      </a:r>
                      <a:endParaRPr lang="en-US" sz="1100" u="sng" dirty="0"/>
                    </a:p>
                  </a:txBody>
                  <a:tcPr/>
                </a:tc>
                <a:tc>
                  <a:txBody>
                    <a:bodyPr/>
                    <a:lstStyle/>
                    <a:p>
                      <a:r>
                        <a:rPr lang="es-MX" sz="1100" dirty="0" smtClean="0"/>
                        <a:t>BETA BLOQUEADORES</a:t>
                      </a:r>
                      <a:endParaRPr lang="en-US" sz="1100" dirty="0"/>
                    </a:p>
                  </a:txBody>
                  <a:tcPr/>
                </a:tc>
                <a:tc>
                  <a:txBody>
                    <a:bodyPr/>
                    <a:lstStyle/>
                    <a:p>
                      <a:r>
                        <a:rPr lang="es-MX" sz="1100" dirty="0" smtClean="0"/>
                        <a:t>INHIBIDORES DE LA</a:t>
                      </a:r>
                      <a:r>
                        <a:rPr lang="es-MX" sz="1100" baseline="0" dirty="0" smtClean="0"/>
                        <a:t> ECA</a:t>
                      </a:r>
                      <a:endParaRPr lang="en-US" sz="1100" dirty="0"/>
                    </a:p>
                  </a:txBody>
                  <a:tcPr/>
                </a:tc>
                <a:tc>
                  <a:txBody>
                    <a:bodyPr/>
                    <a:lstStyle/>
                    <a:p>
                      <a:r>
                        <a:rPr lang="es-MX" sz="1100" dirty="0" smtClean="0"/>
                        <a:t>BLOQUEADORES</a:t>
                      </a:r>
                      <a:r>
                        <a:rPr lang="es-MX" sz="1100" baseline="0" dirty="0" smtClean="0"/>
                        <a:t> DE AN GIOTEN SINA 2</a:t>
                      </a:r>
                      <a:endParaRPr lang="en-US" sz="1100" dirty="0"/>
                    </a:p>
                  </a:txBody>
                  <a:tcPr/>
                </a:tc>
                <a:tc>
                  <a:txBody>
                    <a:bodyPr/>
                    <a:lstStyle/>
                    <a:p>
                      <a:r>
                        <a:rPr lang="es-MX" sz="1100" dirty="0" smtClean="0"/>
                        <a:t>CALCIOAN TAGON ISTAS</a:t>
                      </a:r>
                      <a:endParaRPr lang="en-US" sz="1100" dirty="0"/>
                    </a:p>
                  </a:txBody>
                  <a:tcPr/>
                </a:tc>
                <a:tc>
                  <a:txBody>
                    <a:bodyPr/>
                    <a:lstStyle/>
                    <a:p>
                      <a:r>
                        <a:rPr lang="es-MX" sz="1100" dirty="0" smtClean="0"/>
                        <a:t>ANTAGONISTAS DE ALDOSTERONA</a:t>
                      </a:r>
                      <a:endParaRPr lang="en-US" sz="1100" dirty="0"/>
                    </a:p>
                  </a:txBody>
                  <a:tcPr/>
                </a:tc>
              </a:tr>
              <a:tr h="477944">
                <a:tc>
                  <a:txBody>
                    <a:bodyPr/>
                    <a:lstStyle/>
                    <a:p>
                      <a:r>
                        <a:rPr lang="es-MX" sz="1100" dirty="0" smtClean="0"/>
                        <a:t>INSUFICIENCIA CARDIACA</a:t>
                      </a:r>
                      <a:endParaRPr lang="en-US" sz="1100" dirty="0"/>
                    </a:p>
                  </a:txBody>
                  <a:tcPr/>
                </a:tc>
                <a:tc>
                  <a:txBody>
                    <a:bodyPr/>
                    <a:lstStyle/>
                    <a:p>
                      <a:r>
                        <a:rPr lang="es-MX" sz="1100" u="none" dirty="0" smtClean="0"/>
                        <a:t>+</a:t>
                      </a:r>
                      <a:endParaRPr lang="en-US" sz="1100" u="none" dirty="0"/>
                    </a:p>
                  </a:txBody>
                  <a:tcPr/>
                </a:tc>
                <a:tc>
                  <a:txBody>
                    <a:bodyPr/>
                    <a:lstStyle/>
                    <a:p>
                      <a:r>
                        <a:rPr lang="es-MX" sz="1100" dirty="0" smtClean="0"/>
                        <a:t>+</a:t>
                      </a:r>
                      <a:endParaRPr lang="en-US" sz="1100" dirty="0"/>
                    </a:p>
                  </a:txBody>
                  <a:tcPr/>
                </a:tc>
                <a:tc>
                  <a:txBody>
                    <a:bodyPr/>
                    <a:lstStyle/>
                    <a:p>
                      <a:r>
                        <a:rPr lang="es-MX" sz="1100" dirty="0" smtClean="0"/>
                        <a:t>+</a:t>
                      </a:r>
                      <a:endParaRPr lang="en-US" sz="1100" dirty="0"/>
                    </a:p>
                  </a:txBody>
                  <a:tcPr/>
                </a:tc>
                <a:tc>
                  <a:txBody>
                    <a:bodyPr/>
                    <a:lstStyle/>
                    <a:p>
                      <a:r>
                        <a:rPr lang="es-MX" sz="1100" dirty="0" smtClean="0"/>
                        <a:t>+</a:t>
                      </a:r>
                      <a:endParaRPr lang="en-US" sz="1100" dirty="0"/>
                    </a:p>
                  </a:txBody>
                  <a:tcPr/>
                </a:tc>
                <a:tc>
                  <a:txBody>
                    <a:bodyPr/>
                    <a:lstStyle/>
                    <a:p>
                      <a:endParaRPr lang="en-US" sz="1100" dirty="0"/>
                    </a:p>
                  </a:txBody>
                  <a:tcPr/>
                </a:tc>
                <a:tc>
                  <a:txBody>
                    <a:bodyPr/>
                    <a:lstStyle/>
                    <a:p>
                      <a:r>
                        <a:rPr lang="es-MX" sz="1100" dirty="0" smtClean="0"/>
                        <a:t>+</a:t>
                      </a:r>
                      <a:endParaRPr lang="en-US" sz="1100" dirty="0"/>
                    </a:p>
                  </a:txBody>
                  <a:tcPr/>
                </a:tc>
              </a:tr>
              <a:tr h="495082">
                <a:tc>
                  <a:txBody>
                    <a:bodyPr/>
                    <a:lstStyle/>
                    <a:p>
                      <a:r>
                        <a:rPr lang="es-MX" sz="1050" dirty="0" smtClean="0"/>
                        <a:t>CARDIOPATIA ISQUEM ICA</a:t>
                      </a:r>
                      <a:endParaRPr lang="en-US" sz="1050" dirty="0"/>
                    </a:p>
                  </a:txBody>
                  <a:tcPr/>
                </a:tc>
                <a:tc>
                  <a:txBody>
                    <a:bodyPr/>
                    <a:lstStyle/>
                    <a:p>
                      <a:endParaRPr lang="en-US" sz="1050" u="none"/>
                    </a:p>
                  </a:txBody>
                  <a:tcPr/>
                </a:tc>
                <a:tc>
                  <a:txBody>
                    <a:bodyPr/>
                    <a:lstStyle/>
                    <a:p>
                      <a:r>
                        <a:rPr lang="es-MX" sz="1050" dirty="0" smtClean="0"/>
                        <a:t>+</a:t>
                      </a:r>
                      <a:endParaRPr lang="en-US" sz="1050" dirty="0"/>
                    </a:p>
                  </a:txBody>
                  <a:tcPr/>
                </a:tc>
                <a:tc>
                  <a:txBody>
                    <a:bodyPr/>
                    <a:lstStyle/>
                    <a:p>
                      <a:r>
                        <a:rPr lang="es-MX" sz="1050" dirty="0" smtClean="0"/>
                        <a:t>+</a:t>
                      </a:r>
                      <a:endParaRPr lang="en-US" sz="1050" dirty="0"/>
                    </a:p>
                  </a:txBody>
                  <a:tcPr/>
                </a:tc>
                <a:tc>
                  <a:txBody>
                    <a:bodyPr/>
                    <a:lstStyle/>
                    <a:p>
                      <a:r>
                        <a:rPr lang="es-MX" sz="1050" dirty="0" smtClean="0"/>
                        <a:t>+</a:t>
                      </a:r>
                      <a:endParaRPr lang="en-US" sz="1050" dirty="0"/>
                    </a:p>
                  </a:txBody>
                  <a:tcPr/>
                </a:tc>
                <a:tc>
                  <a:txBody>
                    <a:bodyPr/>
                    <a:lstStyle/>
                    <a:p>
                      <a:r>
                        <a:rPr lang="es-MX" sz="1050" dirty="0" smtClean="0"/>
                        <a:t>+</a:t>
                      </a:r>
                      <a:endParaRPr lang="en-US" sz="1050" dirty="0"/>
                    </a:p>
                  </a:txBody>
                  <a:tcPr/>
                </a:tc>
                <a:tc>
                  <a:txBody>
                    <a:bodyPr/>
                    <a:lstStyle/>
                    <a:p>
                      <a:r>
                        <a:rPr lang="es-MX" sz="1050" dirty="0" smtClean="0"/>
                        <a:t>+</a:t>
                      </a:r>
                      <a:endParaRPr lang="en-US" sz="1050" dirty="0"/>
                    </a:p>
                  </a:txBody>
                  <a:tcPr/>
                </a:tc>
              </a:tr>
              <a:tr h="495082">
                <a:tc>
                  <a:txBody>
                    <a:bodyPr/>
                    <a:lstStyle/>
                    <a:p>
                      <a:r>
                        <a:rPr lang="es-MX" sz="1050" dirty="0" smtClean="0"/>
                        <a:t>HIPERTENSION SISTOLICA AISLADA</a:t>
                      </a:r>
                      <a:endParaRPr lang="en-US" sz="1050" dirty="0"/>
                    </a:p>
                  </a:txBody>
                  <a:tcPr/>
                </a:tc>
                <a:tc>
                  <a:txBody>
                    <a:bodyPr/>
                    <a:lstStyle/>
                    <a:p>
                      <a:r>
                        <a:rPr lang="es-MX" sz="1050" u="none" dirty="0" smtClean="0"/>
                        <a:t>+</a:t>
                      </a:r>
                      <a:endParaRPr lang="en-US" sz="1050" u="none" dirty="0"/>
                    </a:p>
                  </a:txBody>
                  <a:tcPr/>
                </a:tc>
                <a:tc>
                  <a:txBody>
                    <a:bodyPr/>
                    <a:lstStyle/>
                    <a:p>
                      <a:endParaRPr lang="en-US" sz="1050" dirty="0"/>
                    </a:p>
                  </a:txBody>
                  <a:tcPr/>
                </a:tc>
                <a:tc>
                  <a:txBody>
                    <a:bodyPr/>
                    <a:lstStyle/>
                    <a:p>
                      <a:r>
                        <a:rPr lang="es-MX" sz="1050" dirty="0" smtClean="0"/>
                        <a:t>+</a:t>
                      </a:r>
                      <a:endParaRPr lang="en-US" sz="1050" dirty="0"/>
                    </a:p>
                  </a:txBody>
                  <a:tcPr/>
                </a:tc>
                <a:tc>
                  <a:txBody>
                    <a:bodyPr/>
                    <a:lstStyle/>
                    <a:p>
                      <a:r>
                        <a:rPr lang="es-MX" sz="1050" dirty="0" smtClean="0"/>
                        <a:t>+</a:t>
                      </a:r>
                      <a:endParaRPr lang="en-US" sz="1050" dirty="0"/>
                    </a:p>
                  </a:txBody>
                  <a:tcPr/>
                </a:tc>
                <a:tc>
                  <a:txBody>
                    <a:bodyPr/>
                    <a:lstStyle/>
                    <a:p>
                      <a:r>
                        <a:rPr lang="es-MX" sz="1050" dirty="0" smtClean="0"/>
                        <a:t>+</a:t>
                      </a:r>
                      <a:endParaRPr lang="en-US" sz="1050" dirty="0"/>
                    </a:p>
                  </a:txBody>
                  <a:tcPr/>
                </a:tc>
                <a:tc>
                  <a:txBody>
                    <a:bodyPr/>
                    <a:lstStyle/>
                    <a:p>
                      <a:endParaRPr lang="en-US" sz="1050" dirty="0"/>
                    </a:p>
                  </a:txBody>
                  <a:tcPr/>
                </a:tc>
              </a:tr>
              <a:tr h="380832">
                <a:tc>
                  <a:txBody>
                    <a:bodyPr/>
                    <a:lstStyle/>
                    <a:p>
                      <a:r>
                        <a:rPr lang="es-MX" sz="1050" dirty="0" smtClean="0"/>
                        <a:t>DIABETES MELLITUS TIPO2</a:t>
                      </a:r>
                      <a:endParaRPr lang="en-US" sz="1050" dirty="0"/>
                    </a:p>
                  </a:txBody>
                  <a:tcPr/>
                </a:tc>
                <a:tc>
                  <a:txBody>
                    <a:bodyPr/>
                    <a:lstStyle/>
                    <a:p>
                      <a:r>
                        <a:rPr lang="es-MX" sz="1050" u="none" dirty="0" smtClean="0"/>
                        <a:t>+</a:t>
                      </a:r>
                      <a:endParaRPr lang="en-US" sz="1050" u="none" dirty="0"/>
                    </a:p>
                  </a:txBody>
                  <a:tcPr/>
                </a:tc>
                <a:tc>
                  <a:txBody>
                    <a:bodyPr/>
                    <a:lstStyle/>
                    <a:p>
                      <a:r>
                        <a:rPr lang="es-MX" sz="1050" dirty="0" smtClean="0"/>
                        <a:t>+</a:t>
                      </a:r>
                      <a:endParaRPr lang="en-US" sz="1050" dirty="0"/>
                    </a:p>
                  </a:txBody>
                  <a:tcPr/>
                </a:tc>
                <a:tc>
                  <a:txBody>
                    <a:bodyPr/>
                    <a:lstStyle/>
                    <a:p>
                      <a:r>
                        <a:rPr lang="es-MX" sz="1050" dirty="0" smtClean="0"/>
                        <a:t>+</a:t>
                      </a:r>
                      <a:endParaRPr lang="en-US" sz="1050" dirty="0"/>
                    </a:p>
                  </a:txBody>
                  <a:tcPr/>
                </a:tc>
                <a:tc>
                  <a:txBody>
                    <a:bodyPr/>
                    <a:lstStyle/>
                    <a:p>
                      <a:r>
                        <a:rPr lang="es-MX" sz="1050" dirty="0" smtClean="0"/>
                        <a:t>+</a:t>
                      </a:r>
                      <a:endParaRPr lang="en-US" sz="1050" dirty="0"/>
                    </a:p>
                  </a:txBody>
                  <a:tcPr/>
                </a:tc>
                <a:tc>
                  <a:txBody>
                    <a:bodyPr/>
                    <a:lstStyle/>
                    <a:p>
                      <a:r>
                        <a:rPr lang="es-MX" sz="1050" dirty="0" smtClean="0"/>
                        <a:t>+</a:t>
                      </a:r>
                      <a:endParaRPr lang="en-US" sz="1050" dirty="0"/>
                    </a:p>
                  </a:txBody>
                  <a:tcPr/>
                </a:tc>
                <a:tc>
                  <a:txBody>
                    <a:bodyPr/>
                    <a:lstStyle/>
                    <a:p>
                      <a:endParaRPr lang="en-US" sz="1050"/>
                    </a:p>
                  </a:txBody>
                  <a:tcPr/>
                </a:tc>
              </a:tr>
              <a:tr h="495082">
                <a:tc>
                  <a:txBody>
                    <a:bodyPr/>
                    <a:lstStyle/>
                    <a:p>
                      <a:r>
                        <a:rPr lang="es-MX" sz="1050" dirty="0" smtClean="0"/>
                        <a:t>ENFERMEDAD RENAL TERMINAL</a:t>
                      </a:r>
                      <a:endParaRPr lang="en-US" sz="1050" dirty="0"/>
                    </a:p>
                  </a:txBody>
                  <a:tcPr/>
                </a:tc>
                <a:tc>
                  <a:txBody>
                    <a:bodyPr/>
                    <a:lstStyle/>
                    <a:p>
                      <a:r>
                        <a:rPr lang="es-MX" sz="1050" u="none" dirty="0" smtClean="0"/>
                        <a:t>DE ASA</a:t>
                      </a:r>
                      <a:endParaRPr lang="en-US" sz="1050" u="none" dirty="0"/>
                    </a:p>
                  </a:txBody>
                  <a:tcPr/>
                </a:tc>
                <a:tc>
                  <a:txBody>
                    <a:bodyPr/>
                    <a:lstStyle/>
                    <a:p>
                      <a:endParaRPr lang="en-US" sz="1050" dirty="0"/>
                    </a:p>
                  </a:txBody>
                  <a:tcPr/>
                </a:tc>
                <a:tc>
                  <a:txBody>
                    <a:bodyPr/>
                    <a:lstStyle/>
                    <a:p>
                      <a:r>
                        <a:rPr lang="es-MX" sz="1050" dirty="0" smtClean="0"/>
                        <a:t>+</a:t>
                      </a:r>
                      <a:endParaRPr lang="en-US" sz="1050" dirty="0"/>
                    </a:p>
                  </a:txBody>
                  <a:tcPr/>
                </a:tc>
                <a:tc>
                  <a:txBody>
                    <a:bodyPr/>
                    <a:lstStyle/>
                    <a:p>
                      <a:r>
                        <a:rPr lang="es-MX" sz="1050" dirty="0" smtClean="0"/>
                        <a:t>+</a:t>
                      </a:r>
                      <a:endParaRPr lang="en-US" sz="1050" dirty="0"/>
                    </a:p>
                  </a:txBody>
                  <a:tcPr/>
                </a:tc>
                <a:tc>
                  <a:txBody>
                    <a:bodyPr/>
                    <a:lstStyle/>
                    <a:p>
                      <a:r>
                        <a:rPr lang="es-MX" sz="1050" dirty="0" smtClean="0"/>
                        <a:t>+</a:t>
                      </a:r>
                      <a:endParaRPr lang="en-US" sz="1050" dirty="0"/>
                    </a:p>
                  </a:txBody>
                  <a:tcPr/>
                </a:tc>
                <a:tc>
                  <a:txBody>
                    <a:bodyPr/>
                    <a:lstStyle/>
                    <a:p>
                      <a:r>
                        <a:rPr lang="es-MX" sz="1050" dirty="0" smtClean="0"/>
                        <a:t>CONTRAINDICADOS</a:t>
                      </a:r>
                      <a:endParaRPr lang="en-US" sz="1050" dirty="0"/>
                    </a:p>
                  </a:txBody>
                  <a:tcPr/>
                </a:tc>
              </a:tr>
              <a:tr h="495082">
                <a:tc>
                  <a:txBody>
                    <a:bodyPr/>
                    <a:lstStyle/>
                    <a:p>
                      <a:r>
                        <a:rPr lang="es-MX" sz="1050" dirty="0" smtClean="0"/>
                        <a:t>ENFERMEDAD VASCULAR CEREBRAL</a:t>
                      </a:r>
                      <a:endParaRPr lang="en-US" sz="1050" dirty="0"/>
                    </a:p>
                  </a:txBody>
                  <a:tcPr/>
                </a:tc>
                <a:tc>
                  <a:txBody>
                    <a:bodyPr/>
                    <a:lstStyle/>
                    <a:p>
                      <a:endParaRPr lang="en-US" sz="1050" u="none" dirty="0"/>
                    </a:p>
                  </a:txBody>
                  <a:tcPr/>
                </a:tc>
                <a:tc>
                  <a:txBody>
                    <a:bodyPr/>
                    <a:lstStyle/>
                    <a:p>
                      <a:endParaRPr lang="en-US" sz="1050" dirty="0"/>
                    </a:p>
                  </a:txBody>
                  <a:tcPr/>
                </a:tc>
                <a:tc>
                  <a:txBody>
                    <a:bodyPr/>
                    <a:lstStyle/>
                    <a:p>
                      <a:endParaRPr lang="en-US" sz="1050" dirty="0"/>
                    </a:p>
                  </a:txBody>
                  <a:tcPr/>
                </a:tc>
                <a:tc>
                  <a:txBody>
                    <a:bodyPr/>
                    <a:lstStyle/>
                    <a:p>
                      <a:endParaRPr lang="en-US" sz="1050" dirty="0"/>
                    </a:p>
                  </a:txBody>
                  <a:tcPr/>
                </a:tc>
                <a:tc>
                  <a:txBody>
                    <a:bodyPr/>
                    <a:lstStyle/>
                    <a:p>
                      <a:r>
                        <a:rPr lang="es-MX" sz="1050" dirty="0" smtClean="0"/>
                        <a:t>+</a:t>
                      </a:r>
                      <a:endParaRPr lang="en-US" sz="1050" dirty="0"/>
                    </a:p>
                  </a:txBody>
                  <a:tcPr/>
                </a:tc>
                <a:tc>
                  <a:txBody>
                    <a:bodyPr/>
                    <a:lstStyle/>
                    <a:p>
                      <a:endParaRPr lang="en-US" sz="1050" dirty="0"/>
                    </a:p>
                  </a:txBody>
                  <a:tcPr/>
                </a:tc>
              </a:tr>
              <a:tr h="723582">
                <a:tc>
                  <a:txBody>
                    <a:bodyPr/>
                    <a:lstStyle/>
                    <a:p>
                      <a:r>
                        <a:rPr lang="es-MX" sz="1050" dirty="0" smtClean="0"/>
                        <a:t>ENFERMEDAD VASCULAR CEREBRAL RECURRENTE</a:t>
                      </a:r>
                      <a:endParaRPr lang="en-US" sz="1050" dirty="0"/>
                    </a:p>
                  </a:txBody>
                  <a:tcPr/>
                </a:tc>
                <a:tc>
                  <a:txBody>
                    <a:bodyPr/>
                    <a:lstStyle/>
                    <a:p>
                      <a:r>
                        <a:rPr lang="es-MX" sz="1050" u="none" dirty="0" smtClean="0"/>
                        <a:t>+</a:t>
                      </a:r>
                      <a:endParaRPr lang="en-US" sz="1050" u="none" dirty="0"/>
                    </a:p>
                  </a:txBody>
                  <a:tcPr/>
                </a:tc>
                <a:tc>
                  <a:txBody>
                    <a:bodyPr/>
                    <a:lstStyle/>
                    <a:p>
                      <a:endParaRPr lang="en-US" sz="1050" dirty="0"/>
                    </a:p>
                  </a:txBody>
                  <a:tcPr/>
                </a:tc>
                <a:tc>
                  <a:txBody>
                    <a:bodyPr/>
                    <a:lstStyle/>
                    <a:p>
                      <a:r>
                        <a:rPr lang="es-MX" sz="1050" dirty="0" smtClean="0"/>
                        <a:t>+</a:t>
                      </a:r>
                      <a:endParaRPr lang="en-US" sz="1050" dirty="0"/>
                    </a:p>
                  </a:txBody>
                  <a:tcPr/>
                </a:tc>
                <a:tc>
                  <a:txBody>
                    <a:bodyPr/>
                    <a:lstStyle/>
                    <a:p>
                      <a:endParaRPr lang="en-US" sz="1050" dirty="0"/>
                    </a:p>
                  </a:txBody>
                  <a:tcPr/>
                </a:tc>
                <a:tc>
                  <a:txBody>
                    <a:bodyPr/>
                    <a:lstStyle/>
                    <a:p>
                      <a:endParaRPr lang="en-US" sz="1050" dirty="0"/>
                    </a:p>
                  </a:txBody>
                  <a:tcPr/>
                </a:tc>
                <a:tc>
                  <a:txBody>
                    <a:bodyPr/>
                    <a:lstStyle/>
                    <a:p>
                      <a:endParaRPr lang="en-US" sz="1050" dirty="0"/>
                    </a:p>
                  </a:txBody>
                  <a:tcPr/>
                </a:tc>
              </a:tr>
              <a:tr h="191178">
                <a:tc>
                  <a:txBody>
                    <a:bodyPr/>
                    <a:lstStyle/>
                    <a:p>
                      <a:endParaRPr lang="en-US"/>
                    </a:p>
                  </a:txBody>
                  <a:tcPr/>
                </a:tc>
                <a:tc>
                  <a:txBody>
                    <a:bodyPr/>
                    <a:lstStyle/>
                    <a:p>
                      <a:endParaRPr lang="en-US" u="sng" dirty="0"/>
                    </a:p>
                  </a:txBody>
                  <a:tcPr/>
                </a:tc>
                <a:tc>
                  <a:txBody>
                    <a:bodyPr/>
                    <a:lstStyle/>
                    <a:p>
                      <a:endParaRPr lang="en-US" dirty="0"/>
                    </a:p>
                  </a:txBody>
                  <a:tcPr/>
                </a:tc>
                <a:tc>
                  <a:txBody>
                    <a:bodyPr/>
                    <a:lstStyle/>
                    <a:p>
                      <a:endParaRPr lang="en-US" dirty="0"/>
                    </a:p>
                  </a:txBody>
                  <a:tcPr/>
                </a:tc>
                <a:tc>
                  <a:txBody>
                    <a:bodyPr/>
                    <a:lstStyle/>
                    <a:p>
                      <a:endParaRPr lang="en-US"/>
                    </a:p>
                  </a:txBody>
                  <a:tcPr/>
                </a:tc>
                <a:tc>
                  <a:txBody>
                    <a:bodyPr/>
                    <a:lstStyle/>
                    <a:p>
                      <a:endParaRPr lang="en-US"/>
                    </a:p>
                  </a:txBody>
                  <a:tcPr/>
                </a:tc>
                <a:tc>
                  <a:txBody>
                    <a:bodyPr/>
                    <a:lstStyle/>
                    <a:p>
                      <a:endParaRPr lang="en-US" dirty="0"/>
                    </a:p>
                  </a:txBody>
                  <a:tcPr/>
                </a:tc>
              </a:tr>
            </a:tbl>
          </a:graphicData>
        </a:graphic>
      </p:graphicFrame>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6"/>
          <p:cNvSpPr>
            <a:spLocks noGrp="1" noChangeArrowheads="1"/>
          </p:cNvSpPr>
          <p:nvPr>
            <p:ph type="sldNum" sz="quarter" idx="10"/>
          </p:nvPr>
        </p:nvSpPr>
        <p:spPr>
          <a:noFill/>
        </p:spPr>
        <p:txBody>
          <a:bodyPr/>
          <a:lstStyle/>
          <a:p>
            <a:pPr>
              <a:buSzPct val="100000"/>
            </a:pPr>
            <a:fld id="{4CCA7D61-F230-41B9-BD55-75F5F49E0ADA}" type="slidenum">
              <a:rPr lang="es-ES" smtClean="0">
                <a:solidFill>
                  <a:srgbClr val="000000"/>
                </a:solidFill>
                <a:ea typeface="MS PGothic" pitchFamily="34" charset="-128"/>
              </a:rPr>
              <a:pPr>
                <a:buSzPct val="100000"/>
              </a:pPr>
              <a:t>42</a:t>
            </a:fld>
            <a:endParaRPr lang="es-ES" smtClean="0">
              <a:solidFill>
                <a:srgbClr val="000000"/>
              </a:solidFill>
              <a:ea typeface="MS PGothic" pitchFamily="34" charset="-128"/>
            </a:endParaRPr>
          </a:p>
        </p:txBody>
      </p:sp>
      <p:sp>
        <p:nvSpPr>
          <p:cNvPr id="56323" name="Rectangle 2"/>
          <p:cNvSpPr>
            <a:spLocks noGrp="1" noChangeArrowheads="1"/>
          </p:cNvSpPr>
          <p:nvPr>
            <p:ph type="title"/>
          </p:nvPr>
        </p:nvSpPr>
        <p:spPr bwMode="auto">
          <a:xfrm>
            <a:off x="334963" y="152400"/>
            <a:ext cx="8809037" cy="762000"/>
          </a:xfrm>
        </p:spPr>
        <p:txBody>
          <a:bodyPr>
            <a:normAutofit fontScale="90000"/>
          </a:bodyPr>
          <a:lstStyle/>
          <a:p>
            <a:r>
              <a:rPr lang="es-ES" sz="2800" dirty="0" smtClean="0">
                <a:solidFill>
                  <a:srgbClr val="FF0000"/>
                </a:solidFill>
                <a:ea typeface="MS PGothic" pitchFamily="34" charset="-128"/>
              </a:rPr>
              <a:t>Ventajas y consideraciones del tratamiento combinado (SPC)</a:t>
            </a:r>
          </a:p>
        </p:txBody>
      </p:sp>
      <p:sp>
        <p:nvSpPr>
          <p:cNvPr id="593923" name="AutoShape 3"/>
          <p:cNvSpPr>
            <a:spLocks noChangeArrowheads="1"/>
          </p:cNvSpPr>
          <p:nvPr/>
        </p:nvSpPr>
        <p:spPr bwMode="gray">
          <a:xfrm>
            <a:off x="2051050" y="1296988"/>
            <a:ext cx="6842125" cy="2179637"/>
          </a:xfrm>
          <a:prstGeom prst="roundRect">
            <a:avLst>
              <a:gd name="adj" fmla="val 5245"/>
            </a:avLst>
          </a:prstGeom>
          <a:solidFill>
            <a:schemeClr val="bg1"/>
          </a:solidFill>
          <a:ln w="9525">
            <a:solidFill>
              <a:srgbClr val="0081C6"/>
            </a:solidFill>
            <a:round/>
            <a:headEnd/>
            <a:tailEnd/>
          </a:ln>
        </p:spPr>
        <p:txBody>
          <a:bodyPr anchor="ctr"/>
          <a:lstStyle/>
          <a:p>
            <a:pPr marL="174625" indent="-174625">
              <a:buClr>
                <a:srgbClr val="FF0000"/>
              </a:buClr>
              <a:buFont typeface="Times" charset="0"/>
              <a:buChar char="•"/>
            </a:pPr>
            <a:r>
              <a:rPr lang="es-ES" sz="1400" dirty="0">
                <a:solidFill>
                  <a:srgbClr val="000000"/>
                </a:solidFill>
              </a:rPr>
              <a:t>El objetivo de PA se puede lograr con mayor rapidez que con la monoterapia</a:t>
            </a:r>
            <a:r>
              <a:rPr lang="es-ES" sz="1400" baseline="30000" dirty="0">
                <a:solidFill>
                  <a:srgbClr val="000000"/>
                </a:solidFill>
              </a:rPr>
              <a:t>1-4</a:t>
            </a:r>
          </a:p>
          <a:p>
            <a:pPr marL="174625" indent="-174625">
              <a:buClr>
                <a:srgbClr val="FF0000"/>
              </a:buClr>
              <a:buFont typeface="Times" charset="0"/>
              <a:buChar char="•"/>
            </a:pPr>
            <a:r>
              <a:rPr lang="es-ES" sz="1400" dirty="0">
                <a:solidFill>
                  <a:srgbClr val="000000"/>
                </a:solidFill>
              </a:rPr>
              <a:t>Mayor reducción de la PA</a:t>
            </a:r>
            <a:r>
              <a:rPr lang="es-ES" sz="1400" baseline="30000" dirty="0">
                <a:solidFill>
                  <a:srgbClr val="000000"/>
                </a:solidFill>
              </a:rPr>
              <a:t>1,2</a:t>
            </a:r>
            <a:r>
              <a:rPr lang="es-ES" sz="1400" dirty="0">
                <a:solidFill>
                  <a:srgbClr val="000000"/>
                </a:solidFill>
              </a:rPr>
              <a:t> y mayor respuesta de la PA y de los porcentajes de control</a:t>
            </a:r>
            <a:r>
              <a:rPr lang="es-ES" sz="1400" baseline="30000" dirty="0">
                <a:solidFill>
                  <a:srgbClr val="000000"/>
                </a:solidFill>
              </a:rPr>
              <a:t>3,4</a:t>
            </a:r>
            <a:r>
              <a:rPr lang="es-ES" sz="1400" dirty="0">
                <a:solidFill>
                  <a:srgbClr val="000000"/>
                </a:solidFill>
              </a:rPr>
              <a:t> en comparación con la </a:t>
            </a:r>
            <a:r>
              <a:rPr lang="es-ES" sz="1400" dirty="0" err="1">
                <a:solidFill>
                  <a:srgbClr val="000000"/>
                </a:solidFill>
              </a:rPr>
              <a:t>monoterapia</a:t>
            </a:r>
            <a:endParaRPr lang="es-ES" sz="1400" dirty="0">
              <a:solidFill>
                <a:srgbClr val="000000"/>
              </a:solidFill>
            </a:endParaRPr>
          </a:p>
          <a:p>
            <a:pPr marL="174625" indent="-174625">
              <a:buClr>
                <a:srgbClr val="FF0000"/>
              </a:buClr>
              <a:buFont typeface="Times" charset="0"/>
              <a:buChar char="•"/>
            </a:pPr>
            <a:r>
              <a:rPr lang="es-ES" sz="1400" dirty="0">
                <a:solidFill>
                  <a:srgbClr val="000000"/>
                </a:solidFill>
              </a:rPr>
              <a:t>Menor número de </a:t>
            </a:r>
            <a:r>
              <a:rPr lang="es-ES" sz="1400" dirty="0" smtClean="0">
                <a:solidFill>
                  <a:srgbClr val="000000"/>
                </a:solidFill>
              </a:rPr>
              <a:t>EA </a:t>
            </a:r>
            <a:r>
              <a:rPr lang="es-ES" sz="1400" dirty="0">
                <a:solidFill>
                  <a:srgbClr val="000000"/>
                </a:solidFill>
              </a:rPr>
              <a:t>debido a la menor dosis de los agentes individuales (menores dosis eficaces debido al modo de acción complementario)</a:t>
            </a:r>
            <a:r>
              <a:rPr lang="es-ES" sz="1400" baseline="30000" dirty="0">
                <a:solidFill>
                  <a:srgbClr val="000000"/>
                </a:solidFill>
              </a:rPr>
              <a:t>3,4</a:t>
            </a:r>
          </a:p>
          <a:p>
            <a:pPr marL="174625" indent="-174625">
              <a:buClr>
                <a:srgbClr val="FF0000"/>
              </a:buClr>
              <a:buFont typeface="Times" charset="0"/>
              <a:buChar char="•"/>
            </a:pPr>
            <a:r>
              <a:rPr lang="es-ES" sz="1400" dirty="0">
                <a:solidFill>
                  <a:srgbClr val="000000"/>
                </a:solidFill>
              </a:rPr>
              <a:t>Las combinaciones de dosis fija, en un solo comprimido, reducen la carga de comprimidos, </a:t>
            </a:r>
            <a:r>
              <a:rPr lang="es-ES" sz="1400" baseline="30000" dirty="0">
                <a:solidFill>
                  <a:srgbClr val="000000"/>
                </a:solidFill>
              </a:rPr>
              <a:t>1,2</a:t>
            </a:r>
            <a:r>
              <a:rPr lang="es-ES" sz="1400" dirty="0">
                <a:solidFill>
                  <a:srgbClr val="000000"/>
                </a:solidFill>
              </a:rPr>
              <a:t> consiguen un mejor cumplimiento y adherencia al tratamiento, </a:t>
            </a:r>
            <a:r>
              <a:rPr lang="es-ES" sz="1400" baseline="30000" dirty="0">
                <a:solidFill>
                  <a:srgbClr val="000000"/>
                </a:solidFill>
              </a:rPr>
              <a:t>3,4</a:t>
            </a:r>
            <a:r>
              <a:rPr lang="es-ES" sz="1400" dirty="0">
                <a:solidFill>
                  <a:srgbClr val="000000"/>
                </a:solidFill>
              </a:rPr>
              <a:t> y pueden costar menos que los componentes individuales recetados</a:t>
            </a:r>
          </a:p>
        </p:txBody>
      </p:sp>
      <p:sp>
        <p:nvSpPr>
          <p:cNvPr id="56325" name="AutoShape 4"/>
          <p:cNvSpPr>
            <a:spLocks noChangeArrowheads="1"/>
          </p:cNvSpPr>
          <p:nvPr/>
        </p:nvSpPr>
        <p:spPr bwMode="gray">
          <a:xfrm>
            <a:off x="250825" y="1296988"/>
            <a:ext cx="1728788" cy="2179637"/>
          </a:xfrm>
          <a:prstGeom prst="roundRect">
            <a:avLst>
              <a:gd name="adj" fmla="val 6889"/>
            </a:avLst>
          </a:prstGeom>
          <a:solidFill>
            <a:srgbClr val="0081C6"/>
          </a:solidFill>
          <a:ln w="12700">
            <a:solidFill>
              <a:srgbClr val="0081C6"/>
            </a:solidFill>
            <a:round/>
            <a:headEnd/>
            <a:tailEnd/>
          </a:ln>
        </p:spPr>
        <p:txBody>
          <a:bodyPr wrap="none" anchor="ctr"/>
          <a:lstStyle/>
          <a:p>
            <a:pPr>
              <a:buSzPct val="100000"/>
            </a:pPr>
            <a:r>
              <a:rPr lang="es-ES" sz="1800" b="1">
                <a:solidFill>
                  <a:srgbClr val="FFFFFF"/>
                </a:solidFill>
              </a:rPr>
              <a:t>Beneficios</a:t>
            </a:r>
          </a:p>
        </p:txBody>
      </p:sp>
      <p:sp>
        <p:nvSpPr>
          <p:cNvPr id="593925" name="AutoShape 5"/>
          <p:cNvSpPr>
            <a:spLocks noChangeArrowheads="1"/>
          </p:cNvSpPr>
          <p:nvPr/>
        </p:nvSpPr>
        <p:spPr bwMode="gray">
          <a:xfrm>
            <a:off x="2052638" y="5473700"/>
            <a:ext cx="6840537" cy="504825"/>
          </a:xfrm>
          <a:prstGeom prst="roundRect">
            <a:avLst>
              <a:gd name="adj" fmla="val 16667"/>
            </a:avLst>
          </a:prstGeom>
          <a:solidFill>
            <a:schemeClr val="bg1"/>
          </a:solidFill>
          <a:ln w="9525">
            <a:solidFill>
              <a:srgbClr val="0081C6"/>
            </a:solidFill>
            <a:round/>
            <a:headEnd/>
            <a:tailEnd/>
          </a:ln>
        </p:spPr>
        <p:txBody>
          <a:bodyPr wrap="none" anchor="ctr"/>
          <a:lstStyle/>
          <a:p>
            <a:pPr marL="174625" indent="-174625">
              <a:buClr>
                <a:srgbClr val="FF0000"/>
              </a:buClr>
              <a:buFont typeface="Times" charset="0"/>
              <a:buChar char="•"/>
            </a:pPr>
            <a:r>
              <a:rPr lang="es-ES" sz="1600">
                <a:solidFill>
                  <a:srgbClr val="000000"/>
                </a:solidFill>
              </a:rPr>
              <a:t>Pérdida de flexibilidad con combinaciones de un único comprimido</a:t>
            </a:r>
            <a:r>
              <a:rPr lang="es-ES" sz="1600" baseline="30000">
                <a:solidFill>
                  <a:srgbClr val="000000"/>
                </a:solidFill>
              </a:rPr>
              <a:t> 2</a:t>
            </a:r>
          </a:p>
        </p:txBody>
      </p:sp>
      <p:sp>
        <p:nvSpPr>
          <p:cNvPr id="56327" name="AutoShape 6"/>
          <p:cNvSpPr>
            <a:spLocks noChangeArrowheads="1"/>
          </p:cNvSpPr>
          <p:nvPr/>
        </p:nvSpPr>
        <p:spPr bwMode="gray">
          <a:xfrm>
            <a:off x="250825" y="5473700"/>
            <a:ext cx="1728788" cy="504825"/>
          </a:xfrm>
          <a:prstGeom prst="roundRect">
            <a:avLst>
              <a:gd name="adj" fmla="val 16667"/>
            </a:avLst>
          </a:prstGeom>
          <a:solidFill>
            <a:srgbClr val="0081C6"/>
          </a:solidFill>
          <a:ln w="12700">
            <a:solidFill>
              <a:srgbClr val="0081C6"/>
            </a:solidFill>
            <a:round/>
            <a:headEnd/>
            <a:tailEnd/>
          </a:ln>
        </p:spPr>
        <p:txBody>
          <a:bodyPr wrap="none" anchor="ctr"/>
          <a:lstStyle/>
          <a:p>
            <a:pPr>
              <a:buSzPct val="100000"/>
            </a:pPr>
            <a:r>
              <a:rPr lang="es-ES" sz="1800" b="1">
                <a:solidFill>
                  <a:srgbClr val="FFFFFF"/>
                </a:solidFill>
              </a:rPr>
              <a:t>Limitaciones</a:t>
            </a:r>
          </a:p>
        </p:txBody>
      </p:sp>
      <p:sp>
        <p:nvSpPr>
          <p:cNvPr id="593927" name="AutoShape 7"/>
          <p:cNvSpPr>
            <a:spLocks noChangeArrowheads="1"/>
          </p:cNvSpPr>
          <p:nvPr/>
        </p:nvSpPr>
        <p:spPr bwMode="gray">
          <a:xfrm>
            <a:off x="2052638" y="3586163"/>
            <a:ext cx="6840537" cy="733425"/>
          </a:xfrm>
          <a:prstGeom prst="roundRect">
            <a:avLst>
              <a:gd name="adj" fmla="val 16667"/>
            </a:avLst>
          </a:prstGeom>
          <a:solidFill>
            <a:schemeClr val="bg1"/>
          </a:solidFill>
          <a:ln w="9525">
            <a:solidFill>
              <a:srgbClr val="0081C6"/>
            </a:solidFill>
            <a:round/>
            <a:headEnd/>
            <a:tailEnd/>
          </a:ln>
        </p:spPr>
        <p:txBody>
          <a:bodyPr anchor="ctr"/>
          <a:lstStyle/>
          <a:p>
            <a:pPr marL="174625" indent="-174625">
              <a:buClr>
                <a:srgbClr val="FF0000"/>
              </a:buClr>
              <a:buFont typeface="Times" charset="0"/>
              <a:buChar char="•"/>
            </a:pPr>
            <a:r>
              <a:rPr lang="es-ES" sz="1600">
                <a:solidFill>
                  <a:srgbClr val="000000"/>
                </a:solidFill>
              </a:rPr>
              <a:t>La mayoría de los pacientes hipertensos requerirán dos o más agentes para conseguir la PA objetivo</a:t>
            </a:r>
            <a:r>
              <a:rPr lang="es-ES" sz="1600" baseline="30000">
                <a:solidFill>
                  <a:srgbClr val="000000"/>
                </a:solidFill>
              </a:rPr>
              <a:t>1,2</a:t>
            </a:r>
          </a:p>
        </p:txBody>
      </p:sp>
      <p:sp>
        <p:nvSpPr>
          <p:cNvPr id="56329" name="AutoShape 8"/>
          <p:cNvSpPr>
            <a:spLocks noChangeArrowheads="1"/>
          </p:cNvSpPr>
          <p:nvPr/>
        </p:nvSpPr>
        <p:spPr bwMode="gray">
          <a:xfrm>
            <a:off x="250825" y="3586163"/>
            <a:ext cx="1728788" cy="733425"/>
          </a:xfrm>
          <a:prstGeom prst="roundRect">
            <a:avLst>
              <a:gd name="adj" fmla="val 16667"/>
            </a:avLst>
          </a:prstGeom>
          <a:solidFill>
            <a:srgbClr val="0081C6"/>
          </a:solidFill>
          <a:ln w="12700">
            <a:solidFill>
              <a:srgbClr val="0081C6"/>
            </a:solidFill>
            <a:round/>
            <a:headEnd/>
            <a:tailEnd/>
          </a:ln>
        </p:spPr>
        <p:txBody>
          <a:bodyPr wrap="none" anchor="ctr"/>
          <a:lstStyle/>
          <a:p>
            <a:pPr>
              <a:buSzPct val="100000"/>
            </a:pPr>
            <a:r>
              <a:rPr lang="es-ES" sz="1800" b="1">
                <a:solidFill>
                  <a:srgbClr val="FFFFFF"/>
                </a:solidFill>
              </a:rPr>
              <a:t>Pacientes</a:t>
            </a:r>
          </a:p>
        </p:txBody>
      </p:sp>
      <p:sp>
        <p:nvSpPr>
          <p:cNvPr id="593929" name="AutoShape 9"/>
          <p:cNvSpPr>
            <a:spLocks noChangeArrowheads="1"/>
          </p:cNvSpPr>
          <p:nvPr/>
        </p:nvSpPr>
        <p:spPr bwMode="gray">
          <a:xfrm>
            <a:off x="2052638" y="4429125"/>
            <a:ext cx="6840537" cy="935038"/>
          </a:xfrm>
          <a:prstGeom prst="roundRect">
            <a:avLst>
              <a:gd name="adj" fmla="val 11884"/>
            </a:avLst>
          </a:prstGeom>
          <a:solidFill>
            <a:schemeClr val="bg1"/>
          </a:solidFill>
          <a:ln w="9525">
            <a:solidFill>
              <a:srgbClr val="0081C6"/>
            </a:solidFill>
            <a:round/>
            <a:headEnd/>
            <a:tailEnd/>
          </a:ln>
        </p:spPr>
        <p:txBody>
          <a:bodyPr anchor="ctr"/>
          <a:lstStyle/>
          <a:p>
            <a:pPr marL="174625" indent="-174625">
              <a:buClr>
                <a:srgbClr val="FF0000"/>
              </a:buClr>
              <a:buFont typeface="Times" charset="0"/>
              <a:buChar char="•"/>
            </a:pPr>
            <a:r>
              <a:rPr lang="es-ES" sz="1600">
                <a:solidFill>
                  <a:srgbClr val="000000"/>
                </a:solidFill>
              </a:rPr>
              <a:t>Los fármacos deben presentar un mecanismo de acción complementario</a:t>
            </a:r>
            <a:r>
              <a:rPr lang="es-ES" sz="1600" baseline="30000">
                <a:solidFill>
                  <a:srgbClr val="000000"/>
                </a:solidFill>
              </a:rPr>
              <a:t> 2</a:t>
            </a:r>
          </a:p>
          <a:p>
            <a:pPr marL="174625" indent="-174625">
              <a:buClr>
                <a:srgbClr val="FF0000"/>
              </a:buClr>
              <a:buFont typeface="Times" charset="0"/>
              <a:buChar char="•"/>
            </a:pPr>
            <a:r>
              <a:rPr lang="es-ES" sz="1600">
                <a:solidFill>
                  <a:srgbClr val="000000"/>
                </a:solidFill>
              </a:rPr>
              <a:t>Existen pruebas de que la reducción de la PA con el tratamiento combinado es mayor que la de cada componente individual solo</a:t>
            </a:r>
            <a:r>
              <a:rPr lang="es-ES" sz="1600" baseline="30000">
                <a:solidFill>
                  <a:srgbClr val="000000"/>
                </a:solidFill>
              </a:rPr>
              <a:t> 2</a:t>
            </a:r>
          </a:p>
        </p:txBody>
      </p:sp>
      <p:sp>
        <p:nvSpPr>
          <p:cNvPr id="56331" name="AutoShape 10"/>
          <p:cNvSpPr>
            <a:spLocks noChangeArrowheads="1"/>
          </p:cNvSpPr>
          <p:nvPr/>
        </p:nvSpPr>
        <p:spPr bwMode="gray">
          <a:xfrm>
            <a:off x="250825" y="4429125"/>
            <a:ext cx="1728788" cy="935038"/>
          </a:xfrm>
          <a:prstGeom prst="roundRect">
            <a:avLst>
              <a:gd name="adj" fmla="val 8148"/>
            </a:avLst>
          </a:prstGeom>
          <a:solidFill>
            <a:srgbClr val="0081C6"/>
          </a:solidFill>
          <a:ln w="12700">
            <a:solidFill>
              <a:srgbClr val="0081C6"/>
            </a:solidFill>
            <a:round/>
            <a:headEnd/>
            <a:tailEnd/>
          </a:ln>
        </p:spPr>
        <p:txBody>
          <a:bodyPr wrap="none" anchor="ctr"/>
          <a:lstStyle/>
          <a:p>
            <a:pPr>
              <a:buSzPct val="100000"/>
            </a:pPr>
            <a:r>
              <a:rPr lang="es-ES" sz="1800" b="1">
                <a:solidFill>
                  <a:srgbClr val="FFFFFF"/>
                </a:solidFill>
              </a:rPr>
              <a:t>Combinaciones</a:t>
            </a:r>
          </a:p>
        </p:txBody>
      </p:sp>
      <p:sp>
        <p:nvSpPr>
          <p:cNvPr id="56332" name="TextBox 6"/>
          <p:cNvSpPr txBox="1">
            <a:spLocks noChangeArrowheads="1"/>
          </p:cNvSpPr>
          <p:nvPr/>
        </p:nvSpPr>
        <p:spPr bwMode="gray">
          <a:xfrm>
            <a:off x="365125" y="6330950"/>
            <a:ext cx="8407400" cy="396875"/>
          </a:xfrm>
          <a:prstGeom prst="rect">
            <a:avLst/>
          </a:prstGeom>
          <a:noFill/>
          <a:ln w="9525">
            <a:noFill/>
            <a:miter lim="800000"/>
            <a:headEnd/>
            <a:tailEnd/>
          </a:ln>
        </p:spPr>
        <p:txBody>
          <a:bodyPr>
            <a:spAutoFit/>
          </a:bodyPr>
          <a:lstStyle/>
          <a:p>
            <a:pPr>
              <a:buSzPct val="100000"/>
            </a:pPr>
            <a:r>
              <a:rPr lang="es-ES" sz="1000">
                <a:solidFill>
                  <a:srgbClr val="000000"/>
                </a:solidFill>
              </a:rPr>
              <a:t>1. Chobanian et al. </a:t>
            </a:r>
            <a:r>
              <a:rPr lang="es-ES" sz="1000" i="1">
                <a:solidFill>
                  <a:srgbClr val="000000"/>
                </a:solidFill>
              </a:rPr>
              <a:t>Hypertension.</a:t>
            </a:r>
            <a:r>
              <a:rPr lang="es-ES" sz="1000">
                <a:solidFill>
                  <a:srgbClr val="000000"/>
                </a:solidFill>
              </a:rPr>
              <a:t> 2003;42:1206</a:t>
            </a:r>
            <a:r>
              <a:rPr lang="es-ES" sz="1000">
                <a:solidFill>
                  <a:srgbClr val="000000"/>
                </a:solidFill>
                <a:cs typeface="Arial" charset="0"/>
              </a:rPr>
              <a:t>–</a:t>
            </a:r>
            <a:r>
              <a:rPr lang="es-ES" sz="1000">
                <a:solidFill>
                  <a:srgbClr val="000000"/>
                </a:solidFill>
              </a:rPr>
              <a:t>1252; 2. Mancia et al. </a:t>
            </a:r>
            <a:r>
              <a:rPr lang="es-ES" sz="1000" i="1">
                <a:solidFill>
                  <a:srgbClr val="000000"/>
                </a:solidFill>
              </a:rPr>
              <a:t>Eur Heart J.</a:t>
            </a:r>
            <a:r>
              <a:rPr lang="es-ES" sz="1000">
                <a:solidFill>
                  <a:srgbClr val="000000"/>
                </a:solidFill>
              </a:rPr>
              <a:t> 2007:28:1462</a:t>
            </a:r>
            <a:r>
              <a:rPr lang="es-ES" sz="1000">
                <a:solidFill>
                  <a:srgbClr val="000000"/>
                </a:solidFill>
                <a:cs typeface="Arial" charset="0"/>
              </a:rPr>
              <a:t>–</a:t>
            </a:r>
            <a:r>
              <a:rPr lang="es-ES" sz="1000">
                <a:solidFill>
                  <a:srgbClr val="000000"/>
                </a:solidFill>
              </a:rPr>
              <a:t>1536;</a:t>
            </a:r>
            <a:br>
              <a:rPr lang="es-ES" sz="1000">
                <a:solidFill>
                  <a:srgbClr val="000000"/>
                </a:solidFill>
              </a:rPr>
            </a:br>
            <a:r>
              <a:rPr lang="es-ES" sz="1000">
                <a:solidFill>
                  <a:srgbClr val="000000"/>
                </a:solidFill>
              </a:rPr>
              <a:t>3. Tedesco et al. </a:t>
            </a:r>
            <a:r>
              <a:rPr lang="es-ES" sz="1000" i="1">
                <a:solidFill>
                  <a:srgbClr val="000000"/>
                </a:solidFill>
              </a:rPr>
              <a:t>J Clin Hypertens.</a:t>
            </a:r>
            <a:r>
              <a:rPr lang="es-ES" sz="1000">
                <a:solidFill>
                  <a:srgbClr val="000000"/>
                </a:solidFill>
              </a:rPr>
              <a:t> 2006;8:634–641; 4. Wald et al. </a:t>
            </a:r>
            <a:r>
              <a:rPr lang="es-ES" sz="1000" i="1">
                <a:solidFill>
                  <a:srgbClr val="000000"/>
                </a:solidFill>
              </a:rPr>
              <a:t>Am J Med.</a:t>
            </a:r>
            <a:r>
              <a:rPr lang="es-ES" sz="1000">
                <a:solidFill>
                  <a:srgbClr val="000000"/>
                </a:solidFill>
              </a:rPr>
              <a:t> 2009;122:290-300.</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93923"/>
                                        </p:tgtEl>
                                        <p:attrNameLst>
                                          <p:attrName>style.visibility</p:attrName>
                                        </p:attrNameLst>
                                      </p:cBhvr>
                                      <p:to>
                                        <p:strVal val="visible"/>
                                      </p:to>
                                    </p:set>
                                    <p:animEffect transition="in" filter="wipe(left)">
                                      <p:cBhvr>
                                        <p:cTn id="7" dur="500"/>
                                        <p:tgtEl>
                                          <p:spTgt spid="59392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593927"/>
                                        </p:tgtEl>
                                        <p:attrNameLst>
                                          <p:attrName>style.visibility</p:attrName>
                                        </p:attrNameLst>
                                      </p:cBhvr>
                                      <p:to>
                                        <p:strVal val="visible"/>
                                      </p:to>
                                    </p:set>
                                    <p:animEffect transition="in" filter="wipe(left)">
                                      <p:cBhvr>
                                        <p:cTn id="12" dur="500"/>
                                        <p:tgtEl>
                                          <p:spTgt spid="593927"/>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93929"/>
                                        </p:tgtEl>
                                        <p:attrNameLst>
                                          <p:attrName>style.visibility</p:attrName>
                                        </p:attrNameLst>
                                      </p:cBhvr>
                                      <p:to>
                                        <p:strVal val="visible"/>
                                      </p:to>
                                    </p:set>
                                    <p:animEffect transition="in" filter="wipe(left)">
                                      <p:cBhvr>
                                        <p:cTn id="17" dur="500"/>
                                        <p:tgtEl>
                                          <p:spTgt spid="593929"/>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593925"/>
                                        </p:tgtEl>
                                        <p:attrNameLst>
                                          <p:attrName>style.visibility</p:attrName>
                                        </p:attrNameLst>
                                      </p:cBhvr>
                                      <p:to>
                                        <p:strVal val="visible"/>
                                      </p:to>
                                    </p:set>
                                    <p:animEffect transition="in" filter="wipe(left)">
                                      <p:cBhvr>
                                        <p:cTn id="22" dur="500"/>
                                        <p:tgtEl>
                                          <p:spTgt spid="5939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3923" grpId="0" animBg="1"/>
      <p:bldP spid="593925" grpId="0" animBg="1"/>
      <p:bldP spid="593927" grpId="0" animBg="1"/>
      <p:bldP spid="593929" grpId="0" animBg="1"/>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6"/>
          <p:cNvSpPr>
            <a:spLocks noGrp="1" noChangeArrowheads="1"/>
          </p:cNvSpPr>
          <p:nvPr>
            <p:ph type="sldNum" sz="quarter" idx="10"/>
          </p:nvPr>
        </p:nvSpPr>
        <p:spPr>
          <a:noFill/>
        </p:spPr>
        <p:txBody>
          <a:bodyPr/>
          <a:lstStyle/>
          <a:p>
            <a:pPr>
              <a:buSzPct val="100000"/>
            </a:pPr>
            <a:fld id="{B04D2AF5-C997-435C-A003-74C6192A7E5C}" type="slidenum">
              <a:rPr lang="es-ES" smtClean="0">
                <a:solidFill>
                  <a:srgbClr val="000000"/>
                </a:solidFill>
                <a:ea typeface="MS PGothic" pitchFamily="34" charset="-128"/>
              </a:rPr>
              <a:pPr>
                <a:buSzPct val="100000"/>
              </a:pPr>
              <a:t>43</a:t>
            </a:fld>
            <a:endParaRPr lang="es-ES" smtClean="0">
              <a:solidFill>
                <a:srgbClr val="000000"/>
              </a:solidFill>
              <a:ea typeface="MS PGothic" pitchFamily="34" charset="-128"/>
            </a:endParaRPr>
          </a:p>
        </p:txBody>
      </p:sp>
      <p:grpSp>
        <p:nvGrpSpPr>
          <p:cNvPr id="2" name="Group 2"/>
          <p:cNvGrpSpPr>
            <a:grpSpLocks/>
          </p:cNvGrpSpPr>
          <p:nvPr/>
        </p:nvGrpSpPr>
        <p:grpSpPr bwMode="auto">
          <a:xfrm>
            <a:off x="5627688" y="1566863"/>
            <a:ext cx="2832100" cy="1924050"/>
            <a:chOff x="3455" y="987"/>
            <a:chExt cx="1784" cy="1212"/>
          </a:xfrm>
        </p:grpSpPr>
        <p:sp>
          <p:nvSpPr>
            <p:cNvPr id="62501" name="Line 3"/>
            <p:cNvSpPr>
              <a:spLocks noChangeShapeType="1"/>
            </p:cNvSpPr>
            <p:nvPr/>
          </p:nvSpPr>
          <p:spPr bwMode="gray">
            <a:xfrm flipV="1">
              <a:off x="4349" y="1748"/>
              <a:ext cx="0" cy="276"/>
            </a:xfrm>
            <a:prstGeom prst="line">
              <a:avLst/>
            </a:prstGeom>
            <a:noFill/>
            <a:ln w="38100">
              <a:solidFill>
                <a:srgbClr val="FF9900"/>
              </a:solidFill>
              <a:round/>
              <a:headEnd/>
              <a:tailEnd type="triangle" w="med" len="med"/>
            </a:ln>
          </p:spPr>
          <p:txBody>
            <a:bodyPr lIns="0" tIns="0" rIns="0" bIns="0"/>
            <a:lstStyle/>
            <a:p>
              <a:endParaRPr lang="en-US"/>
            </a:p>
          </p:txBody>
        </p:sp>
        <p:sp>
          <p:nvSpPr>
            <p:cNvPr id="62502" name="Text Box 4"/>
            <p:cNvSpPr txBox="1">
              <a:spLocks noChangeArrowheads="1"/>
            </p:cNvSpPr>
            <p:nvPr/>
          </p:nvSpPr>
          <p:spPr bwMode="gray">
            <a:xfrm>
              <a:off x="3915" y="2001"/>
              <a:ext cx="1097" cy="198"/>
            </a:xfrm>
            <a:prstGeom prst="rect">
              <a:avLst/>
            </a:prstGeom>
            <a:solidFill>
              <a:srgbClr val="FF9900"/>
            </a:solidFill>
            <a:ln w="9525">
              <a:solidFill>
                <a:srgbClr val="FF9900"/>
              </a:solidFill>
              <a:miter lim="800000"/>
              <a:headEnd/>
              <a:tailEnd/>
            </a:ln>
          </p:spPr>
          <p:txBody>
            <a:bodyPr/>
            <a:lstStyle/>
            <a:p>
              <a:pPr marL="269875" indent="-269875" algn="ctr">
                <a:spcBef>
                  <a:spcPct val="20000"/>
                </a:spcBef>
                <a:buSzPct val="100000"/>
              </a:pPr>
              <a:r>
                <a:rPr lang="es-ES" sz="1600" b="1">
                  <a:solidFill>
                    <a:srgbClr val="000000"/>
                  </a:solidFill>
                  <a:ea typeface="SimSun" pitchFamily="2" charset="-122"/>
                </a:rPr>
                <a:t>Receptor AT</a:t>
              </a:r>
              <a:r>
                <a:rPr lang="es-ES" sz="1600" b="1" baseline="-25000">
                  <a:solidFill>
                    <a:srgbClr val="000000"/>
                  </a:solidFill>
                  <a:ea typeface="SimSun" pitchFamily="2" charset="-122"/>
                </a:rPr>
                <a:t>1</a:t>
              </a:r>
            </a:p>
          </p:txBody>
        </p:sp>
        <p:sp>
          <p:nvSpPr>
            <p:cNvPr id="62503" name="Text Box 5"/>
            <p:cNvSpPr txBox="1">
              <a:spLocks noChangeArrowheads="1"/>
            </p:cNvSpPr>
            <p:nvPr/>
          </p:nvSpPr>
          <p:spPr bwMode="gray">
            <a:xfrm>
              <a:off x="3455" y="987"/>
              <a:ext cx="1784" cy="755"/>
            </a:xfrm>
            <a:prstGeom prst="rect">
              <a:avLst/>
            </a:prstGeom>
            <a:noFill/>
            <a:ln w="31750">
              <a:noFill/>
              <a:miter lim="800000"/>
              <a:headEnd/>
              <a:tailEnd/>
            </a:ln>
          </p:spPr>
          <p:txBody>
            <a:bodyPr/>
            <a:lstStyle/>
            <a:p>
              <a:pPr marL="269875" indent="-269875" algn="ctr">
                <a:spcBef>
                  <a:spcPct val="20000"/>
                </a:spcBef>
                <a:buSzPct val="100000"/>
              </a:pPr>
              <a:r>
                <a:rPr lang="es-ES" sz="1600" b="1">
                  <a:solidFill>
                    <a:srgbClr val="FF9900"/>
                  </a:solidFill>
                  <a:ea typeface="SimSun" pitchFamily="2" charset="-122"/>
                </a:rPr>
                <a:t>Vasoconstricción</a:t>
              </a:r>
            </a:p>
            <a:p>
              <a:pPr marL="269875" indent="-269875" algn="ctr">
                <a:spcBef>
                  <a:spcPct val="20000"/>
                </a:spcBef>
                <a:buSzPct val="100000"/>
              </a:pPr>
              <a:r>
                <a:rPr lang="es-ES" sz="1600" b="1">
                  <a:solidFill>
                    <a:srgbClr val="FF9900"/>
                  </a:solidFill>
                  <a:ea typeface="SimSun" pitchFamily="2" charset="-122"/>
                </a:rPr>
                <a:t>Crecimiento celular</a:t>
              </a:r>
            </a:p>
            <a:p>
              <a:pPr marL="269875" indent="-269875" algn="ctr">
                <a:spcBef>
                  <a:spcPct val="20000"/>
                </a:spcBef>
                <a:buSzPct val="100000"/>
              </a:pPr>
              <a:r>
                <a:rPr lang="es-ES" sz="1600" b="1">
                  <a:solidFill>
                    <a:srgbClr val="FF9900"/>
                  </a:solidFill>
                </a:rPr>
                <a:t>Retención de sodio/agua</a:t>
              </a:r>
            </a:p>
            <a:p>
              <a:pPr marL="269875" indent="-269875" algn="ctr">
                <a:spcBef>
                  <a:spcPct val="20000"/>
                </a:spcBef>
                <a:buSzPct val="100000"/>
              </a:pPr>
              <a:r>
                <a:rPr lang="es-ES" sz="1600" b="1">
                  <a:solidFill>
                    <a:srgbClr val="FF9900"/>
                  </a:solidFill>
                </a:rPr>
                <a:t>Activación simpática</a:t>
              </a:r>
            </a:p>
          </p:txBody>
        </p:sp>
      </p:grpSp>
      <p:sp>
        <p:nvSpPr>
          <p:cNvPr id="62468" name="Title 1"/>
          <p:cNvSpPr>
            <a:spLocks/>
          </p:cNvSpPr>
          <p:nvPr/>
        </p:nvSpPr>
        <p:spPr bwMode="gray">
          <a:xfrm>
            <a:off x="381000" y="368300"/>
            <a:ext cx="8410575" cy="685800"/>
          </a:xfrm>
          <a:prstGeom prst="rect">
            <a:avLst/>
          </a:prstGeom>
          <a:noFill/>
          <a:ln w="9525">
            <a:noFill/>
            <a:miter lim="800000"/>
            <a:headEnd/>
            <a:tailEnd/>
          </a:ln>
        </p:spPr>
        <p:txBody>
          <a:bodyPr lIns="0" tIns="0" rIns="0" bIns="0" anchor="ctr"/>
          <a:lstStyle/>
          <a:p>
            <a:pPr algn="ctr" defTabSz="912813"/>
            <a:endParaRPr lang="es-ES" sz="2800" b="1">
              <a:solidFill>
                <a:srgbClr val="FFFFFF"/>
              </a:solidFill>
            </a:endParaRPr>
          </a:p>
        </p:txBody>
      </p:sp>
      <p:sp>
        <p:nvSpPr>
          <p:cNvPr id="62469" name="Line 7"/>
          <p:cNvSpPr>
            <a:spLocks noChangeShapeType="1"/>
          </p:cNvSpPr>
          <p:nvPr/>
        </p:nvSpPr>
        <p:spPr bwMode="gray">
          <a:xfrm>
            <a:off x="5716588" y="4111625"/>
            <a:ext cx="417512" cy="315913"/>
          </a:xfrm>
          <a:prstGeom prst="line">
            <a:avLst/>
          </a:prstGeom>
          <a:noFill/>
          <a:ln w="25400">
            <a:solidFill>
              <a:srgbClr val="969696"/>
            </a:solidFill>
            <a:round/>
            <a:headEnd/>
            <a:tailEnd type="triangle" w="med" len="med"/>
          </a:ln>
        </p:spPr>
        <p:txBody>
          <a:bodyPr/>
          <a:lstStyle/>
          <a:p>
            <a:endParaRPr lang="en-US"/>
          </a:p>
        </p:txBody>
      </p:sp>
      <p:grpSp>
        <p:nvGrpSpPr>
          <p:cNvPr id="3" name="Group 8"/>
          <p:cNvGrpSpPr>
            <a:grpSpLocks/>
          </p:cNvGrpSpPr>
          <p:nvPr/>
        </p:nvGrpSpPr>
        <p:grpSpPr bwMode="auto">
          <a:xfrm>
            <a:off x="5922963" y="4005263"/>
            <a:ext cx="2393950" cy="1944687"/>
            <a:chOff x="3731" y="2568"/>
            <a:chExt cx="1508" cy="1225"/>
          </a:xfrm>
        </p:grpSpPr>
        <p:sp>
          <p:nvSpPr>
            <p:cNvPr id="62498" name="Line 9"/>
            <p:cNvSpPr>
              <a:spLocks noChangeShapeType="1"/>
            </p:cNvSpPr>
            <p:nvPr/>
          </p:nvSpPr>
          <p:spPr bwMode="gray">
            <a:xfrm>
              <a:off x="4454" y="2717"/>
              <a:ext cx="0" cy="294"/>
            </a:xfrm>
            <a:prstGeom prst="line">
              <a:avLst/>
            </a:prstGeom>
            <a:noFill/>
            <a:ln w="38100">
              <a:solidFill>
                <a:srgbClr val="0081C6"/>
              </a:solidFill>
              <a:round/>
              <a:headEnd/>
              <a:tailEnd type="triangle" w="med" len="med"/>
            </a:ln>
          </p:spPr>
          <p:txBody>
            <a:bodyPr lIns="0" tIns="0" rIns="0" bIns="0"/>
            <a:lstStyle/>
            <a:p>
              <a:endParaRPr lang="en-US"/>
            </a:p>
          </p:txBody>
        </p:sp>
        <p:sp>
          <p:nvSpPr>
            <p:cNvPr id="62499" name="Text Box 10"/>
            <p:cNvSpPr txBox="1">
              <a:spLocks noChangeArrowheads="1"/>
            </p:cNvSpPr>
            <p:nvPr/>
          </p:nvSpPr>
          <p:spPr bwMode="gray">
            <a:xfrm>
              <a:off x="3996" y="2568"/>
              <a:ext cx="1120" cy="189"/>
            </a:xfrm>
            <a:prstGeom prst="rect">
              <a:avLst/>
            </a:prstGeom>
            <a:solidFill>
              <a:srgbClr val="0081C6"/>
            </a:solidFill>
            <a:ln w="9525">
              <a:solidFill>
                <a:schemeClr val="bg1"/>
              </a:solidFill>
              <a:miter lim="800000"/>
              <a:headEnd/>
              <a:tailEnd/>
            </a:ln>
          </p:spPr>
          <p:txBody>
            <a:bodyPr/>
            <a:lstStyle/>
            <a:p>
              <a:pPr marL="269875" indent="-269875" algn="ctr">
                <a:spcBef>
                  <a:spcPct val="20000"/>
                </a:spcBef>
                <a:buSzPct val="100000"/>
              </a:pPr>
              <a:r>
                <a:rPr lang="es-ES" sz="1600" b="1">
                  <a:solidFill>
                    <a:srgbClr val="FFFFFF"/>
                  </a:solidFill>
                  <a:ea typeface="SimSun" pitchFamily="2" charset="-122"/>
                </a:rPr>
                <a:t>Receptor AT</a:t>
              </a:r>
              <a:r>
                <a:rPr lang="es-ES" sz="1600" b="1" baseline="-25000">
                  <a:solidFill>
                    <a:srgbClr val="FFFFFF"/>
                  </a:solidFill>
                  <a:ea typeface="SimSun" pitchFamily="2" charset="-122"/>
                </a:rPr>
                <a:t>2</a:t>
              </a:r>
              <a:r>
                <a:rPr lang="es-ES" sz="1600" b="1">
                  <a:solidFill>
                    <a:srgbClr val="FFFFFF"/>
                  </a:solidFill>
                  <a:ea typeface="SimSun" pitchFamily="2" charset="-122"/>
                </a:rPr>
                <a:t> </a:t>
              </a:r>
            </a:p>
          </p:txBody>
        </p:sp>
        <p:sp>
          <p:nvSpPr>
            <p:cNvPr id="62500" name="Text Box 11"/>
            <p:cNvSpPr txBox="1">
              <a:spLocks noChangeArrowheads="1"/>
            </p:cNvSpPr>
            <p:nvPr/>
          </p:nvSpPr>
          <p:spPr bwMode="gray">
            <a:xfrm>
              <a:off x="3731" y="3019"/>
              <a:ext cx="1508" cy="774"/>
            </a:xfrm>
            <a:prstGeom prst="rect">
              <a:avLst/>
            </a:prstGeom>
            <a:solidFill>
              <a:schemeClr val="bg1"/>
            </a:solidFill>
            <a:ln w="9525">
              <a:noFill/>
              <a:miter lim="800000"/>
              <a:headEnd/>
              <a:tailEnd/>
            </a:ln>
          </p:spPr>
          <p:txBody>
            <a:bodyPr/>
            <a:lstStyle/>
            <a:p>
              <a:pPr marL="269875" indent="-269875" algn="ctr">
                <a:spcBef>
                  <a:spcPct val="20000"/>
                </a:spcBef>
                <a:buSzPct val="100000"/>
              </a:pPr>
              <a:r>
                <a:rPr lang="es-ES" sz="1600" b="1">
                  <a:solidFill>
                    <a:srgbClr val="0081C6"/>
                  </a:solidFill>
                  <a:ea typeface="SimSun" pitchFamily="2" charset="-122"/>
                </a:rPr>
                <a:t>Vasodilatación</a:t>
              </a:r>
            </a:p>
            <a:p>
              <a:pPr marL="269875" indent="-269875" algn="ctr">
                <a:spcBef>
                  <a:spcPct val="20000"/>
                </a:spcBef>
                <a:buSzPct val="100000"/>
              </a:pPr>
              <a:r>
                <a:rPr lang="es-ES" sz="1600" b="1">
                  <a:solidFill>
                    <a:srgbClr val="0081C6"/>
                  </a:solidFill>
                  <a:ea typeface="SimSun" pitchFamily="2" charset="-122"/>
                </a:rPr>
                <a:t>Antiproliferación</a:t>
              </a:r>
            </a:p>
            <a:p>
              <a:pPr marL="269875" indent="-269875" algn="ctr">
                <a:spcBef>
                  <a:spcPct val="20000"/>
                </a:spcBef>
                <a:buSzPct val="100000"/>
              </a:pPr>
              <a:r>
                <a:rPr lang="es-ES" sz="1600" b="1">
                  <a:solidFill>
                    <a:srgbClr val="0081C6"/>
                  </a:solidFill>
                  <a:ea typeface="SimSun" pitchFamily="2" charset="-122"/>
                </a:rPr>
                <a:t>Regeneración tisular</a:t>
              </a:r>
            </a:p>
            <a:p>
              <a:pPr marL="269875" indent="-269875" algn="ctr">
                <a:spcBef>
                  <a:spcPct val="20000"/>
                </a:spcBef>
                <a:buSzPct val="100000"/>
              </a:pPr>
              <a:r>
                <a:rPr lang="es-ES" sz="1600" b="1">
                  <a:solidFill>
                    <a:srgbClr val="0081C6"/>
                  </a:solidFill>
                  <a:ea typeface="SimSun" pitchFamily="2" charset="-122"/>
                </a:rPr>
                <a:t>Natriuresis</a:t>
              </a:r>
            </a:p>
          </p:txBody>
        </p:sp>
      </p:grpSp>
      <p:sp>
        <p:nvSpPr>
          <p:cNvPr id="62471" name="Text Box 12"/>
          <p:cNvSpPr txBox="1">
            <a:spLocks noChangeArrowheads="1"/>
          </p:cNvSpPr>
          <p:nvPr/>
        </p:nvSpPr>
        <p:spPr bwMode="gray">
          <a:xfrm>
            <a:off x="906463" y="2266950"/>
            <a:ext cx="2046287" cy="336550"/>
          </a:xfrm>
          <a:prstGeom prst="rect">
            <a:avLst/>
          </a:prstGeom>
          <a:solidFill>
            <a:srgbClr val="00B25A"/>
          </a:solidFill>
          <a:ln w="9525">
            <a:solidFill>
              <a:schemeClr val="bg1"/>
            </a:solidFill>
            <a:miter lim="800000"/>
            <a:headEnd/>
            <a:tailEnd/>
          </a:ln>
        </p:spPr>
        <p:txBody>
          <a:bodyPr/>
          <a:lstStyle/>
          <a:p>
            <a:pPr marL="269875" indent="-269875" algn="ctr">
              <a:spcBef>
                <a:spcPct val="20000"/>
              </a:spcBef>
              <a:buSzPct val="100000"/>
            </a:pPr>
            <a:r>
              <a:rPr lang="es-ES" sz="1600" b="1">
                <a:solidFill>
                  <a:srgbClr val="FFFFFF"/>
                </a:solidFill>
                <a:ea typeface="SimSun" pitchFamily="2" charset="-122"/>
              </a:rPr>
              <a:t>Angiotensinógeno</a:t>
            </a:r>
          </a:p>
        </p:txBody>
      </p:sp>
      <p:sp>
        <p:nvSpPr>
          <p:cNvPr id="62472" name="Text Box 13"/>
          <p:cNvSpPr txBox="1">
            <a:spLocks noChangeArrowheads="1"/>
          </p:cNvSpPr>
          <p:nvPr/>
        </p:nvSpPr>
        <p:spPr bwMode="gray">
          <a:xfrm>
            <a:off x="2711450" y="2924175"/>
            <a:ext cx="1728788" cy="368300"/>
          </a:xfrm>
          <a:prstGeom prst="rect">
            <a:avLst/>
          </a:prstGeom>
          <a:solidFill>
            <a:srgbClr val="99CC00"/>
          </a:solidFill>
          <a:ln w="9525">
            <a:solidFill>
              <a:schemeClr val="bg1"/>
            </a:solidFill>
            <a:miter lim="800000"/>
            <a:headEnd/>
            <a:tailEnd/>
          </a:ln>
        </p:spPr>
        <p:txBody>
          <a:bodyPr/>
          <a:lstStyle/>
          <a:p>
            <a:pPr marL="269875" indent="-269875" algn="ctr">
              <a:spcBef>
                <a:spcPct val="20000"/>
              </a:spcBef>
              <a:buSzPct val="100000"/>
            </a:pPr>
            <a:r>
              <a:rPr lang="es-ES" sz="1600" b="1">
                <a:solidFill>
                  <a:srgbClr val="FFFFFF"/>
                </a:solidFill>
                <a:ea typeface="SimSun" pitchFamily="2" charset="-122"/>
              </a:rPr>
              <a:t>Angiotensina I</a:t>
            </a:r>
          </a:p>
        </p:txBody>
      </p:sp>
      <p:sp>
        <p:nvSpPr>
          <p:cNvPr id="62473" name="Text Box 14"/>
          <p:cNvSpPr txBox="1">
            <a:spLocks noChangeArrowheads="1"/>
          </p:cNvSpPr>
          <p:nvPr/>
        </p:nvSpPr>
        <p:spPr bwMode="gray">
          <a:xfrm>
            <a:off x="3984625" y="3859213"/>
            <a:ext cx="1660525" cy="342900"/>
          </a:xfrm>
          <a:prstGeom prst="rect">
            <a:avLst/>
          </a:prstGeom>
          <a:solidFill>
            <a:srgbClr val="CCFFCC"/>
          </a:solidFill>
          <a:ln w="9525">
            <a:solidFill>
              <a:schemeClr val="bg1"/>
            </a:solidFill>
            <a:miter lim="800000"/>
            <a:headEnd/>
            <a:tailEnd/>
          </a:ln>
        </p:spPr>
        <p:txBody>
          <a:bodyPr/>
          <a:lstStyle/>
          <a:p>
            <a:pPr marL="269875" indent="-269875" algn="ctr">
              <a:spcBef>
                <a:spcPct val="20000"/>
              </a:spcBef>
              <a:buSzPct val="100000"/>
            </a:pPr>
            <a:r>
              <a:rPr lang="es-ES" sz="1600" b="1">
                <a:solidFill>
                  <a:srgbClr val="003300"/>
                </a:solidFill>
                <a:ea typeface="SimSun" pitchFamily="2" charset="-122"/>
              </a:rPr>
              <a:t>Angiotensina II</a:t>
            </a:r>
          </a:p>
        </p:txBody>
      </p:sp>
      <p:sp>
        <p:nvSpPr>
          <p:cNvPr id="62474" name="Text Box 15"/>
          <p:cNvSpPr txBox="1">
            <a:spLocks noChangeArrowheads="1"/>
          </p:cNvSpPr>
          <p:nvPr/>
        </p:nvSpPr>
        <p:spPr bwMode="gray">
          <a:xfrm>
            <a:off x="2482850" y="1285875"/>
            <a:ext cx="1946275" cy="1133475"/>
          </a:xfrm>
          <a:prstGeom prst="rect">
            <a:avLst/>
          </a:prstGeom>
          <a:noFill/>
          <a:ln w="9525">
            <a:noFill/>
            <a:miter lim="800000"/>
            <a:headEnd/>
            <a:tailEnd/>
          </a:ln>
        </p:spPr>
        <p:txBody>
          <a:bodyPr/>
          <a:lstStyle/>
          <a:p>
            <a:pPr marL="269875" indent="-269875" algn="ctr">
              <a:spcBef>
                <a:spcPct val="20000"/>
              </a:spcBef>
              <a:buSzPct val="100000"/>
            </a:pPr>
            <a:r>
              <a:rPr lang="es-ES" sz="1600" b="1">
                <a:solidFill>
                  <a:srgbClr val="660066"/>
                </a:solidFill>
                <a:ea typeface="SimSun" pitchFamily="2" charset="-122"/>
              </a:rPr>
              <a:t> Rutas no ECA</a:t>
            </a:r>
          </a:p>
          <a:p>
            <a:pPr marL="269875" indent="-269875" algn="ctr">
              <a:spcBef>
                <a:spcPct val="20000"/>
              </a:spcBef>
              <a:buSzPct val="100000"/>
            </a:pPr>
            <a:r>
              <a:rPr lang="es-ES" sz="1400" b="1">
                <a:solidFill>
                  <a:srgbClr val="660066"/>
                </a:solidFill>
              </a:rPr>
              <a:t>(p. ej., quimasa, tPA, catepsina)</a:t>
            </a:r>
          </a:p>
        </p:txBody>
      </p:sp>
      <p:sp>
        <p:nvSpPr>
          <p:cNvPr id="62475" name="Line 16"/>
          <p:cNvSpPr>
            <a:spLocks noChangeShapeType="1"/>
          </p:cNvSpPr>
          <p:nvPr/>
        </p:nvSpPr>
        <p:spPr bwMode="gray">
          <a:xfrm flipH="1" flipV="1">
            <a:off x="3749675" y="2325688"/>
            <a:ext cx="7938" cy="561975"/>
          </a:xfrm>
          <a:prstGeom prst="line">
            <a:avLst/>
          </a:prstGeom>
          <a:noFill/>
          <a:ln w="25400">
            <a:solidFill>
              <a:srgbClr val="969696"/>
            </a:solidFill>
            <a:round/>
            <a:headEnd/>
            <a:tailEnd type="triangle" w="med" len="med"/>
          </a:ln>
        </p:spPr>
        <p:txBody>
          <a:bodyPr/>
          <a:lstStyle/>
          <a:p>
            <a:endParaRPr lang="en-US"/>
          </a:p>
        </p:txBody>
      </p:sp>
      <p:sp>
        <p:nvSpPr>
          <p:cNvPr id="62476" name="Line 17"/>
          <p:cNvSpPr>
            <a:spLocks noChangeShapeType="1"/>
          </p:cNvSpPr>
          <p:nvPr/>
        </p:nvSpPr>
        <p:spPr bwMode="gray">
          <a:xfrm flipV="1">
            <a:off x="2216150" y="1822450"/>
            <a:ext cx="546100" cy="338138"/>
          </a:xfrm>
          <a:prstGeom prst="line">
            <a:avLst/>
          </a:prstGeom>
          <a:noFill/>
          <a:ln w="25400">
            <a:solidFill>
              <a:srgbClr val="969696"/>
            </a:solidFill>
            <a:round/>
            <a:headEnd/>
            <a:tailEnd type="triangle" w="med" len="med"/>
          </a:ln>
        </p:spPr>
        <p:txBody>
          <a:bodyPr/>
          <a:lstStyle/>
          <a:p>
            <a:endParaRPr lang="en-US"/>
          </a:p>
        </p:txBody>
      </p:sp>
      <p:sp>
        <p:nvSpPr>
          <p:cNvPr id="62477" name="Line 18"/>
          <p:cNvSpPr>
            <a:spLocks noChangeShapeType="1"/>
          </p:cNvSpPr>
          <p:nvPr/>
        </p:nvSpPr>
        <p:spPr bwMode="gray">
          <a:xfrm>
            <a:off x="4900613" y="4381500"/>
            <a:ext cx="0" cy="342900"/>
          </a:xfrm>
          <a:prstGeom prst="line">
            <a:avLst/>
          </a:prstGeom>
          <a:noFill/>
          <a:ln w="25400">
            <a:solidFill>
              <a:srgbClr val="969696"/>
            </a:solidFill>
            <a:round/>
            <a:headEnd/>
            <a:tailEnd type="triangle" w="med" len="med"/>
          </a:ln>
        </p:spPr>
        <p:txBody>
          <a:bodyPr/>
          <a:lstStyle/>
          <a:p>
            <a:endParaRPr lang="en-US"/>
          </a:p>
        </p:txBody>
      </p:sp>
      <p:sp>
        <p:nvSpPr>
          <p:cNvPr id="62478" name="Text Box 19"/>
          <p:cNvSpPr txBox="1">
            <a:spLocks noChangeArrowheads="1"/>
          </p:cNvSpPr>
          <p:nvPr/>
        </p:nvSpPr>
        <p:spPr bwMode="gray">
          <a:xfrm>
            <a:off x="4181475" y="4705350"/>
            <a:ext cx="1439863" cy="342900"/>
          </a:xfrm>
          <a:prstGeom prst="rect">
            <a:avLst/>
          </a:prstGeom>
          <a:noFill/>
          <a:ln w="9525">
            <a:noFill/>
            <a:miter lim="800000"/>
            <a:headEnd/>
            <a:tailEnd/>
          </a:ln>
        </p:spPr>
        <p:txBody>
          <a:bodyPr/>
          <a:lstStyle/>
          <a:p>
            <a:pPr marL="269875" indent="-269875" algn="ctr">
              <a:spcBef>
                <a:spcPct val="20000"/>
              </a:spcBef>
              <a:buSzPct val="100000"/>
            </a:pPr>
            <a:r>
              <a:rPr lang="es-ES" sz="1600" b="1">
                <a:solidFill>
                  <a:srgbClr val="660066"/>
                </a:solidFill>
                <a:ea typeface="SimSun" pitchFamily="2" charset="-122"/>
              </a:rPr>
              <a:t>Aldosterona</a:t>
            </a:r>
          </a:p>
        </p:txBody>
      </p:sp>
      <p:sp>
        <p:nvSpPr>
          <p:cNvPr id="62479" name="Line 20"/>
          <p:cNvSpPr>
            <a:spLocks noChangeShapeType="1"/>
          </p:cNvSpPr>
          <p:nvPr/>
        </p:nvSpPr>
        <p:spPr bwMode="gray">
          <a:xfrm flipH="1">
            <a:off x="4897438" y="5046663"/>
            <a:ext cx="7937" cy="433387"/>
          </a:xfrm>
          <a:prstGeom prst="line">
            <a:avLst/>
          </a:prstGeom>
          <a:noFill/>
          <a:ln w="25400">
            <a:solidFill>
              <a:srgbClr val="969696"/>
            </a:solidFill>
            <a:round/>
            <a:headEnd/>
            <a:tailEnd type="triangle" w="med" len="med"/>
          </a:ln>
        </p:spPr>
        <p:txBody>
          <a:bodyPr/>
          <a:lstStyle/>
          <a:p>
            <a:endParaRPr lang="en-US"/>
          </a:p>
        </p:txBody>
      </p:sp>
      <p:sp>
        <p:nvSpPr>
          <p:cNvPr id="62480" name="Line 21"/>
          <p:cNvSpPr>
            <a:spLocks noChangeShapeType="1"/>
          </p:cNvSpPr>
          <p:nvPr/>
        </p:nvSpPr>
        <p:spPr bwMode="gray">
          <a:xfrm>
            <a:off x="4611688" y="1752600"/>
            <a:ext cx="290512" cy="0"/>
          </a:xfrm>
          <a:prstGeom prst="line">
            <a:avLst/>
          </a:prstGeom>
          <a:noFill/>
          <a:ln w="25400">
            <a:solidFill>
              <a:srgbClr val="969696"/>
            </a:solidFill>
            <a:round/>
            <a:headEnd/>
            <a:tailEnd/>
          </a:ln>
        </p:spPr>
        <p:txBody>
          <a:bodyPr lIns="0" tIns="0" rIns="0" bIns="0"/>
          <a:lstStyle/>
          <a:p>
            <a:endParaRPr lang="en-US"/>
          </a:p>
        </p:txBody>
      </p:sp>
      <p:sp>
        <p:nvSpPr>
          <p:cNvPr id="62481" name="Line 22"/>
          <p:cNvSpPr>
            <a:spLocks noChangeShapeType="1"/>
          </p:cNvSpPr>
          <p:nvPr/>
        </p:nvSpPr>
        <p:spPr bwMode="gray">
          <a:xfrm>
            <a:off x="2119313" y="2708275"/>
            <a:ext cx="496887" cy="395288"/>
          </a:xfrm>
          <a:prstGeom prst="line">
            <a:avLst/>
          </a:prstGeom>
          <a:noFill/>
          <a:ln w="25400">
            <a:solidFill>
              <a:srgbClr val="969696"/>
            </a:solidFill>
            <a:round/>
            <a:headEnd/>
            <a:tailEnd type="triangle" w="med" len="med"/>
          </a:ln>
        </p:spPr>
        <p:txBody>
          <a:bodyPr lIns="0" tIns="0" rIns="0" bIns="0"/>
          <a:lstStyle/>
          <a:p>
            <a:endParaRPr lang="en-US"/>
          </a:p>
        </p:txBody>
      </p:sp>
      <p:sp>
        <p:nvSpPr>
          <p:cNvPr id="62482" name="Line 23"/>
          <p:cNvSpPr>
            <a:spLocks noChangeShapeType="1"/>
          </p:cNvSpPr>
          <p:nvPr/>
        </p:nvSpPr>
        <p:spPr bwMode="gray">
          <a:xfrm>
            <a:off x="4159250" y="3424238"/>
            <a:ext cx="357188" cy="333375"/>
          </a:xfrm>
          <a:prstGeom prst="line">
            <a:avLst/>
          </a:prstGeom>
          <a:noFill/>
          <a:ln w="25400">
            <a:solidFill>
              <a:srgbClr val="969696"/>
            </a:solidFill>
            <a:round/>
            <a:headEnd/>
            <a:tailEnd type="triangle" w="med" len="med"/>
          </a:ln>
        </p:spPr>
        <p:txBody>
          <a:bodyPr lIns="0" tIns="0" rIns="0" bIns="0"/>
          <a:lstStyle/>
          <a:p>
            <a:endParaRPr lang="en-US"/>
          </a:p>
        </p:txBody>
      </p:sp>
      <p:sp>
        <p:nvSpPr>
          <p:cNvPr id="62483" name="Line 24"/>
          <p:cNvSpPr>
            <a:spLocks noChangeShapeType="1"/>
          </p:cNvSpPr>
          <p:nvPr/>
        </p:nvSpPr>
        <p:spPr bwMode="gray">
          <a:xfrm flipV="1">
            <a:off x="5518150" y="3427413"/>
            <a:ext cx="688975" cy="352425"/>
          </a:xfrm>
          <a:prstGeom prst="line">
            <a:avLst/>
          </a:prstGeom>
          <a:noFill/>
          <a:ln w="25400">
            <a:solidFill>
              <a:srgbClr val="969696"/>
            </a:solidFill>
            <a:round/>
            <a:headEnd/>
            <a:tailEnd type="triangle" w="med" len="med"/>
          </a:ln>
        </p:spPr>
        <p:txBody>
          <a:bodyPr lIns="0" tIns="0" rIns="0" bIns="0"/>
          <a:lstStyle/>
          <a:p>
            <a:endParaRPr lang="en-US"/>
          </a:p>
        </p:txBody>
      </p:sp>
      <p:sp>
        <p:nvSpPr>
          <p:cNvPr id="62484" name="Text Box 25"/>
          <p:cNvSpPr txBox="1">
            <a:spLocks noChangeArrowheads="1"/>
          </p:cNvSpPr>
          <p:nvPr/>
        </p:nvSpPr>
        <p:spPr bwMode="gray">
          <a:xfrm>
            <a:off x="4108450" y="5480050"/>
            <a:ext cx="1576388" cy="534988"/>
          </a:xfrm>
          <a:prstGeom prst="rect">
            <a:avLst/>
          </a:prstGeom>
          <a:noFill/>
          <a:ln w="9525">
            <a:noFill/>
            <a:miter lim="800000"/>
            <a:headEnd/>
            <a:tailEnd/>
          </a:ln>
        </p:spPr>
        <p:txBody>
          <a:bodyPr/>
          <a:lstStyle/>
          <a:p>
            <a:pPr marL="269875" indent="-269875" algn="ctr">
              <a:spcBef>
                <a:spcPct val="20000"/>
              </a:spcBef>
              <a:buSzPct val="100000"/>
            </a:pPr>
            <a:r>
              <a:rPr lang="es-ES" sz="1600" b="1">
                <a:solidFill>
                  <a:srgbClr val="660066"/>
                </a:solidFill>
                <a:ea typeface="SimSun" pitchFamily="2" charset="-122"/>
              </a:rPr>
              <a:t>Retención de sodio/agua</a:t>
            </a:r>
          </a:p>
        </p:txBody>
      </p:sp>
      <p:sp>
        <p:nvSpPr>
          <p:cNvPr id="62485" name="Line 26"/>
          <p:cNvSpPr>
            <a:spLocks noChangeShapeType="1"/>
          </p:cNvSpPr>
          <p:nvPr/>
        </p:nvSpPr>
        <p:spPr bwMode="gray">
          <a:xfrm>
            <a:off x="4891088" y="1757363"/>
            <a:ext cx="0" cy="1876425"/>
          </a:xfrm>
          <a:prstGeom prst="line">
            <a:avLst/>
          </a:prstGeom>
          <a:noFill/>
          <a:ln w="25400">
            <a:solidFill>
              <a:srgbClr val="969696"/>
            </a:solidFill>
            <a:round/>
            <a:headEnd/>
            <a:tailEnd type="triangle" w="med" len="med"/>
          </a:ln>
        </p:spPr>
        <p:txBody>
          <a:bodyPr/>
          <a:lstStyle/>
          <a:p>
            <a:endParaRPr lang="en-US"/>
          </a:p>
        </p:txBody>
      </p:sp>
      <p:sp>
        <p:nvSpPr>
          <p:cNvPr id="62486" name="Text Box 27"/>
          <p:cNvSpPr txBox="1">
            <a:spLocks noChangeArrowheads="1"/>
          </p:cNvSpPr>
          <p:nvPr/>
        </p:nvSpPr>
        <p:spPr bwMode="gray">
          <a:xfrm>
            <a:off x="468313" y="3419475"/>
            <a:ext cx="1808162" cy="360363"/>
          </a:xfrm>
          <a:prstGeom prst="rect">
            <a:avLst/>
          </a:prstGeom>
          <a:solidFill>
            <a:srgbClr val="00B25A"/>
          </a:solidFill>
          <a:ln w="9525">
            <a:solidFill>
              <a:schemeClr val="bg1"/>
            </a:solidFill>
            <a:miter lim="800000"/>
            <a:headEnd/>
            <a:tailEnd/>
          </a:ln>
        </p:spPr>
        <p:txBody>
          <a:bodyPr/>
          <a:lstStyle/>
          <a:p>
            <a:pPr marL="269875" indent="-269875" algn="ctr">
              <a:spcBef>
                <a:spcPct val="20000"/>
              </a:spcBef>
              <a:buSzPct val="100000"/>
            </a:pPr>
            <a:r>
              <a:rPr lang="es-ES" sz="1600" b="1">
                <a:solidFill>
                  <a:srgbClr val="FFFFFF"/>
                </a:solidFill>
                <a:ea typeface="SimSun" pitchFamily="2" charset="-122"/>
              </a:rPr>
              <a:t>Bradicinina</a:t>
            </a:r>
          </a:p>
        </p:txBody>
      </p:sp>
      <p:sp>
        <p:nvSpPr>
          <p:cNvPr id="62487" name="Text Box 28"/>
          <p:cNvSpPr txBox="1">
            <a:spLocks noChangeArrowheads="1"/>
          </p:cNvSpPr>
          <p:nvPr/>
        </p:nvSpPr>
        <p:spPr bwMode="gray">
          <a:xfrm>
            <a:off x="1851025" y="4203700"/>
            <a:ext cx="2060575" cy="603250"/>
          </a:xfrm>
          <a:prstGeom prst="rect">
            <a:avLst/>
          </a:prstGeom>
          <a:solidFill>
            <a:srgbClr val="99CC00"/>
          </a:solidFill>
          <a:ln w="9525">
            <a:solidFill>
              <a:schemeClr val="bg1"/>
            </a:solidFill>
            <a:miter lim="800000"/>
            <a:headEnd/>
            <a:tailEnd/>
          </a:ln>
        </p:spPr>
        <p:txBody>
          <a:bodyPr/>
          <a:lstStyle/>
          <a:p>
            <a:pPr marL="269875" indent="-269875" algn="ctr">
              <a:spcBef>
                <a:spcPct val="20000"/>
              </a:spcBef>
              <a:buSzPct val="100000"/>
            </a:pPr>
            <a:r>
              <a:rPr lang="es-ES" sz="1600" b="1">
                <a:solidFill>
                  <a:srgbClr val="FFFFFF"/>
                </a:solidFill>
                <a:ea typeface="SimSun" pitchFamily="2" charset="-122"/>
              </a:rPr>
              <a:t>Fragmento inactivo</a:t>
            </a:r>
          </a:p>
        </p:txBody>
      </p:sp>
      <p:sp>
        <p:nvSpPr>
          <p:cNvPr id="62488" name="Line 29"/>
          <p:cNvSpPr>
            <a:spLocks noChangeShapeType="1"/>
          </p:cNvSpPr>
          <p:nvPr/>
        </p:nvSpPr>
        <p:spPr bwMode="gray">
          <a:xfrm>
            <a:off x="1909763" y="3830638"/>
            <a:ext cx="357187" cy="333375"/>
          </a:xfrm>
          <a:prstGeom prst="line">
            <a:avLst/>
          </a:prstGeom>
          <a:noFill/>
          <a:ln w="25400">
            <a:solidFill>
              <a:srgbClr val="969696"/>
            </a:solidFill>
            <a:round/>
            <a:headEnd/>
            <a:tailEnd type="triangle" w="med" len="med"/>
          </a:ln>
        </p:spPr>
        <p:txBody>
          <a:bodyPr lIns="0" tIns="0" rIns="0" bIns="0"/>
          <a:lstStyle/>
          <a:p>
            <a:endParaRPr lang="en-US"/>
          </a:p>
        </p:txBody>
      </p:sp>
      <p:sp>
        <p:nvSpPr>
          <p:cNvPr id="62489" name="Text Box 30"/>
          <p:cNvSpPr txBox="1">
            <a:spLocks noChangeArrowheads="1"/>
          </p:cNvSpPr>
          <p:nvPr/>
        </p:nvSpPr>
        <p:spPr bwMode="gray">
          <a:xfrm>
            <a:off x="2921000" y="3355975"/>
            <a:ext cx="1655763" cy="342900"/>
          </a:xfrm>
          <a:prstGeom prst="rect">
            <a:avLst/>
          </a:prstGeom>
          <a:noFill/>
          <a:ln w="9525">
            <a:noFill/>
            <a:miter lim="800000"/>
            <a:headEnd/>
            <a:tailEnd/>
          </a:ln>
        </p:spPr>
        <p:txBody>
          <a:bodyPr/>
          <a:lstStyle/>
          <a:p>
            <a:pPr marL="269875" indent="-269875" algn="ctr">
              <a:spcBef>
                <a:spcPct val="20000"/>
              </a:spcBef>
              <a:buSzPct val="100000"/>
            </a:pPr>
            <a:r>
              <a:rPr lang="es-ES" sz="2400" b="1">
                <a:solidFill>
                  <a:srgbClr val="FF6600"/>
                </a:solidFill>
                <a:ea typeface="SimSun" pitchFamily="2" charset="-122"/>
              </a:rPr>
              <a:t>ECA</a:t>
            </a:r>
          </a:p>
        </p:txBody>
      </p:sp>
      <p:sp>
        <p:nvSpPr>
          <p:cNvPr id="62490" name="Text Box 31"/>
          <p:cNvSpPr txBox="1">
            <a:spLocks noChangeArrowheads="1"/>
          </p:cNvSpPr>
          <p:nvPr/>
        </p:nvSpPr>
        <p:spPr bwMode="gray">
          <a:xfrm>
            <a:off x="1835150" y="3762375"/>
            <a:ext cx="1655763" cy="342900"/>
          </a:xfrm>
          <a:prstGeom prst="rect">
            <a:avLst/>
          </a:prstGeom>
          <a:noFill/>
          <a:ln w="9525">
            <a:noFill/>
            <a:miter lim="800000"/>
            <a:headEnd/>
            <a:tailEnd/>
          </a:ln>
        </p:spPr>
        <p:txBody>
          <a:bodyPr/>
          <a:lstStyle/>
          <a:p>
            <a:pPr marL="269875" indent="-269875" algn="ctr">
              <a:spcBef>
                <a:spcPct val="20000"/>
              </a:spcBef>
              <a:buSzPct val="100000"/>
            </a:pPr>
            <a:r>
              <a:rPr lang="es-ES" sz="2400" b="1">
                <a:solidFill>
                  <a:srgbClr val="FF6600"/>
                </a:solidFill>
                <a:ea typeface="SimSun" pitchFamily="2" charset="-122"/>
              </a:rPr>
              <a:t>ECA</a:t>
            </a:r>
          </a:p>
        </p:txBody>
      </p:sp>
      <p:sp>
        <p:nvSpPr>
          <p:cNvPr id="62491" name="Text Box 32"/>
          <p:cNvSpPr txBox="1">
            <a:spLocks noChangeArrowheads="1"/>
          </p:cNvSpPr>
          <p:nvPr/>
        </p:nvSpPr>
        <p:spPr bwMode="gray">
          <a:xfrm>
            <a:off x="3814763" y="1123950"/>
            <a:ext cx="2135187" cy="576263"/>
          </a:xfrm>
          <a:prstGeom prst="rect">
            <a:avLst/>
          </a:prstGeom>
          <a:noFill/>
          <a:ln w="9525">
            <a:noFill/>
            <a:miter lim="800000"/>
            <a:headEnd/>
            <a:tailEnd/>
          </a:ln>
        </p:spPr>
        <p:txBody>
          <a:bodyPr/>
          <a:lstStyle/>
          <a:p>
            <a:pPr marL="269875" indent="-269875" algn="ctr">
              <a:spcBef>
                <a:spcPct val="20000"/>
              </a:spcBef>
              <a:buSzPct val="100000"/>
            </a:pPr>
            <a:r>
              <a:rPr lang="es-ES" sz="1600" b="1">
                <a:solidFill>
                  <a:srgbClr val="003300"/>
                </a:solidFill>
                <a:ea typeface="SimSun" pitchFamily="2" charset="-122"/>
              </a:rPr>
              <a:t>Angiotensina II</a:t>
            </a:r>
          </a:p>
          <a:p>
            <a:pPr marL="269875" indent="-269875" algn="ctr">
              <a:spcBef>
                <a:spcPct val="20000"/>
              </a:spcBef>
              <a:buSzPct val="100000"/>
            </a:pPr>
            <a:r>
              <a:rPr lang="es-ES" sz="1600" b="1">
                <a:solidFill>
                  <a:srgbClr val="003300"/>
                </a:solidFill>
                <a:ea typeface="SimSun" pitchFamily="2" charset="-122"/>
              </a:rPr>
              <a:t>escape</a:t>
            </a:r>
          </a:p>
        </p:txBody>
      </p:sp>
      <p:sp>
        <p:nvSpPr>
          <p:cNvPr id="62492" name="Rectangle 33"/>
          <p:cNvSpPr>
            <a:spLocks noChangeArrowheads="1"/>
          </p:cNvSpPr>
          <p:nvPr/>
        </p:nvSpPr>
        <p:spPr bwMode="gray">
          <a:xfrm>
            <a:off x="434975" y="6430963"/>
            <a:ext cx="5545138" cy="260350"/>
          </a:xfrm>
          <a:prstGeom prst="rect">
            <a:avLst/>
          </a:prstGeom>
          <a:noFill/>
          <a:ln w="12700" algn="ctr">
            <a:noFill/>
            <a:miter lim="800000"/>
            <a:headEnd/>
            <a:tailEnd/>
          </a:ln>
        </p:spPr>
        <p:txBody>
          <a:bodyPr lIns="0" tIns="0" rIns="108000" bIns="108000" anchor="b">
            <a:spAutoFit/>
          </a:bodyPr>
          <a:lstStyle/>
          <a:p>
            <a:pPr>
              <a:buSzPct val="100000"/>
            </a:pPr>
            <a:r>
              <a:rPr lang="es-ES" sz="1000">
                <a:solidFill>
                  <a:srgbClr val="000000"/>
                </a:solidFill>
              </a:rPr>
              <a:t> Adaptado con permiso de Dzau. </a:t>
            </a:r>
            <a:r>
              <a:rPr lang="es-ES" sz="1000" i="1">
                <a:solidFill>
                  <a:srgbClr val="000000"/>
                </a:solidFill>
              </a:rPr>
              <a:t>J Hypertens Suppl</a:t>
            </a:r>
            <a:r>
              <a:rPr lang="es-ES" sz="1000">
                <a:solidFill>
                  <a:srgbClr val="000000"/>
                </a:solidFill>
              </a:rPr>
              <a:t>. 2005;23(1):S9</a:t>
            </a:r>
            <a:r>
              <a:rPr lang="es-ES" sz="1000">
                <a:solidFill>
                  <a:srgbClr val="000000"/>
                </a:solidFill>
                <a:cs typeface="Arial" charset="0"/>
              </a:rPr>
              <a:t>–</a:t>
            </a:r>
            <a:r>
              <a:rPr lang="es-ES" sz="1000">
                <a:solidFill>
                  <a:srgbClr val="000000"/>
                </a:solidFill>
              </a:rPr>
              <a:t>S17.</a:t>
            </a:r>
          </a:p>
        </p:txBody>
      </p:sp>
      <p:sp>
        <p:nvSpPr>
          <p:cNvPr id="62493" name="Rectangle 35"/>
          <p:cNvSpPr>
            <a:spLocks noGrp="1" noChangeArrowheads="1"/>
          </p:cNvSpPr>
          <p:nvPr>
            <p:ph type="title"/>
          </p:nvPr>
        </p:nvSpPr>
        <p:spPr bwMode="auto"/>
        <p:txBody>
          <a:bodyPr/>
          <a:lstStyle/>
          <a:p>
            <a:r>
              <a:rPr lang="es-ES" sz="2800" dirty="0" smtClean="0">
                <a:solidFill>
                  <a:srgbClr val="FF0000"/>
                </a:solidFill>
                <a:ea typeface="MS PGothic" pitchFamily="34" charset="-128"/>
              </a:rPr>
              <a:t>El SRA: acción farmacológica de los ARA</a:t>
            </a:r>
          </a:p>
        </p:txBody>
      </p:sp>
      <p:grpSp>
        <p:nvGrpSpPr>
          <p:cNvPr id="4" name="Group 36"/>
          <p:cNvGrpSpPr>
            <a:grpSpLocks/>
          </p:cNvGrpSpPr>
          <p:nvPr/>
        </p:nvGrpSpPr>
        <p:grpSpPr bwMode="auto">
          <a:xfrm>
            <a:off x="5076825" y="2978150"/>
            <a:ext cx="954088" cy="908050"/>
            <a:chOff x="3198" y="1876"/>
            <a:chExt cx="601" cy="572"/>
          </a:xfrm>
        </p:grpSpPr>
        <p:sp>
          <p:nvSpPr>
            <p:cNvPr id="62495" name="Text Box 37"/>
            <p:cNvSpPr txBox="1">
              <a:spLocks noChangeArrowheads="1"/>
            </p:cNvSpPr>
            <p:nvPr/>
          </p:nvSpPr>
          <p:spPr bwMode="gray">
            <a:xfrm>
              <a:off x="3198" y="1876"/>
              <a:ext cx="601" cy="230"/>
            </a:xfrm>
            <a:prstGeom prst="rect">
              <a:avLst/>
            </a:prstGeom>
            <a:noFill/>
            <a:ln w="9525" algn="ctr">
              <a:noFill/>
              <a:miter lim="800000"/>
              <a:headEnd/>
              <a:tailEnd/>
            </a:ln>
          </p:spPr>
          <p:txBody>
            <a:bodyPr lIns="0" tIns="0" rIns="0" bIns="0">
              <a:spAutoFit/>
            </a:bodyPr>
            <a:lstStyle/>
            <a:p>
              <a:pPr marL="269875" indent="-269875" algn="ctr">
                <a:spcBef>
                  <a:spcPct val="50000"/>
                </a:spcBef>
                <a:buSzPct val="100000"/>
              </a:pPr>
              <a:r>
                <a:rPr lang="es-ES" sz="2400" b="1">
                  <a:solidFill>
                    <a:srgbClr val="EF4135"/>
                  </a:solidFill>
                  <a:cs typeface="Arial" charset="0"/>
                </a:rPr>
                <a:t>ARA</a:t>
              </a:r>
            </a:p>
          </p:txBody>
        </p:sp>
        <p:sp>
          <p:nvSpPr>
            <p:cNvPr id="62496" name="Line 38"/>
            <p:cNvSpPr>
              <a:spLocks noChangeShapeType="1"/>
            </p:cNvSpPr>
            <p:nvPr/>
          </p:nvSpPr>
          <p:spPr bwMode="gray">
            <a:xfrm flipH="1">
              <a:off x="3612" y="2137"/>
              <a:ext cx="115" cy="311"/>
            </a:xfrm>
            <a:prstGeom prst="line">
              <a:avLst/>
            </a:prstGeom>
            <a:noFill/>
            <a:ln w="57150">
              <a:solidFill>
                <a:srgbClr val="EF4135"/>
              </a:solidFill>
              <a:round/>
              <a:headEnd/>
              <a:tailEnd/>
            </a:ln>
          </p:spPr>
          <p:txBody>
            <a:bodyPr/>
            <a:lstStyle/>
            <a:p>
              <a:endParaRPr lang="en-US"/>
            </a:p>
          </p:txBody>
        </p:sp>
        <p:sp>
          <p:nvSpPr>
            <p:cNvPr id="62497" name="Line 39"/>
            <p:cNvSpPr>
              <a:spLocks noChangeShapeType="1"/>
            </p:cNvSpPr>
            <p:nvPr/>
          </p:nvSpPr>
          <p:spPr bwMode="gray">
            <a:xfrm>
              <a:off x="3578" y="2186"/>
              <a:ext cx="212" cy="223"/>
            </a:xfrm>
            <a:prstGeom prst="line">
              <a:avLst/>
            </a:prstGeom>
            <a:noFill/>
            <a:ln w="57150">
              <a:solidFill>
                <a:srgbClr val="EF4135"/>
              </a:solidFill>
              <a:round/>
              <a:headEnd/>
              <a:tailEnd/>
            </a:ln>
          </p:spPr>
          <p:txBody>
            <a:bodyPr/>
            <a:lstStyle/>
            <a:p>
              <a:endParaRPr lang="en-US"/>
            </a:p>
          </p:txBody>
        </p:sp>
      </p:gr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0" presetClass="exit" presetSubtype="0" fill="hold" nodeType="withEffect">
                                  <p:stCondLst>
                                    <p:cond delay="500"/>
                                  </p:stCondLst>
                                  <p:childTnLst>
                                    <p:animEffect transition="out" filter="fade">
                                      <p:cBhvr>
                                        <p:cTn id="8" dur="2000"/>
                                        <p:tgtEl>
                                          <p:spTgt spid="2"/>
                                        </p:tgtEl>
                                      </p:cBhvr>
                                    </p:animEffect>
                                    <p:set>
                                      <p:cBhvr>
                                        <p:cTn id="9" dur="1" fill="hold">
                                          <p:stCondLst>
                                            <p:cond delay="1999"/>
                                          </p:stCondLst>
                                        </p:cTn>
                                        <p:tgtEl>
                                          <p:spTgt spid="2"/>
                                        </p:tgtEl>
                                        <p:attrNameLst>
                                          <p:attrName>style.visibility</p:attrName>
                                        </p:attrNameLst>
                                      </p:cBhvr>
                                      <p:to>
                                        <p:strVal val="hidden"/>
                                      </p:to>
                                    </p:set>
                                  </p:childTnLst>
                                </p:cTn>
                              </p:par>
                              <p:par>
                                <p:cTn id="10" presetID="6" presetClass="emph" presetSubtype="0" fill="hold" nodeType="withEffect">
                                  <p:stCondLst>
                                    <p:cond delay="500"/>
                                  </p:stCondLst>
                                  <p:childTnLst>
                                    <p:animScale>
                                      <p:cBhvr>
                                        <p:cTn id="11" dur="3000" fill="hold"/>
                                        <p:tgtEl>
                                          <p:spTgt spid="3"/>
                                        </p:tgtEl>
                                      </p:cBhvr>
                                      <p:by x="130000" y="13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6"/>
          <p:cNvSpPr>
            <a:spLocks noGrp="1" noChangeArrowheads="1"/>
          </p:cNvSpPr>
          <p:nvPr>
            <p:ph type="sldNum" sz="quarter" idx="10"/>
          </p:nvPr>
        </p:nvSpPr>
        <p:spPr>
          <a:noFill/>
        </p:spPr>
        <p:txBody>
          <a:bodyPr/>
          <a:lstStyle/>
          <a:p>
            <a:pPr>
              <a:buSzPct val="100000"/>
            </a:pPr>
            <a:fld id="{1B518E57-9F08-4842-99B1-64D2B29C7BB1}" type="slidenum">
              <a:rPr lang="es-ES" smtClean="0">
                <a:solidFill>
                  <a:srgbClr val="000000"/>
                </a:solidFill>
                <a:ea typeface="MS PGothic" pitchFamily="34" charset="-128"/>
              </a:rPr>
              <a:pPr>
                <a:buSzPct val="100000"/>
              </a:pPr>
              <a:t>44</a:t>
            </a:fld>
            <a:endParaRPr lang="es-ES" smtClean="0">
              <a:solidFill>
                <a:srgbClr val="000000"/>
              </a:solidFill>
              <a:ea typeface="MS PGothic" pitchFamily="34" charset="-128"/>
            </a:endParaRPr>
          </a:p>
        </p:txBody>
      </p:sp>
      <p:sp>
        <p:nvSpPr>
          <p:cNvPr id="67587" name="Line 2"/>
          <p:cNvSpPr>
            <a:spLocks noChangeShapeType="1"/>
          </p:cNvSpPr>
          <p:nvPr/>
        </p:nvSpPr>
        <p:spPr bwMode="gray">
          <a:xfrm>
            <a:off x="7613650" y="2949575"/>
            <a:ext cx="0" cy="609600"/>
          </a:xfrm>
          <a:prstGeom prst="line">
            <a:avLst/>
          </a:prstGeom>
          <a:noFill/>
          <a:ln w="76200">
            <a:solidFill>
              <a:srgbClr val="EF4135"/>
            </a:solidFill>
            <a:round/>
            <a:headEnd/>
            <a:tailEnd type="triangle" w="med" len="med"/>
          </a:ln>
        </p:spPr>
        <p:txBody>
          <a:bodyPr/>
          <a:lstStyle/>
          <a:p>
            <a:endParaRPr lang="en-US"/>
          </a:p>
        </p:txBody>
      </p:sp>
      <p:sp>
        <p:nvSpPr>
          <p:cNvPr id="67588" name="Line 3"/>
          <p:cNvSpPr>
            <a:spLocks noChangeShapeType="1"/>
          </p:cNvSpPr>
          <p:nvPr/>
        </p:nvSpPr>
        <p:spPr bwMode="gray">
          <a:xfrm flipV="1">
            <a:off x="1938338" y="3698875"/>
            <a:ext cx="0" cy="800100"/>
          </a:xfrm>
          <a:prstGeom prst="line">
            <a:avLst/>
          </a:prstGeom>
          <a:noFill/>
          <a:ln w="76200">
            <a:solidFill>
              <a:srgbClr val="EF4135"/>
            </a:solidFill>
            <a:round/>
            <a:headEnd/>
            <a:tailEnd type="triangle" w="med" len="med"/>
          </a:ln>
        </p:spPr>
        <p:txBody>
          <a:bodyPr/>
          <a:lstStyle/>
          <a:p>
            <a:endParaRPr lang="en-US"/>
          </a:p>
        </p:txBody>
      </p:sp>
      <p:sp>
        <p:nvSpPr>
          <p:cNvPr id="67589" name="Rectangle 4"/>
          <p:cNvSpPr>
            <a:spLocks noGrp="1" noChangeArrowheads="1"/>
          </p:cNvSpPr>
          <p:nvPr>
            <p:ph type="title"/>
          </p:nvPr>
        </p:nvSpPr>
        <p:spPr bwMode="auto"/>
        <p:txBody>
          <a:bodyPr/>
          <a:lstStyle/>
          <a:p>
            <a:r>
              <a:rPr lang="es-ES" sz="2800" dirty="0" smtClean="0">
                <a:solidFill>
                  <a:srgbClr val="FF0000"/>
                </a:solidFill>
                <a:ea typeface="MS PGothic" pitchFamily="34" charset="-128"/>
              </a:rPr>
              <a:t>Calcio Antagonistas + ARA: </a:t>
            </a:r>
            <a:br>
              <a:rPr lang="es-ES" sz="2800" dirty="0" smtClean="0">
                <a:solidFill>
                  <a:srgbClr val="FF0000"/>
                </a:solidFill>
                <a:ea typeface="MS PGothic" pitchFamily="34" charset="-128"/>
              </a:rPr>
            </a:br>
            <a:r>
              <a:rPr lang="es-ES" sz="2800" dirty="0" smtClean="0">
                <a:solidFill>
                  <a:srgbClr val="FF0000"/>
                </a:solidFill>
                <a:ea typeface="MS PGothic" pitchFamily="34" charset="-128"/>
              </a:rPr>
              <a:t>Las sinergias de la </a:t>
            </a:r>
            <a:r>
              <a:rPr lang="es-ES" sz="2800" dirty="0" err="1" smtClean="0">
                <a:solidFill>
                  <a:srgbClr val="FF0000"/>
                </a:solidFill>
                <a:ea typeface="MS PGothic" pitchFamily="34" charset="-128"/>
              </a:rPr>
              <a:t>contrarregulación</a:t>
            </a:r>
            <a:r>
              <a:rPr lang="es-ES" sz="2800" dirty="0" smtClean="0">
                <a:solidFill>
                  <a:srgbClr val="FF0000"/>
                </a:solidFill>
                <a:ea typeface="MS PGothic" pitchFamily="34" charset="-128"/>
              </a:rPr>
              <a:t> (2)</a:t>
            </a:r>
          </a:p>
        </p:txBody>
      </p:sp>
      <p:sp>
        <p:nvSpPr>
          <p:cNvPr id="67590" name="Line 5"/>
          <p:cNvSpPr>
            <a:spLocks noChangeShapeType="1"/>
          </p:cNvSpPr>
          <p:nvPr/>
        </p:nvSpPr>
        <p:spPr bwMode="gray">
          <a:xfrm>
            <a:off x="1936750" y="2949575"/>
            <a:ext cx="0" cy="609600"/>
          </a:xfrm>
          <a:prstGeom prst="line">
            <a:avLst/>
          </a:prstGeom>
          <a:noFill/>
          <a:ln w="76200">
            <a:solidFill>
              <a:srgbClr val="0081C6"/>
            </a:solidFill>
            <a:round/>
            <a:headEnd/>
            <a:tailEnd type="triangle" w="med" len="med"/>
          </a:ln>
        </p:spPr>
        <p:txBody>
          <a:bodyPr/>
          <a:lstStyle/>
          <a:p>
            <a:endParaRPr lang="en-US"/>
          </a:p>
        </p:txBody>
      </p:sp>
      <p:sp>
        <p:nvSpPr>
          <p:cNvPr id="67591" name="Line 6"/>
          <p:cNvSpPr>
            <a:spLocks noChangeShapeType="1"/>
          </p:cNvSpPr>
          <p:nvPr/>
        </p:nvSpPr>
        <p:spPr bwMode="gray">
          <a:xfrm rot="647926" flipV="1">
            <a:off x="1952625" y="3114675"/>
            <a:ext cx="5626100" cy="1066800"/>
          </a:xfrm>
          <a:prstGeom prst="line">
            <a:avLst/>
          </a:prstGeom>
          <a:noFill/>
          <a:ln w="76200">
            <a:solidFill>
              <a:srgbClr val="7C7C7C"/>
            </a:solidFill>
            <a:round/>
            <a:headEnd/>
            <a:tailEnd/>
          </a:ln>
        </p:spPr>
        <p:txBody>
          <a:bodyPr/>
          <a:lstStyle/>
          <a:p>
            <a:endParaRPr lang="en-US"/>
          </a:p>
        </p:txBody>
      </p:sp>
      <p:sp>
        <p:nvSpPr>
          <p:cNvPr id="67592" name="Text Box 7"/>
          <p:cNvSpPr txBox="1">
            <a:spLocks noChangeArrowheads="1"/>
          </p:cNvSpPr>
          <p:nvPr/>
        </p:nvSpPr>
        <p:spPr bwMode="gray">
          <a:xfrm>
            <a:off x="219075" y="4413250"/>
            <a:ext cx="3730625" cy="1196975"/>
          </a:xfrm>
          <a:prstGeom prst="rect">
            <a:avLst/>
          </a:prstGeom>
          <a:solidFill>
            <a:srgbClr val="EF4135"/>
          </a:solidFill>
          <a:ln w="9525">
            <a:solidFill>
              <a:schemeClr val="bg1"/>
            </a:solidFill>
            <a:miter lim="800000"/>
            <a:headEnd/>
            <a:tailEnd/>
          </a:ln>
        </p:spPr>
        <p:txBody>
          <a:bodyPr wrap="none">
            <a:spAutoFit/>
          </a:bodyPr>
          <a:lstStyle/>
          <a:p>
            <a:pPr marL="177800" indent="-177800">
              <a:buSzPct val="100000"/>
            </a:pPr>
            <a:r>
              <a:rPr lang="es-ES" sz="1600" b="1">
                <a:solidFill>
                  <a:srgbClr val="FFFFFF"/>
                </a:solidFill>
                <a:cs typeface="Arial" charset="0"/>
              </a:rPr>
              <a:t>ARA</a:t>
            </a:r>
          </a:p>
          <a:p>
            <a:pPr marL="177800" indent="-177800">
              <a:buFont typeface="Symbol" pitchFamily="18" charset="2"/>
              <a:buChar char="·"/>
            </a:pPr>
            <a:r>
              <a:rPr lang="es-ES" sz="1400">
                <a:solidFill>
                  <a:srgbClr val="FFFFFF"/>
                </a:solidFill>
                <a:cs typeface="Arial" charset="0"/>
              </a:rPr>
              <a:t>Dilatación venosa</a:t>
            </a:r>
          </a:p>
          <a:p>
            <a:pPr marL="177800" indent="-177800">
              <a:buFont typeface="Symbol" pitchFamily="18" charset="2"/>
              <a:buChar char="·"/>
            </a:pPr>
            <a:r>
              <a:rPr lang="es-ES" sz="1400">
                <a:solidFill>
                  <a:srgbClr val="FFFFFF"/>
                </a:solidFill>
                <a:cs typeface="Arial" charset="0"/>
              </a:rPr>
              <a:t>Atenúa el edema periférico</a:t>
            </a:r>
          </a:p>
          <a:p>
            <a:pPr marL="177800" indent="-177800">
              <a:buFont typeface="Symbol" pitchFamily="18" charset="2"/>
              <a:buChar char="·"/>
            </a:pPr>
            <a:r>
              <a:rPr lang="es-ES" sz="1400">
                <a:solidFill>
                  <a:srgbClr val="FFFFFF"/>
                </a:solidFill>
                <a:cs typeface="Arial" charset="0"/>
              </a:rPr>
              <a:t>Eficaz en pacientes con renina baja</a:t>
            </a:r>
          </a:p>
          <a:p>
            <a:pPr marL="177800" indent="-177800">
              <a:buFont typeface="Symbol" pitchFamily="18" charset="2"/>
              <a:buChar char="·"/>
            </a:pPr>
            <a:r>
              <a:rPr lang="es-ES" sz="1400">
                <a:solidFill>
                  <a:srgbClr val="FFFFFF"/>
                </a:solidFill>
                <a:cs typeface="Arial" charset="0"/>
              </a:rPr>
              <a:t>No tiene efecto sobre la isquemia cardíaca</a:t>
            </a:r>
          </a:p>
        </p:txBody>
      </p:sp>
      <p:sp>
        <p:nvSpPr>
          <p:cNvPr id="67593" name="Text Box 8"/>
          <p:cNvSpPr txBox="1">
            <a:spLocks noChangeArrowheads="1"/>
          </p:cNvSpPr>
          <p:nvPr/>
        </p:nvSpPr>
        <p:spPr bwMode="gray">
          <a:xfrm>
            <a:off x="6524625" y="1989138"/>
            <a:ext cx="2155825" cy="1079500"/>
          </a:xfrm>
          <a:prstGeom prst="rect">
            <a:avLst/>
          </a:prstGeom>
          <a:solidFill>
            <a:srgbClr val="EF4135"/>
          </a:solidFill>
          <a:ln w="9525">
            <a:solidFill>
              <a:schemeClr val="bg1"/>
            </a:solidFill>
            <a:miter lim="800000"/>
            <a:headEnd/>
            <a:tailEnd/>
          </a:ln>
        </p:spPr>
        <p:txBody>
          <a:bodyPr>
            <a:spAutoFit/>
          </a:bodyPr>
          <a:lstStyle/>
          <a:p>
            <a:pPr marL="190500" indent="-190500">
              <a:buSzPct val="100000"/>
            </a:pPr>
            <a:r>
              <a:rPr lang="es-ES" sz="1600" b="1">
                <a:solidFill>
                  <a:srgbClr val="FFFFFF"/>
                </a:solidFill>
                <a:cs typeface="Arial" charset="0"/>
              </a:rPr>
              <a:t>ARA</a:t>
            </a:r>
          </a:p>
          <a:p>
            <a:pPr marL="190500" indent="-190500">
              <a:buFont typeface="Symbol" pitchFamily="18" charset="2"/>
              <a:buChar char="·"/>
            </a:pPr>
            <a:r>
              <a:rPr lang="es-ES" sz="1600">
                <a:solidFill>
                  <a:srgbClr val="FFFFFF"/>
                </a:solidFill>
                <a:cs typeface="Arial" charset="0"/>
              </a:rPr>
              <a:t>Bloqueo del SRA</a:t>
            </a:r>
          </a:p>
          <a:p>
            <a:pPr marL="190500" indent="-190500">
              <a:buFont typeface="Symbol" pitchFamily="18" charset="2"/>
              <a:buChar char="·"/>
            </a:pPr>
            <a:r>
              <a:rPr lang="es-ES" sz="1600">
                <a:solidFill>
                  <a:srgbClr val="FFFFFF"/>
                </a:solidFill>
                <a:cs typeface="Arial" charset="0"/>
              </a:rPr>
              <a:t>Beneficios renales o en la ICC</a:t>
            </a:r>
            <a:r>
              <a:rPr lang="es-ES" sz="1600">
                <a:solidFill>
                  <a:srgbClr val="000000"/>
                </a:solidFill>
                <a:cs typeface="Arial" charset="0"/>
              </a:rPr>
              <a:t> </a:t>
            </a:r>
          </a:p>
        </p:txBody>
      </p:sp>
      <p:sp>
        <p:nvSpPr>
          <p:cNvPr id="67594" name="Line 9"/>
          <p:cNvSpPr>
            <a:spLocks noChangeShapeType="1"/>
          </p:cNvSpPr>
          <p:nvPr/>
        </p:nvSpPr>
        <p:spPr bwMode="gray">
          <a:xfrm flipV="1">
            <a:off x="7613650" y="3698875"/>
            <a:ext cx="0" cy="800100"/>
          </a:xfrm>
          <a:prstGeom prst="line">
            <a:avLst/>
          </a:prstGeom>
          <a:noFill/>
          <a:ln w="76200">
            <a:solidFill>
              <a:srgbClr val="0081C6"/>
            </a:solidFill>
            <a:round/>
            <a:headEnd/>
            <a:tailEnd type="triangle" w="med" len="med"/>
          </a:ln>
        </p:spPr>
        <p:txBody>
          <a:bodyPr/>
          <a:lstStyle/>
          <a:p>
            <a:endParaRPr lang="en-US"/>
          </a:p>
        </p:txBody>
      </p:sp>
      <p:sp>
        <p:nvSpPr>
          <p:cNvPr id="67595" name="Text Box 10"/>
          <p:cNvSpPr txBox="1">
            <a:spLocks noChangeArrowheads="1"/>
          </p:cNvSpPr>
          <p:nvPr/>
        </p:nvSpPr>
        <p:spPr bwMode="gray">
          <a:xfrm>
            <a:off x="454025" y="6369050"/>
            <a:ext cx="6913563" cy="412750"/>
          </a:xfrm>
          <a:prstGeom prst="rect">
            <a:avLst/>
          </a:prstGeom>
          <a:noFill/>
          <a:ln w="12700" algn="ctr">
            <a:noFill/>
            <a:miter lim="800000"/>
            <a:headEnd/>
            <a:tailEnd/>
          </a:ln>
        </p:spPr>
        <p:txBody>
          <a:bodyPr lIns="0" tIns="0" rIns="108000" bIns="108000" anchor="b">
            <a:spAutoFit/>
          </a:bodyPr>
          <a:lstStyle/>
          <a:p>
            <a:pPr>
              <a:buSzPct val="100000"/>
            </a:pPr>
            <a:r>
              <a:rPr lang="es-ES" sz="1000">
                <a:solidFill>
                  <a:srgbClr val="000000"/>
                </a:solidFill>
              </a:rPr>
              <a:t>Mistry et al. </a:t>
            </a:r>
            <a:r>
              <a:rPr lang="es-ES" sz="1000" i="1">
                <a:solidFill>
                  <a:srgbClr val="000000"/>
                </a:solidFill>
              </a:rPr>
              <a:t>Expert Opin Pharmacother.</a:t>
            </a:r>
            <a:r>
              <a:rPr lang="es-ES" sz="1000">
                <a:solidFill>
                  <a:srgbClr val="000000"/>
                </a:solidFill>
              </a:rPr>
              <a:t> 2006;7:575–581; </a:t>
            </a:r>
            <a:r>
              <a:rPr lang="es-ES" sz="1000">
                <a:solidFill>
                  <a:srgbClr val="000000"/>
                </a:solidFill>
                <a:cs typeface="Arial" charset="0"/>
              </a:rPr>
              <a:t>Sica. </a:t>
            </a:r>
            <a:r>
              <a:rPr lang="es-ES" sz="1000" i="1">
                <a:solidFill>
                  <a:srgbClr val="000000"/>
                </a:solidFill>
                <a:cs typeface="Arial" charset="0"/>
              </a:rPr>
              <a:t>Drugs.</a:t>
            </a:r>
            <a:r>
              <a:rPr lang="es-ES" sz="1000">
                <a:solidFill>
                  <a:srgbClr val="000000"/>
                </a:solidFill>
                <a:cs typeface="Arial" charset="0"/>
              </a:rPr>
              <a:t> 2002;62:443-462; </a:t>
            </a:r>
          </a:p>
          <a:p>
            <a:pPr>
              <a:buSzPct val="100000"/>
            </a:pPr>
            <a:r>
              <a:rPr lang="es-ES" sz="1000">
                <a:solidFill>
                  <a:srgbClr val="000000"/>
                </a:solidFill>
                <a:cs typeface="Arial" charset="0"/>
              </a:rPr>
              <a:t>Quan et al. </a:t>
            </a:r>
            <a:r>
              <a:rPr lang="es-ES" sz="1000" i="1">
                <a:solidFill>
                  <a:srgbClr val="000000"/>
                </a:solidFill>
                <a:cs typeface="Arial" charset="0"/>
              </a:rPr>
              <a:t>Am J Cardiovasc Drugs.</a:t>
            </a:r>
            <a:r>
              <a:rPr lang="es-ES" sz="1000">
                <a:solidFill>
                  <a:srgbClr val="000000"/>
                </a:solidFill>
                <a:cs typeface="Arial" charset="0"/>
              </a:rPr>
              <a:t> 2006;6:103</a:t>
            </a:r>
            <a:r>
              <a:rPr lang="es-ES" sz="1000">
                <a:solidFill>
                  <a:srgbClr val="000000"/>
                </a:solidFill>
                <a:cs typeface="Arial" charset="0"/>
                <a:sym typeface="Symbol" pitchFamily="18" charset="2"/>
              </a:rPr>
              <a:t>1</a:t>
            </a:r>
            <a:r>
              <a:rPr lang="es-ES" sz="1000">
                <a:solidFill>
                  <a:srgbClr val="000000"/>
                </a:solidFill>
                <a:cs typeface="Arial" charset="0"/>
              </a:rPr>
              <a:t>13.</a:t>
            </a:r>
          </a:p>
        </p:txBody>
      </p:sp>
      <p:sp>
        <p:nvSpPr>
          <p:cNvPr id="67596" name="AutoShape 11"/>
          <p:cNvSpPr>
            <a:spLocks noChangeArrowheads="1"/>
          </p:cNvSpPr>
          <p:nvPr/>
        </p:nvSpPr>
        <p:spPr bwMode="gray">
          <a:xfrm>
            <a:off x="3721100" y="3711575"/>
            <a:ext cx="2998788" cy="2141538"/>
          </a:xfrm>
          <a:prstGeom prst="triangle">
            <a:avLst>
              <a:gd name="adj" fmla="val 50000"/>
            </a:avLst>
          </a:prstGeom>
          <a:solidFill>
            <a:srgbClr val="00B25A"/>
          </a:solidFill>
          <a:ln w="28575">
            <a:solidFill>
              <a:schemeClr val="bg1"/>
            </a:solidFill>
            <a:miter lim="800000"/>
            <a:headEnd/>
            <a:tailEnd/>
          </a:ln>
        </p:spPr>
        <p:txBody>
          <a:bodyPr wrap="none" anchor="b"/>
          <a:lstStyle/>
          <a:p>
            <a:pPr algn="ctr">
              <a:spcAft>
                <a:spcPct val="50000"/>
              </a:spcAft>
              <a:buSzPct val="100000"/>
            </a:pPr>
            <a:r>
              <a:rPr lang="es-ES" sz="1600" b="1">
                <a:solidFill>
                  <a:srgbClr val="FFFFFF"/>
                </a:solidFill>
              </a:rPr>
              <a:t/>
            </a:r>
            <a:br>
              <a:rPr lang="es-ES" sz="1600" b="1">
                <a:solidFill>
                  <a:srgbClr val="FFFFFF"/>
                </a:solidFill>
              </a:rPr>
            </a:br>
            <a:r>
              <a:rPr lang="es-ES" sz="1400" b="1">
                <a:solidFill>
                  <a:srgbClr val="FFFFFF"/>
                </a:solidFill>
              </a:rPr>
              <a:t>Reducción </a:t>
            </a:r>
          </a:p>
          <a:p>
            <a:pPr algn="ctr">
              <a:spcAft>
                <a:spcPct val="50000"/>
              </a:spcAft>
              <a:buSzPct val="100000"/>
            </a:pPr>
            <a:r>
              <a:rPr lang="es-ES" sz="1400" b="1">
                <a:solidFill>
                  <a:srgbClr val="FFFFFF"/>
                </a:solidFill>
              </a:rPr>
              <a:t>sinérgica de la PA</a:t>
            </a:r>
          </a:p>
          <a:p>
            <a:pPr algn="ctr">
              <a:spcAft>
                <a:spcPct val="50000"/>
              </a:spcAft>
              <a:buSzPct val="100000"/>
            </a:pPr>
            <a:r>
              <a:rPr lang="es-ES" sz="1400" b="1">
                <a:solidFill>
                  <a:srgbClr val="FFFFFF"/>
                </a:solidFill>
              </a:rPr>
              <a:t>Beneficios clínicos</a:t>
            </a:r>
            <a:br>
              <a:rPr lang="es-ES" sz="1400" b="1">
                <a:solidFill>
                  <a:srgbClr val="FFFFFF"/>
                </a:solidFill>
              </a:rPr>
            </a:br>
            <a:r>
              <a:rPr lang="es-ES" sz="1400" b="1">
                <a:solidFill>
                  <a:srgbClr val="FFFFFF"/>
                </a:solidFill>
              </a:rPr>
              <a:t>complementarios</a:t>
            </a:r>
          </a:p>
        </p:txBody>
      </p:sp>
      <p:sp>
        <p:nvSpPr>
          <p:cNvPr id="67597" name="AutoShape 12"/>
          <p:cNvSpPr>
            <a:spLocks noChangeArrowheads="1"/>
          </p:cNvSpPr>
          <p:nvPr/>
        </p:nvSpPr>
        <p:spPr bwMode="gray">
          <a:xfrm>
            <a:off x="4576763" y="2511425"/>
            <a:ext cx="1049337" cy="1009650"/>
          </a:xfrm>
          <a:prstGeom prst="downArrow">
            <a:avLst>
              <a:gd name="adj1" fmla="val 58935"/>
              <a:gd name="adj2" fmla="val 50787"/>
            </a:avLst>
          </a:prstGeom>
          <a:solidFill>
            <a:srgbClr val="7C7C7C"/>
          </a:solidFill>
          <a:ln w="38100">
            <a:solidFill>
              <a:schemeClr val="bg1"/>
            </a:solidFill>
            <a:miter lim="800000"/>
            <a:headEnd/>
            <a:tailEnd/>
          </a:ln>
        </p:spPr>
        <p:txBody>
          <a:bodyPr wrap="none" lIns="90000" tIns="46800" rIns="90000" bIns="46800" anchor="b"/>
          <a:lstStyle/>
          <a:p>
            <a:pPr algn="ctr">
              <a:spcAft>
                <a:spcPct val="50000"/>
              </a:spcAft>
              <a:buSzPct val="100000"/>
            </a:pPr>
            <a:r>
              <a:rPr lang="es-ES" sz="2400" b="1">
                <a:solidFill>
                  <a:srgbClr val="FFFFFF"/>
                </a:solidFill>
              </a:rPr>
              <a:t>PA</a:t>
            </a:r>
          </a:p>
        </p:txBody>
      </p:sp>
      <p:sp>
        <p:nvSpPr>
          <p:cNvPr id="67598" name="Text Box 13"/>
          <p:cNvSpPr txBox="1">
            <a:spLocks noChangeArrowheads="1"/>
          </p:cNvSpPr>
          <p:nvPr/>
        </p:nvSpPr>
        <p:spPr bwMode="gray">
          <a:xfrm>
            <a:off x="650875" y="1754188"/>
            <a:ext cx="3838575" cy="1314450"/>
          </a:xfrm>
          <a:prstGeom prst="rect">
            <a:avLst/>
          </a:prstGeom>
          <a:solidFill>
            <a:srgbClr val="0081C6"/>
          </a:solidFill>
          <a:ln w="9525">
            <a:noFill/>
            <a:miter lim="800000"/>
            <a:headEnd/>
            <a:tailEnd/>
          </a:ln>
        </p:spPr>
        <p:txBody>
          <a:bodyPr wrap="none">
            <a:spAutoFit/>
          </a:bodyPr>
          <a:lstStyle/>
          <a:p>
            <a:pPr marL="177800" indent="-177800">
              <a:buSzPct val="100000"/>
            </a:pPr>
            <a:r>
              <a:rPr lang="es-ES" sz="1600" b="1" dirty="0" smtClean="0">
                <a:solidFill>
                  <a:srgbClr val="FFFFFF"/>
                </a:solidFill>
                <a:cs typeface="Arial" charset="0"/>
              </a:rPr>
              <a:t>Ca-Antagonistas</a:t>
            </a:r>
            <a:endParaRPr lang="es-ES" sz="1600" b="1" dirty="0">
              <a:solidFill>
                <a:srgbClr val="FFFFFF"/>
              </a:solidFill>
              <a:cs typeface="Arial" charset="0"/>
            </a:endParaRPr>
          </a:p>
          <a:p>
            <a:pPr marL="177800" indent="-177800">
              <a:buFont typeface="Symbol" pitchFamily="18" charset="2"/>
              <a:buChar char="·"/>
            </a:pPr>
            <a:r>
              <a:rPr lang="es-ES" sz="1600" dirty="0">
                <a:solidFill>
                  <a:srgbClr val="FFFFFF"/>
                </a:solidFill>
                <a:cs typeface="Arial" charset="0"/>
              </a:rPr>
              <a:t>Dilatación arterial</a:t>
            </a:r>
          </a:p>
          <a:p>
            <a:pPr marL="177800" indent="-177800">
              <a:buFont typeface="Symbol" pitchFamily="18" charset="2"/>
              <a:buChar char="·"/>
            </a:pPr>
            <a:r>
              <a:rPr lang="es-ES" sz="1600" dirty="0">
                <a:solidFill>
                  <a:srgbClr val="FFFFFF"/>
                </a:solidFill>
                <a:cs typeface="Arial" charset="0"/>
              </a:rPr>
              <a:t>Edema periférico</a:t>
            </a:r>
          </a:p>
          <a:p>
            <a:pPr marL="177800" indent="-177800">
              <a:buFont typeface="Symbol" pitchFamily="18" charset="2"/>
              <a:buChar char="·"/>
            </a:pPr>
            <a:r>
              <a:rPr lang="es-ES" sz="1600" dirty="0">
                <a:solidFill>
                  <a:srgbClr val="FFFFFF"/>
                </a:solidFill>
                <a:cs typeface="Arial" charset="0"/>
              </a:rPr>
              <a:t>Efectivos en pacientes con renina baja</a:t>
            </a:r>
          </a:p>
          <a:p>
            <a:pPr marL="177800" indent="-177800">
              <a:buFont typeface="Symbol" pitchFamily="18" charset="2"/>
              <a:buChar char="·"/>
            </a:pPr>
            <a:r>
              <a:rPr lang="es-ES" sz="1600" dirty="0">
                <a:solidFill>
                  <a:srgbClr val="FFFFFF"/>
                </a:solidFill>
                <a:cs typeface="Arial" charset="0"/>
              </a:rPr>
              <a:t>Reduce la isquemia cardíaca </a:t>
            </a:r>
          </a:p>
        </p:txBody>
      </p:sp>
      <p:sp>
        <p:nvSpPr>
          <p:cNvPr id="67599" name="Text Box 14"/>
          <p:cNvSpPr txBox="1">
            <a:spLocks noChangeArrowheads="1"/>
          </p:cNvSpPr>
          <p:nvPr/>
        </p:nvSpPr>
        <p:spPr bwMode="gray">
          <a:xfrm>
            <a:off x="6524625" y="4476750"/>
            <a:ext cx="2157413" cy="1069975"/>
          </a:xfrm>
          <a:prstGeom prst="rect">
            <a:avLst/>
          </a:prstGeom>
          <a:solidFill>
            <a:srgbClr val="0081C6"/>
          </a:solidFill>
          <a:ln w="9525">
            <a:noFill/>
            <a:miter lim="800000"/>
            <a:headEnd/>
            <a:tailEnd/>
          </a:ln>
        </p:spPr>
        <p:txBody>
          <a:bodyPr>
            <a:spAutoFit/>
          </a:bodyPr>
          <a:lstStyle/>
          <a:p>
            <a:pPr marL="165100" indent="-165100">
              <a:buSzPct val="100000"/>
            </a:pPr>
            <a:r>
              <a:rPr lang="es-ES" sz="1600" b="1" dirty="0" smtClean="0">
                <a:solidFill>
                  <a:srgbClr val="FFFFFF"/>
                </a:solidFill>
                <a:cs typeface="Arial" charset="0"/>
              </a:rPr>
              <a:t>Ca-Antagonistas</a:t>
            </a:r>
            <a:endParaRPr lang="es-ES" sz="1600" b="1" dirty="0">
              <a:solidFill>
                <a:srgbClr val="FFFFFF"/>
              </a:solidFill>
              <a:cs typeface="Arial" charset="0"/>
            </a:endParaRPr>
          </a:p>
          <a:p>
            <a:pPr marL="165100" indent="-165100">
              <a:buFont typeface="Symbol" pitchFamily="18" charset="2"/>
              <a:buChar char="·"/>
            </a:pPr>
            <a:r>
              <a:rPr lang="es-ES" sz="1600" dirty="0">
                <a:solidFill>
                  <a:srgbClr val="FFFFFF"/>
                </a:solidFill>
                <a:cs typeface="Arial" charset="0"/>
              </a:rPr>
              <a:t>Activación del SRA</a:t>
            </a:r>
          </a:p>
          <a:p>
            <a:pPr marL="165100" indent="-165100">
              <a:buFont typeface="Symbol" pitchFamily="18" charset="2"/>
              <a:buChar char="·"/>
            </a:pPr>
            <a:r>
              <a:rPr lang="es-ES" sz="1600" dirty="0">
                <a:solidFill>
                  <a:srgbClr val="FFFFFF"/>
                </a:solidFill>
                <a:cs typeface="Arial" charset="0"/>
              </a:rPr>
              <a:t>Ningún beneficio renal ni en la ICC</a:t>
            </a:r>
          </a:p>
        </p:txBody>
      </p:sp>
    </p:spTree>
  </p:cSld>
  <p:clrMapOvr>
    <a:masterClrMapping/>
  </p:clrMapOvr>
  <p:transition>
    <p:wipe dir="r"/>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0658" name="Rectangle 6"/>
          <p:cNvSpPr>
            <a:spLocks noGrp="1" noChangeArrowheads="1"/>
          </p:cNvSpPr>
          <p:nvPr>
            <p:ph type="sldNum" sz="quarter" idx="10"/>
          </p:nvPr>
        </p:nvSpPr>
        <p:spPr>
          <a:noFill/>
        </p:spPr>
        <p:txBody>
          <a:bodyPr/>
          <a:lstStyle/>
          <a:p>
            <a:pPr>
              <a:buSzPct val="100000"/>
            </a:pPr>
            <a:fld id="{CB4D49DB-0C90-4218-B06C-90D119C81929}" type="slidenum">
              <a:rPr lang="es-ES" smtClean="0">
                <a:solidFill>
                  <a:srgbClr val="000000"/>
                </a:solidFill>
                <a:ea typeface="MS PGothic" pitchFamily="34" charset="-128"/>
              </a:rPr>
              <a:pPr>
                <a:buSzPct val="100000"/>
              </a:pPr>
              <a:t>45</a:t>
            </a:fld>
            <a:endParaRPr lang="es-ES" smtClean="0">
              <a:solidFill>
                <a:srgbClr val="000000"/>
              </a:solidFill>
              <a:ea typeface="MS PGothic" pitchFamily="34" charset="-128"/>
            </a:endParaRPr>
          </a:p>
        </p:txBody>
      </p:sp>
      <p:sp>
        <p:nvSpPr>
          <p:cNvPr id="70659" name="Text Box 2"/>
          <p:cNvSpPr txBox="1">
            <a:spLocks noChangeArrowheads="1"/>
          </p:cNvSpPr>
          <p:nvPr/>
        </p:nvSpPr>
        <p:spPr bwMode="gray">
          <a:xfrm>
            <a:off x="433388" y="469900"/>
            <a:ext cx="8359775" cy="549275"/>
          </a:xfrm>
          <a:prstGeom prst="rect">
            <a:avLst/>
          </a:prstGeom>
          <a:noFill/>
          <a:ln w="9525">
            <a:noFill/>
            <a:miter lim="800000"/>
            <a:headEnd/>
            <a:tailEnd/>
          </a:ln>
        </p:spPr>
        <p:txBody>
          <a:bodyPr>
            <a:spAutoFit/>
          </a:bodyPr>
          <a:lstStyle/>
          <a:p>
            <a:endParaRPr lang="es-ES" sz="3000" b="1">
              <a:solidFill>
                <a:schemeClr val="accent1"/>
              </a:solidFill>
            </a:endParaRPr>
          </a:p>
        </p:txBody>
      </p:sp>
      <p:sp>
        <p:nvSpPr>
          <p:cNvPr id="70660" name="TextBox 4"/>
          <p:cNvSpPr txBox="1">
            <a:spLocks noChangeArrowheads="1"/>
          </p:cNvSpPr>
          <p:nvPr/>
        </p:nvSpPr>
        <p:spPr bwMode="gray">
          <a:xfrm>
            <a:off x="5114925" y="4648200"/>
            <a:ext cx="2497138" cy="1128713"/>
          </a:xfrm>
          <a:prstGeom prst="rect">
            <a:avLst/>
          </a:prstGeom>
          <a:noFill/>
          <a:ln w="9525">
            <a:noFill/>
            <a:miter lim="800000"/>
            <a:headEnd/>
            <a:tailEnd/>
          </a:ln>
        </p:spPr>
        <p:txBody>
          <a:bodyPr wrap="none">
            <a:spAutoFit/>
          </a:bodyPr>
          <a:lstStyle/>
          <a:p>
            <a:pPr algn="ctr">
              <a:buSzPct val="100000"/>
            </a:pPr>
            <a:r>
              <a:rPr lang="es-ES" sz="2800" b="1">
                <a:solidFill>
                  <a:srgbClr val="EF4135"/>
                </a:solidFill>
                <a:cs typeface="Arial" charset="0"/>
              </a:rPr>
              <a:t>Menor</a:t>
            </a:r>
          </a:p>
          <a:p>
            <a:pPr algn="ctr">
              <a:buSzPct val="100000"/>
            </a:pPr>
            <a:r>
              <a:rPr lang="es-ES" b="1">
                <a:solidFill>
                  <a:srgbClr val="000000"/>
                </a:solidFill>
                <a:cs typeface="Arial" charset="0"/>
              </a:rPr>
              <a:t>Presión glomerular</a:t>
            </a:r>
          </a:p>
          <a:p>
            <a:pPr algn="ctr">
              <a:buSzPct val="100000"/>
            </a:pPr>
            <a:r>
              <a:rPr lang="es-ES" b="1">
                <a:solidFill>
                  <a:srgbClr val="000000"/>
                </a:solidFill>
                <a:cs typeface="Arial" charset="0"/>
              </a:rPr>
              <a:t>y filtración</a:t>
            </a:r>
          </a:p>
        </p:txBody>
      </p:sp>
      <p:sp>
        <p:nvSpPr>
          <p:cNvPr id="70661" name="TextBox 4"/>
          <p:cNvSpPr txBox="1">
            <a:spLocks noChangeArrowheads="1"/>
          </p:cNvSpPr>
          <p:nvPr/>
        </p:nvSpPr>
        <p:spPr bwMode="gray">
          <a:xfrm>
            <a:off x="3884613" y="1549400"/>
            <a:ext cx="4959350" cy="347663"/>
          </a:xfrm>
          <a:prstGeom prst="rect">
            <a:avLst/>
          </a:prstGeom>
          <a:noFill/>
          <a:ln w="9525">
            <a:noFill/>
            <a:miter lim="800000"/>
            <a:headEnd/>
            <a:tailEnd/>
          </a:ln>
        </p:spPr>
        <p:txBody>
          <a:bodyPr>
            <a:spAutoFit/>
          </a:bodyPr>
          <a:lstStyle/>
          <a:p>
            <a:pPr algn="ctr">
              <a:lnSpc>
                <a:spcPct val="60000"/>
              </a:lnSpc>
              <a:buSzPct val="100000"/>
            </a:pPr>
            <a:r>
              <a:rPr lang="es-ES" sz="2800" b="1">
                <a:solidFill>
                  <a:srgbClr val="000000"/>
                </a:solidFill>
                <a:cs typeface="Arial" charset="0"/>
              </a:rPr>
              <a:t>Amlodipino + telmisartán</a:t>
            </a:r>
          </a:p>
        </p:txBody>
      </p:sp>
      <p:grpSp>
        <p:nvGrpSpPr>
          <p:cNvPr id="2" name="Group 31"/>
          <p:cNvGrpSpPr>
            <a:grpSpLocks/>
          </p:cNvGrpSpPr>
          <p:nvPr/>
        </p:nvGrpSpPr>
        <p:grpSpPr bwMode="auto">
          <a:xfrm>
            <a:off x="4829175" y="2219325"/>
            <a:ext cx="3062288" cy="2228850"/>
            <a:chOff x="3042" y="1398"/>
            <a:chExt cx="1929" cy="1404"/>
          </a:xfrm>
        </p:grpSpPr>
        <p:pic>
          <p:nvPicPr>
            <p:cNvPr id="70679" name="Picture 7"/>
            <p:cNvPicPr>
              <a:picLocks noChangeAspect="1" noChangeArrowheads="1"/>
            </p:cNvPicPr>
            <p:nvPr/>
          </p:nvPicPr>
          <p:blipFill>
            <a:blip r:embed="rId3" cstate="print"/>
            <a:srcRect l="4332" t="36749" r="49612" b="21001"/>
            <a:stretch>
              <a:fillRect/>
            </a:stretch>
          </p:blipFill>
          <p:spPr bwMode="gray">
            <a:xfrm>
              <a:off x="3047" y="1398"/>
              <a:ext cx="1924" cy="1404"/>
            </a:xfrm>
            <a:prstGeom prst="rect">
              <a:avLst/>
            </a:prstGeom>
            <a:noFill/>
            <a:ln w="9525">
              <a:noFill/>
              <a:miter lim="800000"/>
              <a:headEnd/>
              <a:tailEnd/>
            </a:ln>
          </p:spPr>
        </p:pic>
        <p:sp>
          <p:nvSpPr>
            <p:cNvPr id="70680" name="Text Box 8"/>
            <p:cNvSpPr txBox="1">
              <a:spLocks noChangeArrowheads="1"/>
            </p:cNvSpPr>
            <p:nvPr/>
          </p:nvSpPr>
          <p:spPr bwMode="gray">
            <a:xfrm>
              <a:off x="3042" y="1473"/>
              <a:ext cx="763" cy="320"/>
            </a:xfrm>
            <a:prstGeom prst="rect">
              <a:avLst/>
            </a:prstGeom>
            <a:noFill/>
            <a:ln w="31750" algn="ctr">
              <a:noFill/>
              <a:miter lim="800000"/>
              <a:headEnd/>
              <a:tailEnd/>
            </a:ln>
          </p:spPr>
          <p:txBody>
            <a:bodyPr wrap="none" lIns="0" tIns="45708" rIns="0" bIns="45708">
              <a:spAutoFit/>
            </a:bodyPr>
            <a:lstStyle/>
            <a:p>
              <a:pPr algn="ctr">
                <a:lnSpc>
                  <a:spcPct val="98000"/>
                </a:lnSpc>
                <a:buSzPct val="100000"/>
              </a:pPr>
              <a:r>
                <a:rPr lang="es-ES" sz="1400" b="1">
                  <a:solidFill>
                    <a:srgbClr val="000000"/>
                  </a:solidFill>
                  <a:latin typeface="BISansCond" pitchFamily="2" charset="0"/>
                </a:rPr>
                <a:t>Canales de Ca</a:t>
              </a:r>
            </a:p>
            <a:p>
              <a:pPr algn="ctr">
                <a:lnSpc>
                  <a:spcPct val="98000"/>
                </a:lnSpc>
                <a:buSzPct val="100000"/>
              </a:pPr>
              <a:r>
                <a:rPr lang="es-ES" sz="1400" b="1">
                  <a:solidFill>
                    <a:srgbClr val="000000"/>
                  </a:solidFill>
                  <a:latin typeface="BISansCond" pitchFamily="2" charset="0"/>
                </a:rPr>
                <a:t>de tipo L</a:t>
              </a:r>
            </a:p>
          </p:txBody>
        </p:sp>
        <p:sp>
          <p:nvSpPr>
            <p:cNvPr id="70681" name="Line 9"/>
            <p:cNvSpPr>
              <a:spLocks noChangeShapeType="1"/>
            </p:cNvSpPr>
            <p:nvPr/>
          </p:nvSpPr>
          <p:spPr bwMode="gray">
            <a:xfrm>
              <a:off x="3127" y="1446"/>
              <a:ext cx="575" cy="436"/>
            </a:xfrm>
            <a:prstGeom prst="line">
              <a:avLst/>
            </a:prstGeom>
            <a:noFill/>
            <a:ln w="31750">
              <a:solidFill>
                <a:schemeClr val="folHlink"/>
              </a:solidFill>
              <a:round/>
              <a:headEnd/>
              <a:tailEnd/>
            </a:ln>
          </p:spPr>
          <p:txBody>
            <a:bodyPr wrap="none" lIns="91414" tIns="45708" rIns="91414" bIns="45708" anchor="ctr"/>
            <a:lstStyle/>
            <a:p>
              <a:endParaRPr lang="en-US"/>
            </a:p>
          </p:txBody>
        </p:sp>
        <p:sp>
          <p:nvSpPr>
            <p:cNvPr id="70682" name="Line 10"/>
            <p:cNvSpPr>
              <a:spLocks noChangeShapeType="1"/>
            </p:cNvSpPr>
            <p:nvPr/>
          </p:nvSpPr>
          <p:spPr bwMode="gray">
            <a:xfrm flipH="1">
              <a:off x="3180" y="1446"/>
              <a:ext cx="574" cy="436"/>
            </a:xfrm>
            <a:prstGeom prst="line">
              <a:avLst/>
            </a:prstGeom>
            <a:noFill/>
            <a:ln w="31750">
              <a:solidFill>
                <a:schemeClr val="folHlink"/>
              </a:solidFill>
              <a:round/>
              <a:headEnd/>
              <a:tailEnd/>
            </a:ln>
          </p:spPr>
          <p:txBody>
            <a:bodyPr wrap="none" lIns="91414" tIns="45708" rIns="91414" bIns="45708" anchor="ctr"/>
            <a:lstStyle/>
            <a:p>
              <a:endParaRPr lang="en-US"/>
            </a:p>
          </p:txBody>
        </p:sp>
        <p:sp>
          <p:nvSpPr>
            <p:cNvPr id="70683" name="Line 11"/>
            <p:cNvSpPr>
              <a:spLocks noChangeShapeType="1"/>
            </p:cNvSpPr>
            <p:nvPr/>
          </p:nvSpPr>
          <p:spPr bwMode="gray">
            <a:xfrm flipH="1">
              <a:off x="3650" y="1827"/>
              <a:ext cx="104" cy="109"/>
            </a:xfrm>
            <a:prstGeom prst="line">
              <a:avLst/>
            </a:prstGeom>
            <a:noFill/>
            <a:ln w="38100">
              <a:solidFill>
                <a:schemeClr val="folHlink"/>
              </a:solidFill>
              <a:round/>
              <a:headEnd/>
              <a:tailEnd/>
            </a:ln>
          </p:spPr>
          <p:txBody>
            <a:bodyPr wrap="none" lIns="91414" tIns="45708" rIns="91414" bIns="45708" anchor="ctr"/>
            <a:lstStyle/>
            <a:p>
              <a:endParaRPr lang="en-US"/>
            </a:p>
          </p:txBody>
        </p:sp>
        <p:sp>
          <p:nvSpPr>
            <p:cNvPr id="70684" name="Line 12"/>
            <p:cNvSpPr>
              <a:spLocks noChangeShapeType="1"/>
            </p:cNvSpPr>
            <p:nvPr/>
          </p:nvSpPr>
          <p:spPr bwMode="gray">
            <a:xfrm>
              <a:off x="3626" y="1836"/>
              <a:ext cx="156" cy="164"/>
            </a:xfrm>
            <a:prstGeom prst="line">
              <a:avLst/>
            </a:prstGeom>
            <a:noFill/>
            <a:ln w="38100">
              <a:solidFill>
                <a:srgbClr val="000000"/>
              </a:solidFill>
              <a:round/>
              <a:headEnd/>
              <a:tailEnd type="triangle" w="med" len="med"/>
            </a:ln>
          </p:spPr>
          <p:txBody>
            <a:bodyPr wrap="none" lIns="91414" tIns="45708" rIns="91414" bIns="45708" anchor="ctr"/>
            <a:lstStyle/>
            <a:p>
              <a:endParaRPr lang="en-US"/>
            </a:p>
          </p:txBody>
        </p:sp>
      </p:grpSp>
      <p:sp>
        <p:nvSpPr>
          <p:cNvPr id="70663" name="TextBox 4"/>
          <p:cNvSpPr txBox="1">
            <a:spLocks noChangeArrowheads="1"/>
          </p:cNvSpPr>
          <p:nvPr/>
        </p:nvSpPr>
        <p:spPr bwMode="gray">
          <a:xfrm>
            <a:off x="1000125" y="4635500"/>
            <a:ext cx="2497138" cy="1128713"/>
          </a:xfrm>
          <a:prstGeom prst="rect">
            <a:avLst/>
          </a:prstGeom>
          <a:noFill/>
          <a:ln w="9525">
            <a:noFill/>
            <a:miter lim="800000"/>
            <a:headEnd/>
            <a:tailEnd/>
          </a:ln>
        </p:spPr>
        <p:txBody>
          <a:bodyPr wrap="none">
            <a:spAutoFit/>
          </a:bodyPr>
          <a:lstStyle/>
          <a:p>
            <a:pPr algn="ctr">
              <a:buSzPct val="100000"/>
            </a:pPr>
            <a:r>
              <a:rPr lang="es-ES" sz="2800" b="1">
                <a:solidFill>
                  <a:srgbClr val="EF4135"/>
                </a:solidFill>
                <a:cs typeface="Arial" charset="0"/>
              </a:rPr>
              <a:t>Mayor</a:t>
            </a:r>
          </a:p>
          <a:p>
            <a:pPr algn="ctr">
              <a:buSzPct val="100000"/>
            </a:pPr>
            <a:r>
              <a:rPr lang="es-ES" b="1">
                <a:solidFill>
                  <a:srgbClr val="000000"/>
                </a:solidFill>
                <a:cs typeface="Arial" charset="0"/>
              </a:rPr>
              <a:t>Presión glomerular</a:t>
            </a:r>
          </a:p>
          <a:p>
            <a:pPr algn="ctr">
              <a:buSzPct val="100000"/>
            </a:pPr>
            <a:r>
              <a:rPr lang="es-ES" b="1">
                <a:solidFill>
                  <a:srgbClr val="000000"/>
                </a:solidFill>
                <a:cs typeface="Arial" charset="0"/>
              </a:rPr>
              <a:t>y filtración</a:t>
            </a:r>
          </a:p>
        </p:txBody>
      </p:sp>
      <p:sp>
        <p:nvSpPr>
          <p:cNvPr id="70664" name="TextBox 4"/>
          <p:cNvSpPr txBox="1">
            <a:spLocks noChangeArrowheads="1"/>
          </p:cNvSpPr>
          <p:nvPr/>
        </p:nvSpPr>
        <p:spPr bwMode="gray">
          <a:xfrm>
            <a:off x="1187450" y="1435100"/>
            <a:ext cx="2139950" cy="519113"/>
          </a:xfrm>
          <a:prstGeom prst="rect">
            <a:avLst/>
          </a:prstGeom>
          <a:noFill/>
          <a:ln w="9525">
            <a:noFill/>
            <a:miter lim="800000"/>
            <a:headEnd/>
            <a:tailEnd/>
          </a:ln>
        </p:spPr>
        <p:txBody>
          <a:bodyPr wrap="none">
            <a:spAutoFit/>
          </a:bodyPr>
          <a:lstStyle/>
          <a:p>
            <a:pPr>
              <a:buSzPct val="100000"/>
            </a:pPr>
            <a:r>
              <a:rPr lang="es-ES" sz="2800" b="1">
                <a:solidFill>
                  <a:srgbClr val="000000"/>
                </a:solidFill>
                <a:cs typeface="Arial" charset="0"/>
              </a:rPr>
              <a:t>Amlodipino</a:t>
            </a:r>
          </a:p>
        </p:txBody>
      </p:sp>
      <p:grpSp>
        <p:nvGrpSpPr>
          <p:cNvPr id="3" name="Group 15"/>
          <p:cNvGrpSpPr>
            <a:grpSpLocks/>
          </p:cNvGrpSpPr>
          <p:nvPr/>
        </p:nvGrpSpPr>
        <p:grpSpPr bwMode="auto">
          <a:xfrm>
            <a:off x="866775" y="2246313"/>
            <a:ext cx="2944813" cy="2133600"/>
            <a:chOff x="452" y="1332"/>
            <a:chExt cx="1929" cy="1390"/>
          </a:xfrm>
        </p:grpSpPr>
        <p:pic>
          <p:nvPicPr>
            <p:cNvPr id="70671" name="Picture 16"/>
            <p:cNvPicPr>
              <a:picLocks noChangeAspect="1" noChangeArrowheads="1"/>
            </p:cNvPicPr>
            <p:nvPr/>
          </p:nvPicPr>
          <p:blipFill>
            <a:blip r:embed="rId3" cstate="print"/>
            <a:srcRect l="51187" t="36749" r="7875" b="21001"/>
            <a:stretch>
              <a:fillRect/>
            </a:stretch>
          </p:blipFill>
          <p:spPr bwMode="gray">
            <a:xfrm>
              <a:off x="452" y="1332"/>
              <a:ext cx="1929" cy="1390"/>
            </a:xfrm>
            <a:prstGeom prst="rect">
              <a:avLst/>
            </a:prstGeom>
            <a:noFill/>
            <a:ln w="9525">
              <a:noFill/>
              <a:miter lim="800000"/>
              <a:headEnd/>
              <a:tailEnd/>
            </a:ln>
          </p:spPr>
        </p:pic>
        <p:sp>
          <p:nvSpPr>
            <p:cNvPr id="70672" name="Text Box 17"/>
            <p:cNvSpPr txBox="1">
              <a:spLocks noChangeArrowheads="1"/>
            </p:cNvSpPr>
            <p:nvPr/>
          </p:nvSpPr>
          <p:spPr bwMode="gray">
            <a:xfrm>
              <a:off x="633" y="1510"/>
              <a:ext cx="1029" cy="372"/>
            </a:xfrm>
            <a:prstGeom prst="rect">
              <a:avLst/>
            </a:prstGeom>
            <a:noFill/>
            <a:ln w="31750" algn="ctr">
              <a:noFill/>
              <a:miter lim="800000"/>
              <a:headEnd/>
              <a:tailEnd/>
            </a:ln>
          </p:spPr>
          <p:txBody>
            <a:bodyPr wrap="none" lIns="91414" tIns="45708" rIns="91414" bIns="45708">
              <a:spAutoFit/>
            </a:bodyPr>
            <a:lstStyle/>
            <a:p>
              <a:pPr algn="ctr">
                <a:lnSpc>
                  <a:spcPct val="98000"/>
                </a:lnSpc>
                <a:buSzPct val="100000"/>
              </a:pPr>
              <a:r>
                <a:rPr lang="es-ES" sz="1600" b="1">
                  <a:solidFill>
                    <a:srgbClr val="000000"/>
                  </a:solidFill>
                  <a:latin typeface="BISansCond" pitchFamily="2" charset="0"/>
                </a:rPr>
                <a:t>Canales de Ca</a:t>
              </a:r>
            </a:p>
            <a:p>
              <a:pPr algn="ctr">
                <a:lnSpc>
                  <a:spcPct val="98000"/>
                </a:lnSpc>
                <a:buSzPct val="100000"/>
              </a:pPr>
              <a:r>
                <a:rPr lang="es-ES" sz="1600" b="1">
                  <a:solidFill>
                    <a:srgbClr val="000000"/>
                  </a:solidFill>
                  <a:latin typeface="BISansCond" pitchFamily="2" charset="0"/>
                </a:rPr>
                <a:t>de tipo L</a:t>
              </a:r>
            </a:p>
          </p:txBody>
        </p:sp>
        <p:sp>
          <p:nvSpPr>
            <p:cNvPr id="70673" name="Line 18"/>
            <p:cNvSpPr>
              <a:spLocks noChangeShapeType="1"/>
            </p:cNvSpPr>
            <p:nvPr/>
          </p:nvSpPr>
          <p:spPr bwMode="gray">
            <a:xfrm>
              <a:off x="1140" y="1868"/>
              <a:ext cx="0" cy="161"/>
            </a:xfrm>
            <a:prstGeom prst="line">
              <a:avLst/>
            </a:prstGeom>
            <a:noFill/>
            <a:ln w="38100">
              <a:solidFill>
                <a:srgbClr val="000000"/>
              </a:solidFill>
              <a:round/>
              <a:headEnd/>
              <a:tailEnd type="triangle" w="med" len="med"/>
            </a:ln>
          </p:spPr>
          <p:txBody>
            <a:bodyPr wrap="none" lIns="91414" tIns="45708" rIns="91414" bIns="45708" anchor="ctr"/>
            <a:lstStyle/>
            <a:p>
              <a:endParaRPr lang="en-US"/>
            </a:p>
          </p:txBody>
        </p:sp>
        <p:grpSp>
          <p:nvGrpSpPr>
            <p:cNvPr id="4" name="Group 19"/>
            <p:cNvGrpSpPr>
              <a:grpSpLocks/>
            </p:cNvGrpSpPr>
            <p:nvPr/>
          </p:nvGrpSpPr>
          <p:grpSpPr bwMode="auto">
            <a:xfrm>
              <a:off x="796" y="1493"/>
              <a:ext cx="665" cy="428"/>
              <a:chOff x="945" y="2096"/>
              <a:chExt cx="624" cy="384"/>
            </a:xfrm>
          </p:grpSpPr>
          <p:grpSp>
            <p:nvGrpSpPr>
              <p:cNvPr id="5" name="Group 20"/>
              <p:cNvGrpSpPr>
                <a:grpSpLocks/>
              </p:cNvGrpSpPr>
              <p:nvPr/>
            </p:nvGrpSpPr>
            <p:grpSpPr bwMode="auto">
              <a:xfrm>
                <a:off x="945" y="2096"/>
                <a:ext cx="624" cy="384"/>
                <a:chOff x="2112" y="2496"/>
                <a:chExt cx="576" cy="384"/>
              </a:xfrm>
            </p:grpSpPr>
            <p:sp>
              <p:nvSpPr>
                <p:cNvPr id="70677" name="Line 21"/>
                <p:cNvSpPr>
                  <a:spLocks noChangeShapeType="1"/>
                </p:cNvSpPr>
                <p:nvPr/>
              </p:nvSpPr>
              <p:spPr bwMode="gray">
                <a:xfrm>
                  <a:off x="2112" y="2496"/>
                  <a:ext cx="528" cy="384"/>
                </a:xfrm>
                <a:prstGeom prst="line">
                  <a:avLst/>
                </a:prstGeom>
                <a:noFill/>
                <a:ln w="31750">
                  <a:solidFill>
                    <a:schemeClr val="folHlink"/>
                  </a:solidFill>
                  <a:round/>
                  <a:headEnd/>
                  <a:tailEnd/>
                </a:ln>
              </p:spPr>
              <p:txBody>
                <a:bodyPr wrap="none" lIns="91414" tIns="45708" rIns="91414" bIns="45708" anchor="ctr"/>
                <a:lstStyle/>
                <a:p>
                  <a:endParaRPr lang="en-US"/>
                </a:p>
              </p:txBody>
            </p:sp>
            <p:sp>
              <p:nvSpPr>
                <p:cNvPr id="70678" name="Line 22"/>
                <p:cNvSpPr>
                  <a:spLocks noChangeShapeType="1"/>
                </p:cNvSpPr>
                <p:nvPr/>
              </p:nvSpPr>
              <p:spPr bwMode="gray">
                <a:xfrm flipH="1">
                  <a:off x="2160" y="2496"/>
                  <a:ext cx="528" cy="384"/>
                </a:xfrm>
                <a:prstGeom prst="line">
                  <a:avLst/>
                </a:prstGeom>
                <a:noFill/>
                <a:ln w="31750">
                  <a:solidFill>
                    <a:schemeClr val="folHlink"/>
                  </a:solidFill>
                  <a:round/>
                  <a:headEnd/>
                  <a:tailEnd/>
                </a:ln>
              </p:spPr>
              <p:txBody>
                <a:bodyPr wrap="none" lIns="91414" tIns="45708" rIns="91414" bIns="45708" anchor="ctr"/>
                <a:lstStyle/>
                <a:p>
                  <a:endParaRPr lang="en-US"/>
                </a:p>
              </p:txBody>
            </p:sp>
          </p:grpSp>
          <p:sp>
            <p:nvSpPr>
              <p:cNvPr id="70676" name="Line 23"/>
              <p:cNvSpPr>
                <a:spLocks noChangeShapeType="1"/>
              </p:cNvSpPr>
              <p:nvPr/>
            </p:nvSpPr>
            <p:spPr bwMode="gray">
              <a:xfrm>
                <a:off x="1164" y="2480"/>
                <a:ext cx="208" cy="0"/>
              </a:xfrm>
              <a:prstGeom prst="line">
                <a:avLst/>
              </a:prstGeom>
              <a:noFill/>
              <a:ln w="38100">
                <a:solidFill>
                  <a:schemeClr val="folHlink"/>
                </a:solidFill>
                <a:round/>
                <a:headEnd/>
                <a:tailEnd/>
              </a:ln>
            </p:spPr>
            <p:txBody>
              <a:bodyPr wrap="none" lIns="91414" tIns="45708" rIns="91414" bIns="45708" anchor="ctr"/>
              <a:lstStyle/>
              <a:p>
                <a:endParaRPr lang="en-US"/>
              </a:p>
            </p:txBody>
          </p:sp>
        </p:grpSp>
      </p:grpSp>
      <p:sp>
        <p:nvSpPr>
          <p:cNvPr id="70666" name="Rectangle 25"/>
          <p:cNvSpPr>
            <a:spLocks noGrp="1" noChangeArrowheads="1"/>
          </p:cNvSpPr>
          <p:nvPr>
            <p:ph type="title"/>
          </p:nvPr>
        </p:nvSpPr>
        <p:spPr bwMode="auto"/>
        <p:txBody>
          <a:bodyPr/>
          <a:lstStyle/>
          <a:p>
            <a:r>
              <a:rPr lang="es-ES" sz="2800" dirty="0" err="1" smtClean="0">
                <a:solidFill>
                  <a:srgbClr val="FF0000"/>
                </a:solidFill>
                <a:ea typeface="MS PGothic" pitchFamily="34" charset="-128"/>
              </a:rPr>
              <a:t>Telmisartán</a:t>
            </a:r>
            <a:r>
              <a:rPr lang="es-ES" sz="2800" dirty="0" smtClean="0">
                <a:solidFill>
                  <a:srgbClr val="FF0000"/>
                </a:solidFill>
                <a:ea typeface="MS PGothic" pitchFamily="34" charset="-128"/>
              </a:rPr>
              <a:t> reduce la </a:t>
            </a:r>
            <a:r>
              <a:rPr lang="es-ES" sz="2800" dirty="0" err="1" smtClean="0">
                <a:solidFill>
                  <a:srgbClr val="FF0000"/>
                </a:solidFill>
                <a:ea typeface="MS PGothic" pitchFamily="34" charset="-128"/>
              </a:rPr>
              <a:t>hiperfiltración</a:t>
            </a:r>
            <a:r>
              <a:rPr lang="es-ES" sz="2800" dirty="0" smtClean="0">
                <a:solidFill>
                  <a:srgbClr val="FF0000"/>
                </a:solidFill>
                <a:ea typeface="MS PGothic" pitchFamily="34" charset="-128"/>
              </a:rPr>
              <a:t> renal inducida por </a:t>
            </a:r>
            <a:r>
              <a:rPr lang="es-ES" sz="2800" dirty="0" err="1" smtClean="0">
                <a:solidFill>
                  <a:srgbClr val="FF0000"/>
                </a:solidFill>
                <a:ea typeface="MS PGothic" pitchFamily="34" charset="-128"/>
              </a:rPr>
              <a:t>amlodipino</a:t>
            </a:r>
            <a:endParaRPr lang="es-ES" sz="2800" dirty="0" smtClean="0">
              <a:solidFill>
                <a:srgbClr val="FF0000"/>
              </a:solidFill>
              <a:ea typeface="MS PGothic" pitchFamily="34" charset="-128"/>
            </a:endParaRPr>
          </a:p>
        </p:txBody>
      </p:sp>
      <p:sp>
        <p:nvSpPr>
          <p:cNvPr id="70667" name="Rectangle 26"/>
          <p:cNvSpPr>
            <a:spLocks noChangeArrowheads="1"/>
          </p:cNvSpPr>
          <p:nvPr/>
        </p:nvSpPr>
        <p:spPr bwMode="gray">
          <a:xfrm>
            <a:off x="492125" y="6405563"/>
            <a:ext cx="2697163" cy="260350"/>
          </a:xfrm>
          <a:prstGeom prst="rect">
            <a:avLst/>
          </a:prstGeom>
          <a:noFill/>
          <a:ln w="12700" algn="ctr">
            <a:noFill/>
            <a:miter lim="800000"/>
            <a:headEnd/>
            <a:tailEnd/>
          </a:ln>
        </p:spPr>
        <p:txBody>
          <a:bodyPr wrap="none" lIns="0" tIns="0" rIns="108000" bIns="108000" anchor="b">
            <a:spAutoFit/>
          </a:bodyPr>
          <a:lstStyle/>
          <a:p>
            <a:pPr>
              <a:buSzPct val="100000"/>
            </a:pPr>
            <a:r>
              <a:rPr lang="es-ES" sz="1000">
                <a:solidFill>
                  <a:srgbClr val="000000"/>
                </a:solidFill>
              </a:rPr>
              <a:t>Peti-Peterdi; Abstract ESC 2010 (presentado).</a:t>
            </a:r>
          </a:p>
        </p:txBody>
      </p:sp>
      <p:sp>
        <p:nvSpPr>
          <p:cNvPr id="70668" name="26 Rectángulo"/>
          <p:cNvSpPr>
            <a:spLocks noChangeArrowheads="1"/>
          </p:cNvSpPr>
          <p:nvPr/>
        </p:nvSpPr>
        <p:spPr bwMode="auto">
          <a:xfrm>
            <a:off x="5254625" y="3606800"/>
            <a:ext cx="939800" cy="581025"/>
          </a:xfrm>
          <a:prstGeom prst="rect">
            <a:avLst/>
          </a:prstGeom>
          <a:solidFill>
            <a:schemeClr val="bg1"/>
          </a:solidFill>
          <a:ln w="9525">
            <a:noFill/>
            <a:miter lim="800000"/>
            <a:headEnd/>
            <a:tailEnd/>
          </a:ln>
        </p:spPr>
        <p:txBody>
          <a:bodyPr wrap="none">
            <a:spAutoFit/>
          </a:bodyPr>
          <a:lstStyle/>
          <a:p>
            <a:r>
              <a:rPr lang="es-ES" sz="1600"/>
              <a:t>Arteriola</a:t>
            </a:r>
          </a:p>
          <a:p>
            <a:r>
              <a:rPr lang="es-ES" sz="1600"/>
              <a:t>aferente</a:t>
            </a:r>
          </a:p>
        </p:txBody>
      </p:sp>
      <p:sp>
        <p:nvSpPr>
          <p:cNvPr id="70669" name="27 Rectángulo"/>
          <p:cNvSpPr>
            <a:spLocks noChangeArrowheads="1"/>
          </p:cNvSpPr>
          <p:nvPr/>
        </p:nvSpPr>
        <p:spPr bwMode="auto">
          <a:xfrm>
            <a:off x="6938963" y="3609975"/>
            <a:ext cx="939800" cy="581025"/>
          </a:xfrm>
          <a:prstGeom prst="rect">
            <a:avLst/>
          </a:prstGeom>
          <a:solidFill>
            <a:schemeClr val="bg1"/>
          </a:solidFill>
          <a:ln w="9525">
            <a:noFill/>
            <a:miter lim="800000"/>
            <a:headEnd/>
            <a:tailEnd/>
          </a:ln>
        </p:spPr>
        <p:txBody>
          <a:bodyPr wrap="none">
            <a:spAutoFit/>
          </a:bodyPr>
          <a:lstStyle/>
          <a:p>
            <a:r>
              <a:rPr lang="es-ES" sz="1600"/>
              <a:t>Arteriola</a:t>
            </a:r>
          </a:p>
          <a:p>
            <a:r>
              <a:rPr lang="es-ES" sz="1600"/>
              <a:t>eferente</a:t>
            </a:r>
          </a:p>
        </p:txBody>
      </p:sp>
      <p:sp>
        <p:nvSpPr>
          <p:cNvPr id="70670" name="28 Rectángulo"/>
          <p:cNvSpPr>
            <a:spLocks noChangeArrowheads="1"/>
          </p:cNvSpPr>
          <p:nvPr/>
        </p:nvSpPr>
        <p:spPr bwMode="auto">
          <a:xfrm>
            <a:off x="6072188" y="2284413"/>
            <a:ext cx="1343025" cy="336550"/>
          </a:xfrm>
          <a:prstGeom prst="rect">
            <a:avLst/>
          </a:prstGeom>
          <a:solidFill>
            <a:schemeClr val="bg1"/>
          </a:solidFill>
          <a:ln w="9525">
            <a:noFill/>
            <a:miter lim="800000"/>
            <a:headEnd/>
            <a:tailEnd/>
          </a:ln>
        </p:spPr>
        <p:txBody>
          <a:bodyPr wrap="none" lIns="0" rIns="0">
            <a:spAutoFit/>
          </a:bodyPr>
          <a:lstStyle/>
          <a:p>
            <a:r>
              <a:rPr lang="es-ES" sz="1600"/>
              <a:t>Angiotensina II</a:t>
            </a:r>
          </a:p>
        </p:txBody>
      </p:sp>
    </p:spTree>
  </p:cSld>
  <p:clrMapOvr>
    <a:masterClrMapping/>
  </p:clrMapOvr>
  <p:transition>
    <p:wipe dir="r"/>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6"/>
          <p:cNvSpPr>
            <a:spLocks noGrp="1" noChangeArrowheads="1"/>
          </p:cNvSpPr>
          <p:nvPr>
            <p:ph type="sldNum" sz="quarter" idx="10"/>
          </p:nvPr>
        </p:nvSpPr>
        <p:spPr>
          <a:noFill/>
        </p:spPr>
        <p:txBody>
          <a:bodyPr/>
          <a:lstStyle/>
          <a:p>
            <a:pPr>
              <a:buSzPct val="100000"/>
            </a:pPr>
            <a:fld id="{45DA02DE-1982-4D9E-A548-F2DC88AC7EDD}" type="slidenum">
              <a:rPr lang="es-ES" smtClean="0">
                <a:solidFill>
                  <a:srgbClr val="000000"/>
                </a:solidFill>
                <a:ea typeface="MS PGothic" pitchFamily="34" charset="-128"/>
              </a:rPr>
              <a:pPr>
                <a:buSzPct val="100000"/>
              </a:pPr>
              <a:t>46</a:t>
            </a:fld>
            <a:endParaRPr lang="es-ES" smtClean="0">
              <a:solidFill>
                <a:srgbClr val="000000"/>
              </a:solidFill>
              <a:ea typeface="MS PGothic" pitchFamily="34" charset="-128"/>
            </a:endParaRPr>
          </a:p>
        </p:txBody>
      </p:sp>
      <p:sp>
        <p:nvSpPr>
          <p:cNvPr id="14340" name="Rectangle 2"/>
          <p:cNvSpPr>
            <a:spLocks noGrp="1" noChangeArrowheads="1"/>
          </p:cNvSpPr>
          <p:nvPr>
            <p:ph type="title" idx="4294967295"/>
          </p:nvPr>
        </p:nvSpPr>
        <p:spPr bwMode="auto">
          <a:xfrm>
            <a:off x="334963" y="152400"/>
            <a:ext cx="8809037" cy="762000"/>
          </a:xfrm>
        </p:spPr>
        <p:txBody>
          <a:bodyPr>
            <a:normAutofit fontScale="90000"/>
          </a:bodyPr>
          <a:lstStyle/>
          <a:p>
            <a:r>
              <a:rPr lang="es-ES" sz="2400" dirty="0" err="1" smtClean="0">
                <a:solidFill>
                  <a:srgbClr val="7C7C7C"/>
                </a:solidFill>
                <a:ea typeface="MS PGothic" pitchFamily="34" charset="-128"/>
              </a:rPr>
              <a:t>Telmisartán</a:t>
            </a:r>
            <a:r>
              <a:rPr lang="es-ES" sz="2400" dirty="0" smtClean="0">
                <a:solidFill>
                  <a:srgbClr val="7C7C7C"/>
                </a:solidFill>
                <a:ea typeface="MS PGothic" pitchFamily="34" charset="-128"/>
              </a:rPr>
              <a:t> es el más estudiado entre los ARA en ensayos con </a:t>
            </a:r>
            <a:r>
              <a:rPr lang="es-ES" sz="2400" dirty="0" err="1" smtClean="0">
                <a:solidFill>
                  <a:srgbClr val="7C7C7C"/>
                </a:solidFill>
                <a:ea typeface="MS PGothic" pitchFamily="34" charset="-128"/>
              </a:rPr>
              <a:t>morbimortalidad</a:t>
            </a:r>
            <a:r>
              <a:rPr lang="es-ES" sz="2400" dirty="0" smtClean="0">
                <a:solidFill>
                  <a:srgbClr val="7C7C7C"/>
                </a:solidFill>
                <a:ea typeface="MS PGothic" pitchFamily="34" charset="-128"/>
              </a:rPr>
              <a:t> como criterio principal de valoración</a:t>
            </a:r>
          </a:p>
        </p:txBody>
      </p:sp>
      <p:graphicFrame>
        <p:nvGraphicFramePr>
          <p:cNvPr id="14338" name="Object 3"/>
          <p:cNvGraphicFramePr>
            <a:graphicFrameLocks noGrp="1" noChangeAspect="1"/>
          </p:cNvGraphicFramePr>
          <p:nvPr>
            <p:ph idx="4294967295"/>
          </p:nvPr>
        </p:nvGraphicFramePr>
        <p:xfrm>
          <a:off x="757238" y="1154113"/>
          <a:ext cx="7964487" cy="3719512"/>
        </p:xfrm>
        <a:graphic>
          <a:graphicData uri="http://schemas.openxmlformats.org/presentationml/2006/ole">
            <mc:AlternateContent xmlns:mc="http://schemas.openxmlformats.org/markup-compatibility/2006">
              <mc:Choice xmlns:v="urn:schemas-microsoft-com:vml" Requires="v">
                <p:oleObj spid="_x0000_s4100" name="Diagramm" r:id="rId4" imgW="7934325" imgH="3705225" progId="MSGraph.Chart.8">
                  <p:embed followColorScheme="full"/>
                </p:oleObj>
              </mc:Choice>
              <mc:Fallback>
                <p:oleObj name="Diagramm" r:id="rId4" imgW="7934325" imgH="3705225" progId="MSGraph.Chart.8">
                  <p:embed followColorScheme="full"/>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gray">
                      <a:xfrm>
                        <a:off x="757238" y="1154113"/>
                        <a:ext cx="7964487" cy="37195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4341" name="Text Box 4"/>
          <p:cNvSpPr txBox="1">
            <a:spLocks noChangeArrowheads="1"/>
          </p:cNvSpPr>
          <p:nvPr/>
        </p:nvSpPr>
        <p:spPr bwMode="gray">
          <a:xfrm rot="-5400000">
            <a:off x="-713581" y="2817019"/>
            <a:ext cx="2495550" cy="366712"/>
          </a:xfrm>
          <a:prstGeom prst="rect">
            <a:avLst/>
          </a:prstGeom>
          <a:noFill/>
          <a:ln w="9525">
            <a:noFill/>
            <a:miter lim="800000"/>
            <a:headEnd/>
            <a:tailEnd/>
          </a:ln>
        </p:spPr>
        <p:txBody>
          <a:bodyPr wrap="none">
            <a:spAutoFit/>
          </a:bodyPr>
          <a:lstStyle/>
          <a:p>
            <a:pPr algn="ctr">
              <a:buSzPct val="100000"/>
            </a:pPr>
            <a:r>
              <a:rPr lang="es-ES" sz="1800" b="1">
                <a:solidFill>
                  <a:srgbClr val="000000"/>
                </a:solidFill>
              </a:rPr>
              <a:t>Número de pacientes</a:t>
            </a:r>
          </a:p>
        </p:txBody>
      </p:sp>
      <p:sp>
        <p:nvSpPr>
          <p:cNvPr id="14342" name="Text Box 5"/>
          <p:cNvSpPr txBox="1">
            <a:spLocks noChangeArrowheads="1"/>
          </p:cNvSpPr>
          <p:nvPr/>
        </p:nvSpPr>
        <p:spPr bwMode="gray">
          <a:xfrm>
            <a:off x="6711950" y="1800225"/>
            <a:ext cx="804863" cy="336550"/>
          </a:xfrm>
          <a:prstGeom prst="rect">
            <a:avLst/>
          </a:prstGeom>
          <a:noFill/>
          <a:ln w="9525">
            <a:noFill/>
            <a:miter lim="800000"/>
            <a:headEnd/>
            <a:tailEnd/>
          </a:ln>
        </p:spPr>
        <p:txBody>
          <a:bodyPr wrap="none">
            <a:spAutoFit/>
          </a:bodyPr>
          <a:lstStyle/>
          <a:p>
            <a:pPr algn="ctr">
              <a:buSzPct val="100000"/>
            </a:pPr>
            <a:r>
              <a:rPr lang="es-ES" sz="1600">
                <a:solidFill>
                  <a:srgbClr val="000000"/>
                </a:solidFill>
              </a:rPr>
              <a:t>44.264</a:t>
            </a:r>
          </a:p>
        </p:txBody>
      </p:sp>
      <p:sp>
        <p:nvSpPr>
          <p:cNvPr id="14343" name="Text Box 6"/>
          <p:cNvSpPr txBox="1">
            <a:spLocks noChangeArrowheads="1"/>
          </p:cNvSpPr>
          <p:nvPr/>
        </p:nvSpPr>
        <p:spPr bwMode="gray">
          <a:xfrm>
            <a:off x="7720013" y="1366838"/>
            <a:ext cx="804862" cy="336550"/>
          </a:xfrm>
          <a:prstGeom prst="rect">
            <a:avLst/>
          </a:prstGeom>
          <a:noFill/>
          <a:ln w="9525">
            <a:noFill/>
            <a:miter lim="800000"/>
            <a:headEnd/>
            <a:tailEnd/>
          </a:ln>
        </p:spPr>
        <p:txBody>
          <a:bodyPr wrap="none">
            <a:spAutoFit/>
          </a:bodyPr>
          <a:lstStyle/>
          <a:p>
            <a:pPr algn="ctr">
              <a:buSzPct val="100000"/>
            </a:pPr>
            <a:r>
              <a:rPr lang="es-ES" sz="1600">
                <a:solidFill>
                  <a:srgbClr val="000000"/>
                </a:solidFill>
              </a:rPr>
              <a:t>51.878</a:t>
            </a:r>
          </a:p>
        </p:txBody>
      </p:sp>
      <p:sp>
        <p:nvSpPr>
          <p:cNvPr id="14344" name="Text Box 7"/>
          <p:cNvSpPr txBox="1">
            <a:spLocks noChangeArrowheads="1"/>
          </p:cNvSpPr>
          <p:nvPr/>
        </p:nvSpPr>
        <p:spPr bwMode="gray">
          <a:xfrm>
            <a:off x="5691188" y="3240088"/>
            <a:ext cx="804862" cy="336550"/>
          </a:xfrm>
          <a:prstGeom prst="rect">
            <a:avLst/>
          </a:prstGeom>
          <a:noFill/>
          <a:ln w="9525">
            <a:noFill/>
            <a:miter lim="800000"/>
            <a:headEnd/>
            <a:tailEnd/>
          </a:ln>
        </p:spPr>
        <p:txBody>
          <a:bodyPr wrap="none">
            <a:spAutoFit/>
          </a:bodyPr>
          <a:lstStyle/>
          <a:p>
            <a:pPr algn="ctr">
              <a:buSzPct val="100000"/>
            </a:pPr>
            <a:r>
              <a:rPr lang="es-ES" sz="1600">
                <a:solidFill>
                  <a:srgbClr val="000000"/>
                </a:solidFill>
              </a:rPr>
              <a:t>19.335</a:t>
            </a:r>
          </a:p>
        </p:txBody>
      </p:sp>
      <p:sp>
        <p:nvSpPr>
          <p:cNvPr id="14345" name="Text Box 8"/>
          <p:cNvSpPr txBox="1">
            <a:spLocks noChangeArrowheads="1"/>
          </p:cNvSpPr>
          <p:nvPr/>
        </p:nvSpPr>
        <p:spPr bwMode="gray">
          <a:xfrm>
            <a:off x="4672013" y="3600450"/>
            <a:ext cx="804862" cy="336550"/>
          </a:xfrm>
          <a:prstGeom prst="rect">
            <a:avLst/>
          </a:prstGeom>
          <a:noFill/>
          <a:ln w="9525">
            <a:noFill/>
            <a:miter lim="800000"/>
            <a:headEnd/>
            <a:tailEnd/>
          </a:ln>
        </p:spPr>
        <p:txBody>
          <a:bodyPr wrap="none">
            <a:spAutoFit/>
          </a:bodyPr>
          <a:lstStyle/>
          <a:p>
            <a:pPr algn="ctr">
              <a:buSzPct val="100000"/>
            </a:pPr>
            <a:r>
              <a:rPr lang="es-ES" sz="1600">
                <a:solidFill>
                  <a:srgbClr val="000000"/>
                </a:solidFill>
              </a:rPr>
              <a:t>12.565</a:t>
            </a:r>
          </a:p>
        </p:txBody>
      </p:sp>
      <p:sp>
        <p:nvSpPr>
          <p:cNvPr id="14346" name="Text Box 9"/>
          <p:cNvSpPr txBox="1">
            <a:spLocks noChangeArrowheads="1"/>
          </p:cNvSpPr>
          <p:nvPr/>
        </p:nvSpPr>
        <p:spPr bwMode="gray">
          <a:xfrm>
            <a:off x="1647825" y="4248150"/>
            <a:ext cx="692150" cy="336550"/>
          </a:xfrm>
          <a:prstGeom prst="rect">
            <a:avLst/>
          </a:prstGeom>
          <a:noFill/>
          <a:ln w="9525">
            <a:noFill/>
            <a:miter lim="800000"/>
            <a:headEnd/>
            <a:tailEnd/>
          </a:ln>
        </p:spPr>
        <p:txBody>
          <a:bodyPr wrap="none">
            <a:spAutoFit/>
          </a:bodyPr>
          <a:lstStyle/>
          <a:p>
            <a:pPr algn="ctr">
              <a:buSzPct val="100000"/>
            </a:pPr>
            <a:r>
              <a:rPr lang="es-ES" sz="1600">
                <a:solidFill>
                  <a:srgbClr val="000000"/>
                </a:solidFill>
              </a:rPr>
              <a:t>1.405</a:t>
            </a:r>
          </a:p>
        </p:txBody>
      </p:sp>
      <p:sp>
        <p:nvSpPr>
          <p:cNvPr id="14347" name="Text Box 10"/>
          <p:cNvSpPr txBox="1">
            <a:spLocks noChangeArrowheads="1"/>
          </p:cNvSpPr>
          <p:nvPr/>
        </p:nvSpPr>
        <p:spPr bwMode="gray">
          <a:xfrm>
            <a:off x="361950" y="6254750"/>
            <a:ext cx="6883400" cy="460375"/>
          </a:xfrm>
          <a:prstGeom prst="rect">
            <a:avLst/>
          </a:prstGeom>
          <a:noFill/>
          <a:ln w="9525">
            <a:noFill/>
            <a:miter lim="800000"/>
            <a:headEnd/>
            <a:tailEnd/>
          </a:ln>
        </p:spPr>
        <p:txBody>
          <a:bodyPr>
            <a:spAutoFit/>
          </a:bodyPr>
          <a:lstStyle/>
          <a:p>
            <a:pPr>
              <a:buSzPct val="100000"/>
            </a:pPr>
            <a:r>
              <a:rPr lang="es-ES" sz="600">
                <a:solidFill>
                  <a:srgbClr val="000000"/>
                </a:solidFill>
              </a:rPr>
              <a:t>1. Schrader et al. </a:t>
            </a:r>
            <a:r>
              <a:rPr lang="es-ES" sz="600" i="1">
                <a:solidFill>
                  <a:srgbClr val="000000"/>
                </a:solidFill>
              </a:rPr>
              <a:t>Stroke.</a:t>
            </a:r>
            <a:r>
              <a:rPr lang="es-ES" sz="600">
                <a:solidFill>
                  <a:srgbClr val="000000"/>
                </a:solidFill>
              </a:rPr>
              <a:t> 2005;36:1218-1226; 2. </a:t>
            </a:r>
            <a:r>
              <a:rPr lang="es-ES" sz="600">
                <a:solidFill>
                  <a:srgbClr val="000000"/>
                </a:solidFill>
                <a:hlinkClick r:id="rId6"/>
              </a:rPr>
              <a:t>http://www.roadmapstudy.org/resident.aspx</a:t>
            </a:r>
            <a:r>
              <a:rPr lang="es-ES" sz="600">
                <a:solidFill>
                  <a:srgbClr val="000000"/>
                </a:solidFill>
              </a:rPr>
              <a:t>; 3. Parving et al. </a:t>
            </a:r>
            <a:r>
              <a:rPr lang="es-ES" sz="600" i="1">
                <a:solidFill>
                  <a:srgbClr val="000000"/>
                </a:solidFill>
              </a:rPr>
              <a:t>N Engl J Med. </a:t>
            </a:r>
            <a:r>
              <a:rPr lang="es-ES" sz="600">
                <a:solidFill>
                  <a:srgbClr val="000000"/>
                </a:solidFill>
              </a:rPr>
              <a:t>2001;345:870-878; 4. Lewis et al. </a:t>
            </a:r>
            <a:r>
              <a:rPr lang="es-ES" sz="600" i="1">
                <a:solidFill>
                  <a:srgbClr val="000000"/>
                </a:solidFill>
              </a:rPr>
              <a:t>N Engl J Med. </a:t>
            </a:r>
            <a:r>
              <a:rPr lang="es-ES" sz="600">
                <a:solidFill>
                  <a:srgbClr val="000000"/>
                </a:solidFill>
              </a:rPr>
              <a:t>2001;345:851-860; 5. Carson et al. </a:t>
            </a:r>
            <a:r>
              <a:rPr lang="es-ES" sz="600" i="1">
                <a:solidFill>
                  <a:srgbClr val="000000"/>
                </a:solidFill>
              </a:rPr>
              <a:t>J Card Fail.</a:t>
            </a:r>
            <a:r>
              <a:rPr lang="es-ES" sz="600">
                <a:solidFill>
                  <a:srgbClr val="000000"/>
                </a:solidFill>
              </a:rPr>
              <a:t> 2005;11:576-585; 6. Papademetriou et al. </a:t>
            </a:r>
            <a:r>
              <a:rPr lang="es-ES" sz="600" i="1">
                <a:solidFill>
                  <a:srgbClr val="000000"/>
                </a:solidFill>
              </a:rPr>
              <a:t>J Am Coll Cardiol.</a:t>
            </a:r>
            <a:r>
              <a:rPr lang="es-ES" sz="600">
                <a:solidFill>
                  <a:srgbClr val="000000"/>
                </a:solidFill>
              </a:rPr>
              <a:t> 2004;44:1175-1180; 7. </a:t>
            </a:r>
            <a:r>
              <a:rPr lang="es-ES" sz="600">
                <a:solidFill>
                  <a:srgbClr val="000000"/>
                </a:solidFill>
                <a:hlinkClick r:id="rId7"/>
              </a:rPr>
              <a:t>www.atacand.com</a:t>
            </a:r>
            <a:r>
              <a:rPr lang="es-ES" sz="600">
                <a:solidFill>
                  <a:srgbClr val="000000"/>
                </a:solidFill>
              </a:rPr>
              <a:t>; 8. Brenner et al. </a:t>
            </a:r>
            <a:r>
              <a:rPr lang="es-ES" sz="600" i="1">
                <a:solidFill>
                  <a:srgbClr val="000000"/>
                </a:solidFill>
              </a:rPr>
              <a:t>N Engl J Med. </a:t>
            </a:r>
            <a:r>
              <a:rPr lang="es-ES" sz="600">
                <a:solidFill>
                  <a:srgbClr val="000000"/>
                </a:solidFill>
              </a:rPr>
              <a:t>2001;345:861-869; 9. Pitt et al. </a:t>
            </a:r>
            <a:r>
              <a:rPr lang="es-ES" sz="600" i="1">
                <a:solidFill>
                  <a:srgbClr val="000000"/>
                </a:solidFill>
              </a:rPr>
              <a:t>Lancet.</a:t>
            </a:r>
            <a:r>
              <a:rPr lang="es-ES" sz="600">
                <a:solidFill>
                  <a:srgbClr val="000000"/>
                </a:solidFill>
              </a:rPr>
              <a:t> 2000;355:1582-1587; 10. Dickstein et al. </a:t>
            </a:r>
            <a:r>
              <a:rPr lang="es-ES" sz="600" i="1">
                <a:solidFill>
                  <a:srgbClr val="000000"/>
                </a:solidFill>
              </a:rPr>
              <a:t>Lancet.</a:t>
            </a:r>
            <a:r>
              <a:rPr lang="es-ES" sz="600">
                <a:solidFill>
                  <a:srgbClr val="000000"/>
                </a:solidFill>
              </a:rPr>
              <a:t> 2002;360:752-760; 11. Dahlof et al. </a:t>
            </a:r>
            <a:r>
              <a:rPr lang="es-ES" sz="600" i="1">
                <a:solidFill>
                  <a:srgbClr val="000000"/>
                </a:solidFill>
              </a:rPr>
              <a:t>Lancet.</a:t>
            </a:r>
            <a:r>
              <a:rPr lang="es-ES" sz="600">
                <a:solidFill>
                  <a:srgbClr val="000000"/>
                </a:solidFill>
              </a:rPr>
              <a:t> 2002;359:955-1003; 12. Cohn et al. </a:t>
            </a:r>
            <a:r>
              <a:rPr lang="es-ES" sz="600" i="1">
                <a:solidFill>
                  <a:srgbClr val="000000"/>
                </a:solidFill>
              </a:rPr>
              <a:t>N Engl J Med. </a:t>
            </a:r>
            <a:r>
              <a:rPr lang="es-ES" sz="600">
                <a:solidFill>
                  <a:srgbClr val="000000"/>
                </a:solidFill>
              </a:rPr>
              <a:t> 2001;345:1667-1675; 13. </a:t>
            </a:r>
            <a:r>
              <a:rPr lang="es-ES" sz="600">
                <a:solidFill>
                  <a:srgbClr val="000000"/>
                </a:solidFill>
                <a:hlinkClick r:id="rId8"/>
              </a:rPr>
              <a:t>www.novartis.com</a:t>
            </a:r>
            <a:r>
              <a:rPr lang="es-ES" sz="600">
                <a:solidFill>
                  <a:srgbClr val="000000"/>
                </a:solidFill>
              </a:rPr>
              <a:t>; 14. Pfeffer et al. </a:t>
            </a:r>
            <a:r>
              <a:rPr lang="es-ES" sz="600" i="1">
                <a:solidFill>
                  <a:srgbClr val="000000"/>
                </a:solidFill>
              </a:rPr>
              <a:t>N Engl J Med. </a:t>
            </a:r>
            <a:r>
              <a:rPr lang="es-ES" sz="600">
                <a:solidFill>
                  <a:srgbClr val="000000"/>
                </a:solidFill>
              </a:rPr>
              <a:t> 2003;349:1893-1906; 15. Julius et al. </a:t>
            </a:r>
            <a:r>
              <a:rPr lang="es-ES" sz="600" i="1">
                <a:solidFill>
                  <a:srgbClr val="000000"/>
                </a:solidFill>
              </a:rPr>
              <a:t>Lancet.</a:t>
            </a:r>
            <a:r>
              <a:rPr lang="es-ES" sz="600">
                <a:solidFill>
                  <a:srgbClr val="000000"/>
                </a:solidFill>
              </a:rPr>
              <a:t> 2004;363:2022-2031; 15. </a:t>
            </a:r>
            <a:r>
              <a:rPr lang="es-ES" sz="600">
                <a:solidFill>
                  <a:srgbClr val="000000"/>
                </a:solidFill>
                <a:hlinkClick r:id="rId9"/>
              </a:rPr>
              <a:t>www.ontarget-micardis.com</a:t>
            </a:r>
            <a:r>
              <a:rPr lang="es-ES" sz="600">
                <a:solidFill>
                  <a:srgbClr val="000000"/>
                </a:solidFill>
              </a:rPr>
              <a:t>.</a:t>
            </a:r>
          </a:p>
        </p:txBody>
      </p:sp>
      <p:sp>
        <p:nvSpPr>
          <p:cNvPr id="14348" name="Text Box 11"/>
          <p:cNvSpPr txBox="1">
            <a:spLocks noChangeArrowheads="1"/>
          </p:cNvSpPr>
          <p:nvPr/>
        </p:nvSpPr>
        <p:spPr bwMode="gray">
          <a:xfrm>
            <a:off x="3716338" y="3960813"/>
            <a:ext cx="692150" cy="336550"/>
          </a:xfrm>
          <a:prstGeom prst="rect">
            <a:avLst/>
          </a:prstGeom>
          <a:noFill/>
          <a:ln w="9525">
            <a:noFill/>
            <a:miter lim="800000"/>
            <a:headEnd/>
            <a:tailEnd/>
          </a:ln>
        </p:spPr>
        <p:txBody>
          <a:bodyPr wrap="none">
            <a:spAutoFit/>
          </a:bodyPr>
          <a:lstStyle/>
          <a:p>
            <a:pPr algn="ctr">
              <a:buSzPct val="100000"/>
            </a:pPr>
            <a:r>
              <a:rPr lang="es-ES" sz="1600">
                <a:solidFill>
                  <a:srgbClr val="000000"/>
                </a:solidFill>
              </a:rPr>
              <a:t>6.405</a:t>
            </a:r>
          </a:p>
        </p:txBody>
      </p:sp>
      <p:sp>
        <p:nvSpPr>
          <p:cNvPr id="14349" name="Rectangle 12"/>
          <p:cNvSpPr>
            <a:spLocks noChangeArrowheads="1"/>
          </p:cNvSpPr>
          <p:nvPr/>
        </p:nvSpPr>
        <p:spPr bwMode="gray">
          <a:xfrm>
            <a:off x="277813" y="26988"/>
            <a:ext cx="7354887" cy="960437"/>
          </a:xfrm>
          <a:prstGeom prst="rect">
            <a:avLst/>
          </a:prstGeom>
          <a:noFill/>
          <a:ln w="9525">
            <a:noFill/>
            <a:miter lim="800000"/>
            <a:headEnd/>
            <a:tailEnd/>
          </a:ln>
        </p:spPr>
        <p:txBody>
          <a:bodyPr lIns="0" tIns="0" rIns="0" bIns="0" anchor="b"/>
          <a:lstStyle/>
          <a:p>
            <a:pPr algn="ctr"/>
            <a:endParaRPr lang="es-ES" sz="2800" b="1"/>
          </a:p>
        </p:txBody>
      </p:sp>
      <p:sp>
        <p:nvSpPr>
          <p:cNvPr id="14350" name="Text Box 53"/>
          <p:cNvSpPr txBox="1">
            <a:spLocks noChangeArrowheads="1"/>
          </p:cNvSpPr>
          <p:nvPr/>
        </p:nvSpPr>
        <p:spPr bwMode="gray">
          <a:xfrm>
            <a:off x="2627313" y="4105275"/>
            <a:ext cx="792162" cy="336550"/>
          </a:xfrm>
          <a:prstGeom prst="rect">
            <a:avLst/>
          </a:prstGeom>
          <a:noFill/>
          <a:ln w="9525">
            <a:noFill/>
            <a:miter lim="800000"/>
            <a:headEnd/>
            <a:tailEnd/>
          </a:ln>
        </p:spPr>
        <p:txBody>
          <a:bodyPr>
            <a:spAutoFit/>
          </a:bodyPr>
          <a:lstStyle/>
          <a:p>
            <a:pPr algn="ctr">
              <a:buSzPct val="100000"/>
            </a:pPr>
            <a:r>
              <a:rPr lang="es-ES" sz="1600">
                <a:solidFill>
                  <a:srgbClr val="000000"/>
                </a:solidFill>
              </a:rPr>
              <a:t>4.449</a:t>
            </a:r>
          </a:p>
        </p:txBody>
      </p:sp>
      <p:grpSp>
        <p:nvGrpSpPr>
          <p:cNvPr id="2" name="Group 58"/>
          <p:cNvGrpSpPr>
            <a:grpSpLocks/>
          </p:cNvGrpSpPr>
          <p:nvPr/>
        </p:nvGrpSpPr>
        <p:grpSpPr bwMode="auto">
          <a:xfrm>
            <a:off x="1778000" y="5251450"/>
            <a:ext cx="7167563" cy="865188"/>
            <a:chOff x="1045" y="3339"/>
            <a:chExt cx="4597" cy="545"/>
          </a:xfrm>
        </p:grpSpPr>
        <p:sp>
          <p:nvSpPr>
            <p:cNvPr id="14359" name="Text Box 19"/>
            <p:cNvSpPr txBox="1">
              <a:spLocks noChangeArrowheads="1"/>
            </p:cNvSpPr>
            <p:nvPr/>
          </p:nvSpPr>
          <p:spPr bwMode="gray">
            <a:xfrm>
              <a:off x="4371" y="3340"/>
              <a:ext cx="442" cy="135"/>
            </a:xfrm>
            <a:prstGeom prst="rect">
              <a:avLst/>
            </a:prstGeom>
            <a:noFill/>
            <a:ln w="9525">
              <a:noFill/>
              <a:miter lim="800000"/>
              <a:headEnd/>
              <a:tailEnd/>
            </a:ln>
          </p:spPr>
          <p:txBody>
            <a:bodyPr wrap="none">
              <a:spAutoFit/>
            </a:bodyPr>
            <a:lstStyle/>
            <a:p>
              <a:pPr>
                <a:spcAft>
                  <a:spcPct val="20000"/>
                </a:spcAft>
                <a:buSzPct val="100000"/>
              </a:pPr>
              <a:r>
                <a:rPr lang="es-ES" sz="800">
                  <a:solidFill>
                    <a:srgbClr val="000000"/>
                  </a:solidFill>
                </a:rPr>
                <a:t>Val-HeFT</a:t>
              </a:r>
              <a:r>
                <a:rPr lang="es-ES" sz="800" baseline="50000">
                  <a:solidFill>
                    <a:srgbClr val="000000"/>
                  </a:solidFill>
                </a:rPr>
                <a:t>12</a:t>
              </a:r>
            </a:p>
          </p:txBody>
        </p:sp>
        <p:sp>
          <p:nvSpPr>
            <p:cNvPr id="14360" name="Rectangle 20"/>
            <p:cNvSpPr>
              <a:spLocks noChangeAspect="1" noChangeArrowheads="1"/>
            </p:cNvSpPr>
            <p:nvPr/>
          </p:nvSpPr>
          <p:spPr bwMode="gray">
            <a:xfrm>
              <a:off x="4293" y="3362"/>
              <a:ext cx="93" cy="91"/>
            </a:xfrm>
            <a:prstGeom prst="rect">
              <a:avLst/>
            </a:prstGeom>
            <a:solidFill>
              <a:srgbClr val="CCFFCC"/>
            </a:solidFill>
            <a:ln w="9525">
              <a:solidFill>
                <a:schemeClr val="bg1"/>
              </a:solidFill>
              <a:miter lim="800000"/>
              <a:headEnd/>
              <a:tailEnd/>
            </a:ln>
          </p:spPr>
          <p:txBody>
            <a:bodyPr wrap="none" anchor="ctr"/>
            <a:lstStyle/>
            <a:p>
              <a:endParaRPr lang="es-ES" sz="2800"/>
            </a:p>
          </p:txBody>
        </p:sp>
        <p:sp>
          <p:nvSpPr>
            <p:cNvPr id="14361" name="Rectangle 21"/>
            <p:cNvSpPr>
              <a:spLocks noChangeAspect="1" noChangeArrowheads="1"/>
            </p:cNvSpPr>
            <p:nvPr/>
          </p:nvSpPr>
          <p:spPr bwMode="gray">
            <a:xfrm>
              <a:off x="4293" y="3498"/>
              <a:ext cx="93" cy="91"/>
            </a:xfrm>
            <a:prstGeom prst="rect">
              <a:avLst/>
            </a:prstGeom>
            <a:solidFill>
              <a:srgbClr val="99CC00"/>
            </a:solidFill>
            <a:ln w="9525">
              <a:solidFill>
                <a:schemeClr val="bg1"/>
              </a:solidFill>
              <a:miter lim="800000"/>
              <a:headEnd/>
              <a:tailEnd/>
            </a:ln>
          </p:spPr>
          <p:txBody>
            <a:bodyPr wrap="none" anchor="ctr"/>
            <a:lstStyle/>
            <a:p>
              <a:endParaRPr lang="es-ES" sz="2800"/>
            </a:p>
          </p:txBody>
        </p:sp>
        <p:sp>
          <p:nvSpPr>
            <p:cNvPr id="14362" name="Rectangle 22"/>
            <p:cNvSpPr>
              <a:spLocks noChangeAspect="1" noChangeArrowheads="1"/>
            </p:cNvSpPr>
            <p:nvPr/>
          </p:nvSpPr>
          <p:spPr bwMode="gray">
            <a:xfrm>
              <a:off x="4293" y="3634"/>
              <a:ext cx="93" cy="91"/>
            </a:xfrm>
            <a:prstGeom prst="rect">
              <a:avLst/>
            </a:prstGeom>
            <a:solidFill>
              <a:srgbClr val="339966"/>
            </a:solidFill>
            <a:ln w="9525">
              <a:solidFill>
                <a:schemeClr val="bg1"/>
              </a:solidFill>
              <a:miter lim="800000"/>
              <a:headEnd/>
              <a:tailEnd/>
            </a:ln>
          </p:spPr>
          <p:txBody>
            <a:bodyPr wrap="none" anchor="ctr"/>
            <a:lstStyle/>
            <a:p>
              <a:endParaRPr lang="es-ES" sz="2800"/>
            </a:p>
          </p:txBody>
        </p:sp>
        <p:sp>
          <p:nvSpPr>
            <p:cNvPr id="14363" name="Rectangle 23"/>
            <p:cNvSpPr>
              <a:spLocks noChangeAspect="1" noChangeArrowheads="1"/>
            </p:cNvSpPr>
            <p:nvPr/>
          </p:nvSpPr>
          <p:spPr bwMode="gray">
            <a:xfrm>
              <a:off x="4293" y="3770"/>
              <a:ext cx="93" cy="91"/>
            </a:xfrm>
            <a:prstGeom prst="rect">
              <a:avLst/>
            </a:prstGeom>
            <a:solidFill>
              <a:srgbClr val="003300"/>
            </a:solidFill>
            <a:ln w="9525">
              <a:solidFill>
                <a:schemeClr val="bg1"/>
              </a:solidFill>
              <a:miter lim="800000"/>
              <a:headEnd/>
              <a:tailEnd/>
            </a:ln>
          </p:spPr>
          <p:txBody>
            <a:bodyPr wrap="none" anchor="ctr"/>
            <a:lstStyle/>
            <a:p>
              <a:endParaRPr lang="es-ES" sz="2800"/>
            </a:p>
          </p:txBody>
        </p:sp>
        <p:sp>
          <p:nvSpPr>
            <p:cNvPr id="14364" name="Rectangle 24"/>
            <p:cNvSpPr>
              <a:spLocks noChangeAspect="1" noChangeArrowheads="1"/>
            </p:cNvSpPr>
            <p:nvPr/>
          </p:nvSpPr>
          <p:spPr bwMode="gray">
            <a:xfrm>
              <a:off x="3642" y="3362"/>
              <a:ext cx="93" cy="91"/>
            </a:xfrm>
            <a:prstGeom prst="rect">
              <a:avLst/>
            </a:prstGeom>
            <a:solidFill>
              <a:srgbClr val="FFCC00"/>
            </a:solidFill>
            <a:ln w="9525">
              <a:solidFill>
                <a:schemeClr val="bg1"/>
              </a:solidFill>
              <a:miter lim="800000"/>
              <a:headEnd/>
              <a:tailEnd/>
            </a:ln>
          </p:spPr>
          <p:txBody>
            <a:bodyPr wrap="none" anchor="ctr"/>
            <a:lstStyle/>
            <a:p>
              <a:endParaRPr lang="es-ES" sz="2800"/>
            </a:p>
          </p:txBody>
        </p:sp>
        <p:sp>
          <p:nvSpPr>
            <p:cNvPr id="14365" name="Rectangle 25"/>
            <p:cNvSpPr>
              <a:spLocks noChangeAspect="1" noChangeArrowheads="1"/>
            </p:cNvSpPr>
            <p:nvPr/>
          </p:nvSpPr>
          <p:spPr bwMode="gray">
            <a:xfrm>
              <a:off x="3642" y="3498"/>
              <a:ext cx="93" cy="91"/>
            </a:xfrm>
            <a:prstGeom prst="rect">
              <a:avLst/>
            </a:prstGeom>
            <a:solidFill>
              <a:srgbClr val="FF9900"/>
            </a:solidFill>
            <a:ln w="9525">
              <a:solidFill>
                <a:schemeClr val="bg1"/>
              </a:solidFill>
              <a:miter lim="800000"/>
              <a:headEnd/>
              <a:tailEnd/>
            </a:ln>
          </p:spPr>
          <p:txBody>
            <a:bodyPr wrap="none" anchor="ctr"/>
            <a:lstStyle/>
            <a:p>
              <a:endParaRPr lang="es-ES" sz="2800"/>
            </a:p>
          </p:txBody>
        </p:sp>
        <p:sp>
          <p:nvSpPr>
            <p:cNvPr id="14366" name="Rectangle 26"/>
            <p:cNvSpPr>
              <a:spLocks noChangeAspect="1" noChangeArrowheads="1"/>
            </p:cNvSpPr>
            <p:nvPr/>
          </p:nvSpPr>
          <p:spPr bwMode="gray">
            <a:xfrm>
              <a:off x="3642" y="3634"/>
              <a:ext cx="93" cy="91"/>
            </a:xfrm>
            <a:prstGeom prst="rect">
              <a:avLst/>
            </a:prstGeom>
            <a:solidFill>
              <a:srgbClr val="FF6600"/>
            </a:solidFill>
            <a:ln w="9525">
              <a:solidFill>
                <a:schemeClr val="bg1"/>
              </a:solidFill>
              <a:miter lim="800000"/>
              <a:headEnd/>
              <a:tailEnd/>
            </a:ln>
          </p:spPr>
          <p:txBody>
            <a:bodyPr wrap="none" anchor="ctr"/>
            <a:lstStyle/>
            <a:p>
              <a:endParaRPr lang="es-ES" sz="2800"/>
            </a:p>
          </p:txBody>
        </p:sp>
        <p:sp>
          <p:nvSpPr>
            <p:cNvPr id="14367" name="Rectangle 27"/>
            <p:cNvSpPr>
              <a:spLocks noChangeAspect="1" noChangeArrowheads="1"/>
            </p:cNvSpPr>
            <p:nvPr/>
          </p:nvSpPr>
          <p:spPr bwMode="gray">
            <a:xfrm>
              <a:off x="3642" y="3770"/>
              <a:ext cx="93" cy="91"/>
            </a:xfrm>
            <a:prstGeom prst="rect">
              <a:avLst/>
            </a:prstGeom>
            <a:solidFill>
              <a:srgbClr val="993300"/>
            </a:solidFill>
            <a:ln w="9525">
              <a:solidFill>
                <a:schemeClr val="bg1"/>
              </a:solidFill>
              <a:miter lim="800000"/>
              <a:headEnd/>
              <a:tailEnd/>
            </a:ln>
          </p:spPr>
          <p:txBody>
            <a:bodyPr wrap="none" anchor="ctr"/>
            <a:lstStyle/>
            <a:p>
              <a:endParaRPr lang="es-ES" sz="2800"/>
            </a:p>
          </p:txBody>
        </p:sp>
        <p:sp>
          <p:nvSpPr>
            <p:cNvPr id="14368" name="Text Box 28"/>
            <p:cNvSpPr txBox="1">
              <a:spLocks noChangeArrowheads="1"/>
            </p:cNvSpPr>
            <p:nvPr/>
          </p:nvSpPr>
          <p:spPr bwMode="gray">
            <a:xfrm>
              <a:off x="2449" y="3341"/>
              <a:ext cx="337" cy="135"/>
            </a:xfrm>
            <a:prstGeom prst="rect">
              <a:avLst/>
            </a:prstGeom>
            <a:noFill/>
            <a:ln w="9525">
              <a:noFill/>
              <a:miter lim="800000"/>
              <a:headEnd/>
              <a:tailEnd/>
            </a:ln>
          </p:spPr>
          <p:txBody>
            <a:bodyPr wrap="none">
              <a:spAutoFit/>
            </a:bodyPr>
            <a:lstStyle/>
            <a:p>
              <a:pPr>
                <a:spcAft>
                  <a:spcPct val="20000"/>
                </a:spcAft>
                <a:buSzPct val="100000"/>
              </a:pPr>
              <a:r>
                <a:rPr lang="es-ES" sz="800">
                  <a:solidFill>
                    <a:srgbClr val="000000"/>
                  </a:solidFill>
                </a:rPr>
                <a:t>IRMA</a:t>
              </a:r>
              <a:r>
                <a:rPr lang="es-ES" sz="800" baseline="30000">
                  <a:solidFill>
                    <a:srgbClr val="000000"/>
                  </a:solidFill>
                </a:rPr>
                <a:t> II3</a:t>
              </a:r>
            </a:p>
          </p:txBody>
        </p:sp>
        <p:sp>
          <p:nvSpPr>
            <p:cNvPr id="14369" name="Text Box 29"/>
            <p:cNvSpPr txBox="1">
              <a:spLocks noChangeArrowheads="1"/>
            </p:cNvSpPr>
            <p:nvPr/>
          </p:nvSpPr>
          <p:spPr bwMode="gray">
            <a:xfrm>
              <a:off x="3720" y="3749"/>
              <a:ext cx="330" cy="135"/>
            </a:xfrm>
            <a:prstGeom prst="rect">
              <a:avLst/>
            </a:prstGeom>
            <a:noFill/>
            <a:ln w="9525">
              <a:noFill/>
              <a:miter lim="800000"/>
              <a:headEnd/>
              <a:tailEnd/>
            </a:ln>
          </p:spPr>
          <p:txBody>
            <a:bodyPr wrap="none">
              <a:spAutoFit/>
            </a:bodyPr>
            <a:lstStyle/>
            <a:p>
              <a:pPr>
                <a:spcAft>
                  <a:spcPct val="20000"/>
                </a:spcAft>
                <a:buSzPct val="100000"/>
              </a:pPr>
              <a:r>
                <a:rPr lang="es-ES" sz="800">
                  <a:solidFill>
                    <a:srgbClr val="000000"/>
                  </a:solidFill>
                </a:rPr>
                <a:t>LIFE11</a:t>
              </a:r>
            </a:p>
          </p:txBody>
        </p:sp>
        <p:sp>
          <p:nvSpPr>
            <p:cNvPr id="14370" name="Rectangle 30"/>
            <p:cNvSpPr>
              <a:spLocks noChangeAspect="1" noChangeArrowheads="1"/>
            </p:cNvSpPr>
            <p:nvPr/>
          </p:nvSpPr>
          <p:spPr bwMode="gray">
            <a:xfrm>
              <a:off x="2369" y="3499"/>
              <a:ext cx="93" cy="91"/>
            </a:xfrm>
            <a:prstGeom prst="rect">
              <a:avLst/>
            </a:prstGeom>
            <a:solidFill>
              <a:srgbClr val="CC99FF"/>
            </a:solidFill>
            <a:ln w="9525">
              <a:solidFill>
                <a:schemeClr val="bg1"/>
              </a:solidFill>
              <a:miter lim="800000"/>
              <a:headEnd/>
              <a:tailEnd/>
            </a:ln>
          </p:spPr>
          <p:txBody>
            <a:bodyPr wrap="none" anchor="ctr"/>
            <a:lstStyle/>
            <a:p>
              <a:endParaRPr lang="es-ES" sz="2800"/>
            </a:p>
          </p:txBody>
        </p:sp>
        <p:sp>
          <p:nvSpPr>
            <p:cNvPr id="14371" name="Rectangle 31"/>
            <p:cNvSpPr>
              <a:spLocks noChangeAspect="1" noChangeArrowheads="1"/>
            </p:cNvSpPr>
            <p:nvPr/>
          </p:nvSpPr>
          <p:spPr bwMode="gray">
            <a:xfrm>
              <a:off x="2369" y="3634"/>
              <a:ext cx="93" cy="91"/>
            </a:xfrm>
            <a:prstGeom prst="rect">
              <a:avLst/>
            </a:prstGeom>
            <a:solidFill>
              <a:srgbClr val="993366"/>
            </a:solidFill>
            <a:ln w="9525">
              <a:solidFill>
                <a:schemeClr val="bg1"/>
              </a:solidFill>
              <a:miter lim="800000"/>
              <a:headEnd/>
              <a:tailEnd/>
            </a:ln>
          </p:spPr>
          <p:txBody>
            <a:bodyPr wrap="none" anchor="ctr"/>
            <a:lstStyle/>
            <a:p>
              <a:endParaRPr lang="es-ES" sz="2800"/>
            </a:p>
          </p:txBody>
        </p:sp>
        <p:sp>
          <p:nvSpPr>
            <p:cNvPr id="14372" name="Rectangle 32"/>
            <p:cNvSpPr>
              <a:spLocks noChangeAspect="1" noChangeArrowheads="1"/>
            </p:cNvSpPr>
            <p:nvPr/>
          </p:nvSpPr>
          <p:spPr bwMode="gray">
            <a:xfrm>
              <a:off x="1045" y="3362"/>
              <a:ext cx="93" cy="91"/>
            </a:xfrm>
            <a:prstGeom prst="rect">
              <a:avLst/>
            </a:prstGeom>
            <a:solidFill>
              <a:srgbClr val="808080"/>
            </a:solidFill>
            <a:ln w="9525">
              <a:solidFill>
                <a:schemeClr val="bg1"/>
              </a:solidFill>
              <a:miter lim="800000"/>
              <a:headEnd/>
              <a:tailEnd/>
            </a:ln>
          </p:spPr>
          <p:txBody>
            <a:bodyPr wrap="none" anchor="ctr"/>
            <a:lstStyle/>
            <a:p>
              <a:endParaRPr lang="es-ES" sz="2800"/>
            </a:p>
          </p:txBody>
        </p:sp>
        <p:sp>
          <p:nvSpPr>
            <p:cNvPr id="14373" name="Text Box 33"/>
            <p:cNvSpPr txBox="1">
              <a:spLocks noChangeArrowheads="1"/>
            </p:cNvSpPr>
            <p:nvPr/>
          </p:nvSpPr>
          <p:spPr bwMode="gray">
            <a:xfrm>
              <a:off x="5044" y="3612"/>
              <a:ext cx="555" cy="135"/>
            </a:xfrm>
            <a:prstGeom prst="rect">
              <a:avLst/>
            </a:prstGeom>
            <a:noFill/>
            <a:ln w="9525">
              <a:noFill/>
              <a:miter lim="800000"/>
              <a:headEnd/>
              <a:tailEnd/>
            </a:ln>
          </p:spPr>
          <p:txBody>
            <a:bodyPr wrap="none">
              <a:spAutoFit/>
            </a:bodyPr>
            <a:lstStyle/>
            <a:p>
              <a:pPr>
                <a:spcAft>
                  <a:spcPct val="20000"/>
                </a:spcAft>
                <a:buSzPct val="100000"/>
              </a:pPr>
              <a:r>
                <a:rPr lang="es-ES" sz="800">
                  <a:solidFill>
                    <a:srgbClr val="000000"/>
                  </a:solidFill>
                </a:rPr>
                <a:t>ONTARGET</a:t>
              </a:r>
              <a:r>
                <a:rPr lang="es-ES" sz="800" baseline="30000">
                  <a:solidFill>
                    <a:srgbClr val="000000"/>
                  </a:solidFill>
                </a:rPr>
                <a:t>®16</a:t>
              </a:r>
            </a:p>
          </p:txBody>
        </p:sp>
        <p:sp>
          <p:nvSpPr>
            <p:cNvPr id="14374" name="Text Box 34"/>
            <p:cNvSpPr txBox="1">
              <a:spLocks noChangeArrowheads="1"/>
            </p:cNvSpPr>
            <p:nvPr/>
          </p:nvSpPr>
          <p:spPr bwMode="gray">
            <a:xfrm>
              <a:off x="5044" y="3341"/>
              <a:ext cx="598" cy="135"/>
            </a:xfrm>
            <a:prstGeom prst="rect">
              <a:avLst/>
            </a:prstGeom>
            <a:noFill/>
            <a:ln w="9525">
              <a:noFill/>
              <a:miter lim="800000"/>
              <a:headEnd/>
              <a:tailEnd/>
            </a:ln>
          </p:spPr>
          <p:txBody>
            <a:bodyPr wrap="none">
              <a:spAutoFit/>
            </a:bodyPr>
            <a:lstStyle/>
            <a:p>
              <a:pPr>
                <a:spcAft>
                  <a:spcPct val="20000"/>
                </a:spcAft>
                <a:buSzPct val="100000"/>
              </a:pPr>
              <a:r>
                <a:rPr lang="es-ES" sz="800">
                  <a:solidFill>
                    <a:srgbClr val="000000"/>
                  </a:solidFill>
                </a:rPr>
                <a:t>TRANSCEND</a:t>
              </a:r>
              <a:r>
                <a:rPr lang="es-ES" sz="800" baseline="30000">
                  <a:solidFill>
                    <a:srgbClr val="000000"/>
                  </a:solidFill>
                </a:rPr>
                <a:t>®16</a:t>
              </a:r>
            </a:p>
          </p:txBody>
        </p:sp>
        <p:sp>
          <p:nvSpPr>
            <p:cNvPr id="14375" name="Text Box 35"/>
            <p:cNvSpPr txBox="1">
              <a:spLocks noChangeArrowheads="1"/>
            </p:cNvSpPr>
            <p:nvPr/>
          </p:nvSpPr>
          <p:spPr bwMode="gray">
            <a:xfrm>
              <a:off x="5044" y="3477"/>
              <a:ext cx="491" cy="135"/>
            </a:xfrm>
            <a:prstGeom prst="rect">
              <a:avLst/>
            </a:prstGeom>
            <a:noFill/>
            <a:ln w="9525">
              <a:noFill/>
              <a:miter lim="800000"/>
              <a:headEnd/>
              <a:tailEnd/>
            </a:ln>
          </p:spPr>
          <p:txBody>
            <a:bodyPr wrap="none">
              <a:spAutoFit/>
            </a:bodyPr>
            <a:lstStyle/>
            <a:p>
              <a:pPr>
                <a:spcAft>
                  <a:spcPct val="20000"/>
                </a:spcAft>
                <a:buSzPct val="100000"/>
              </a:pPr>
              <a:r>
                <a:rPr lang="es-ES" sz="800">
                  <a:solidFill>
                    <a:srgbClr val="000000"/>
                  </a:solidFill>
                </a:rPr>
                <a:t>PRoFESS</a:t>
              </a:r>
              <a:r>
                <a:rPr lang="es-ES" sz="800" baseline="30000">
                  <a:solidFill>
                    <a:srgbClr val="000000"/>
                  </a:solidFill>
                </a:rPr>
                <a:t>®16</a:t>
              </a:r>
            </a:p>
          </p:txBody>
        </p:sp>
        <p:sp>
          <p:nvSpPr>
            <p:cNvPr id="14376" name="Rectangle 36"/>
            <p:cNvSpPr>
              <a:spLocks noChangeAspect="1" noChangeArrowheads="1"/>
            </p:cNvSpPr>
            <p:nvPr/>
          </p:nvSpPr>
          <p:spPr bwMode="gray">
            <a:xfrm>
              <a:off x="4954" y="3363"/>
              <a:ext cx="93" cy="91"/>
            </a:xfrm>
            <a:prstGeom prst="rect">
              <a:avLst/>
            </a:prstGeom>
            <a:solidFill>
              <a:srgbClr val="99CCFF"/>
            </a:solidFill>
            <a:ln w="9525">
              <a:solidFill>
                <a:schemeClr val="bg1"/>
              </a:solidFill>
              <a:miter lim="800000"/>
              <a:headEnd/>
              <a:tailEnd/>
            </a:ln>
          </p:spPr>
          <p:txBody>
            <a:bodyPr wrap="none" anchor="ctr"/>
            <a:lstStyle/>
            <a:p>
              <a:endParaRPr lang="es-ES" sz="2800"/>
            </a:p>
          </p:txBody>
        </p:sp>
        <p:sp>
          <p:nvSpPr>
            <p:cNvPr id="14377" name="Rectangle 37"/>
            <p:cNvSpPr>
              <a:spLocks noChangeAspect="1" noChangeArrowheads="1"/>
            </p:cNvSpPr>
            <p:nvPr/>
          </p:nvSpPr>
          <p:spPr bwMode="gray">
            <a:xfrm>
              <a:off x="4954" y="3499"/>
              <a:ext cx="93" cy="91"/>
            </a:xfrm>
            <a:prstGeom prst="rect">
              <a:avLst/>
            </a:prstGeom>
            <a:solidFill>
              <a:srgbClr val="33CCCC"/>
            </a:solidFill>
            <a:ln w="9525">
              <a:solidFill>
                <a:schemeClr val="bg1"/>
              </a:solidFill>
              <a:miter lim="800000"/>
              <a:headEnd/>
              <a:tailEnd/>
            </a:ln>
          </p:spPr>
          <p:txBody>
            <a:bodyPr wrap="none" anchor="ctr"/>
            <a:lstStyle/>
            <a:p>
              <a:endParaRPr lang="es-ES" sz="2800"/>
            </a:p>
          </p:txBody>
        </p:sp>
        <p:sp>
          <p:nvSpPr>
            <p:cNvPr id="14378" name="Rectangle 38"/>
            <p:cNvSpPr>
              <a:spLocks noChangeAspect="1" noChangeArrowheads="1"/>
            </p:cNvSpPr>
            <p:nvPr/>
          </p:nvSpPr>
          <p:spPr bwMode="gray">
            <a:xfrm>
              <a:off x="4954" y="3634"/>
              <a:ext cx="93" cy="91"/>
            </a:xfrm>
            <a:prstGeom prst="rect">
              <a:avLst/>
            </a:prstGeom>
            <a:solidFill>
              <a:srgbClr val="3366FF"/>
            </a:solidFill>
            <a:ln w="9525">
              <a:solidFill>
                <a:schemeClr val="bg1"/>
              </a:solidFill>
              <a:miter lim="800000"/>
              <a:headEnd/>
              <a:tailEnd/>
            </a:ln>
          </p:spPr>
          <p:txBody>
            <a:bodyPr wrap="none" anchor="ctr"/>
            <a:lstStyle/>
            <a:p>
              <a:endParaRPr lang="es-ES" sz="2800"/>
            </a:p>
          </p:txBody>
        </p:sp>
        <p:sp>
          <p:nvSpPr>
            <p:cNvPr id="14379" name="Text Box 39"/>
            <p:cNvSpPr txBox="1">
              <a:spLocks noChangeArrowheads="1"/>
            </p:cNvSpPr>
            <p:nvPr/>
          </p:nvSpPr>
          <p:spPr bwMode="gray">
            <a:xfrm>
              <a:off x="4371" y="3476"/>
              <a:ext cx="548" cy="135"/>
            </a:xfrm>
            <a:prstGeom prst="rect">
              <a:avLst/>
            </a:prstGeom>
            <a:noFill/>
            <a:ln w="9525">
              <a:noFill/>
              <a:miter lim="800000"/>
              <a:headEnd/>
              <a:tailEnd/>
            </a:ln>
          </p:spPr>
          <p:txBody>
            <a:bodyPr wrap="none">
              <a:spAutoFit/>
            </a:bodyPr>
            <a:lstStyle/>
            <a:p>
              <a:pPr>
                <a:spcAft>
                  <a:spcPct val="20000"/>
                </a:spcAft>
                <a:buSzPct val="100000"/>
              </a:pPr>
              <a:r>
                <a:rPr lang="es-ES" sz="800">
                  <a:solidFill>
                    <a:srgbClr val="000000"/>
                  </a:solidFill>
                </a:rPr>
                <a:t>NAVIGATOR</a:t>
              </a:r>
              <a:r>
                <a:rPr lang="es-ES" sz="800" baseline="50000">
                  <a:solidFill>
                    <a:srgbClr val="000000"/>
                  </a:solidFill>
                </a:rPr>
                <a:t>13</a:t>
              </a:r>
            </a:p>
          </p:txBody>
        </p:sp>
        <p:sp>
          <p:nvSpPr>
            <p:cNvPr id="14380" name="Text Box 40"/>
            <p:cNvSpPr txBox="1">
              <a:spLocks noChangeArrowheads="1"/>
            </p:cNvSpPr>
            <p:nvPr/>
          </p:nvSpPr>
          <p:spPr bwMode="gray">
            <a:xfrm>
              <a:off x="4371" y="3612"/>
              <a:ext cx="436" cy="135"/>
            </a:xfrm>
            <a:prstGeom prst="rect">
              <a:avLst/>
            </a:prstGeom>
            <a:noFill/>
            <a:ln w="9525">
              <a:noFill/>
              <a:miter lim="800000"/>
              <a:headEnd/>
              <a:tailEnd/>
            </a:ln>
          </p:spPr>
          <p:txBody>
            <a:bodyPr wrap="none">
              <a:spAutoFit/>
            </a:bodyPr>
            <a:lstStyle/>
            <a:p>
              <a:pPr>
                <a:spcAft>
                  <a:spcPct val="20000"/>
                </a:spcAft>
                <a:buSzPct val="100000"/>
              </a:pPr>
              <a:r>
                <a:rPr lang="es-ES" sz="800">
                  <a:solidFill>
                    <a:srgbClr val="000000"/>
                  </a:solidFill>
                </a:rPr>
                <a:t>VALIANT</a:t>
              </a:r>
              <a:r>
                <a:rPr lang="es-ES" sz="800" baseline="50000">
                  <a:solidFill>
                    <a:srgbClr val="000000"/>
                  </a:solidFill>
                </a:rPr>
                <a:t>14</a:t>
              </a:r>
            </a:p>
          </p:txBody>
        </p:sp>
        <p:sp>
          <p:nvSpPr>
            <p:cNvPr id="14381" name="Text Box 41"/>
            <p:cNvSpPr txBox="1">
              <a:spLocks noChangeArrowheads="1"/>
            </p:cNvSpPr>
            <p:nvPr/>
          </p:nvSpPr>
          <p:spPr bwMode="gray">
            <a:xfrm>
              <a:off x="4371" y="3748"/>
              <a:ext cx="378" cy="135"/>
            </a:xfrm>
            <a:prstGeom prst="rect">
              <a:avLst/>
            </a:prstGeom>
            <a:noFill/>
            <a:ln w="9525">
              <a:noFill/>
              <a:miter lim="800000"/>
              <a:headEnd/>
              <a:tailEnd/>
            </a:ln>
          </p:spPr>
          <p:txBody>
            <a:bodyPr wrap="none">
              <a:spAutoFit/>
            </a:bodyPr>
            <a:lstStyle/>
            <a:p>
              <a:pPr>
                <a:spcAft>
                  <a:spcPct val="20000"/>
                </a:spcAft>
                <a:buSzPct val="100000"/>
              </a:pPr>
              <a:r>
                <a:rPr lang="es-ES" sz="800">
                  <a:solidFill>
                    <a:srgbClr val="000000"/>
                  </a:solidFill>
                </a:rPr>
                <a:t>VALUE</a:t>
              </a:r>
              <a:r>
                <a:rPr lang="es-ES" sz="800" baseline="50000">
                  <a:solidFill>
                    <a:srgbClr val="000000"/>
                  </a:solidFill>
                </a:rPr>
                <a:t>15</a:t>
              </a:r>
            </a:p>
          </p:txBody>
        </p:sp>
        <p:sp>
          <p:nvSpPr>
            <p:cNvPr id="14382" name="Text Box 42"/>
            <p:cNvSpPr txBox="1">
              <a:spLocks noChangeArrowheads="1"/>
            </p:cNvSpPr>
            <p:nvPr/>
          </p:nvSpPr>
          <p:spPr bwMode="gray">
            <a:xfrm>
              <a:off x="3720" y="3612"/>
              <a:ext cx="494" cy="135"/>
            </a:xfrm>
            <a:prstGeom prst="rect">
              <a:avLst/>
            </a:prstGeom>
            <a:noFill/>
            <a:ln w="9525">
              <a:noFill/>
              <a:miter lim="800000"/>
              <a:headEnd/>
              <a:tailEnd/>
            </a:ln>
          </p:spPr>
          <p:txBody>
            <a:bodyPr wrap="none">
              <a:spAutoFit/>
            </a:bodyPr>
            <a:lstStyle/>
            <a:p>
              <a:pPr>
                <a:spcAft>
                  <a:spcPct val="20000"/>
                </a:spcAft>
                <a:buSzPct val="100000"/>
              </a:pPr>
              <a:r>
                <a:rPr lang="es-ES" sz="800">
                  <a:solidFill>
                    <a:srgbClr val="000000"/>
                  </a:solidFill>
                </a:rPr>
                <a:t>OPTIMAAL</a:t>
              </a:r>
              <a:r>
                <a:rPr lang="es-ES" sz="800" baseline="30000">
                  <a:solidFill>
                    <a:srgbClr val="000000"/>
                  </a:solidFill>
                </a:rPr>
                <a:t>10</a:t>
              </a:r>
            </a:p>
          </p:txBody>
        </p:sp>
        <p:sp>
          <p:nvSpPr>
            <p:cNvPr id="14383" name="Text Box 43"/>
            <p:cNvSpPr txBox="1">
              <a:spLocks noChangeArrowheads="1"/>
            </p:cNvSpPr>
            <p:nvPr/>
          </p:nvSpPr>
          <p:spPr bwMode="gray">
            <a:xfrm>
              <a:off x="3720" y="3476"/>
              <a:ext cx="376" cy="135"/>
            </a:xfrm>
            <a:prstGeom prst="rect">
              <a:avLst/>
            </a:prstGeom>
            <a:noFill/>
            <a:ln w="9525">
              <a:noFill/>
              <a:miter lim="800000"/>
              <a:headEnd/>
              <a:tailEnd/>
            </a:ln>
          </p:spPr>
          <p:txBody>
            <a:bodyPr wrap="none">
              <a:spAutoFit/>
            </a:bodyPr>
            <a:lstStyle/>
            <a:p>
              <a:pPr>
                <a:spcAft>
                  <a:spcPct val="20000"/>
                </a:spcAft>
                <a:buSzPct val="100000"/>
              </a:pPr>
              <a:r>
                <a:rPr lang="es-ES" sz="800">
                  <a:solidFill>
                    <a:srgbClr val="000000"/>
                  </a:solidFill>
                </a:rPr>
                <a:t>ELITE II</a:t>
              </a:r>
              <a:r>
                <a:rPr lang="es-ES" sz="800" baseline="30000">
                  <a:solidFill>
                    <a:srgbClr val="000000"/>
                  </a:solidFill>
                </a:rPr>
                <a:t>9</a:t>
              </a:r>
            </a:p>
          </p:txBody>
        </p:sp>
        <p:sp>
          <p:nvSpPr>
            <p:cNvPr id="14384" name="Text Box 44"/>
            <p:cNvSpPr txBox="1">
              <a:spLocks noChangeArrowheads="1"/>
            </p:cNvSpPr>
            <p:nvPr/>
          </p:nvSpPr>
          <p:spPr bwMode="gray">
            <a:xfrm>
              <a:off x="3720" y="3340"/>
              <a:ext cx="402" cy="135"/>
            </a:xfrm>
            <a:prstGeom prst="rect">
              <a:avLst/>
            </a:prstGeom>
            <a:noFill/>
            <a:ln w="9525">
              <a:noFill/>
              <a:miter lim="800000"/>
              <a:headEnd/>
              <a:tailEnd/>
            </a:ln>
          </p:spPr>
          <p:txBody>
            <a:bodyPr wrap="none">
              <a:spAutoFit/>
            </a:bodyPr>
            <a:lstStyle/>
            <a:p>
              <a:pPr>
                <a:spcAft>
                  <a:spcPct val="20000"/>
                </a:spcAft>
                <a:buSzPct val="100000"/>
              </a:pPr>
              <a:r>
                <a:rPr lang="es-ES" sz="800">
                  <a:solidFill>
                    <a:srgbClr val="000000"/>
                  </a:solidFill>
                </a:rPr>
                <a:t>RENAAL</a:t>
              </a:r>
              <a:r>
                <a:rPr lang="es-ES" sz="800" baseline="30000">
                  <a:solidFill>
                    <a:srgbClr val="000000"/>
                  </a:solidFill>
                </a:rPr>
                <a:t>8</a:t>
              </a:r>
            </a:p>
          </p:txBody>
        </p:sp>
        <p:sp>
          <p:nvSpPr>
            <p:cNvPr id="14385" name="Text Box 45"/>
            <p:cNvSpPr txBox="1">
              <a:spLocks noChangeArrowheads="1"/>
            </p:cNvSpPr>
            <p:nvPr/>
          </p:nvSpPr>
          <p:spPr bwMode="gray">
            <a:xfrm>
              <a:off x="3085" y="3340"/>
              <a:ext cx="370" cy="135"/>
            </a:xfrm>
            <a:prstGeom prst="rect">
              <a:avLst/>
            </a:prstGeom>
            <a:noFill/>
            <a:ln w="9525">
              <a:noFill/>
              <a:miter lim="800000"/>
              <a:headEnd/>
              <a:tailEnd/>
            </a:ln>
          </p:spPr>
          <p:txBody>
            <a:bodyPr wrap="none">
              <a:spAutoFit/>
            </a:bodyPr>
            <a:lstStyle/>
            <a:p>
              <a:pPr>
                <a:spcAft>
                  <a:spcPct val="20000"/>
                </a:spcAft>
                <a:buSzPct val="100000"/>
              </a:pPr>
              <a:r>
                <a:rPr lang="es-ES" sz="800">
                  <a:solidFill>
                    <a:srgbClr val="000000"/>
                  </a:solidFill>
                </a:rPr>
                <a:t>SCOPE</a:t>
              </a:r>
              <a:r>
                <a:rPr lang="es-ES" sz="800" baseline="50000">
                  <a:solidFill>
                    <a:srgbClr val="000000"/>
                  </a:solidFill>
                </a:rPr>
                <a:t>6</a:t>
              </a:r>
            </a:p>
          </p:txBody>
        </p:sp>
        <p:sp>
          <p:nvSpPr>
            <p:cNvPr id="14386" name="Text Box 46"/>
            <p:cNvSpPr txBox="1">
              <a:spLocks noChangeArrowheads="1"/>
            </p:cNvSpPr>
            <p:nvPr/>
          </p:nvSpPr>
          <p:spPr bwMode="gray">
            <a:xfrm>
              <a:off x="3085" y="3476"/>
              <a:ext cx="379" cy="135"/>
            </a:xfrm>
            <a:prstGeom prst="rect">
              <a:avLst/>
            </a:prstGeom>
            <a:noFill/>
            <a:ln w="9525">
              <a:noFill/>
              <a:miter lim="800000"/>
              <a:headEnd/>
              <a:tailEnd/>
            </a:ln>
          </p:spPr>
          <p:txBody>
            <a:bodyPr wrap="none">
              <a:spAutoFit/>
            </a:bodyPr>
            <a:lstStyle/>
            <a:p>
              <a:pPr>
                <a:spcAft>
                  <a:spcPct val="20000"/>
                </a:spcAft>
                <a:buSzPct val="100000"/>
              </a:pPr>
              <a:r>
                <a:rPr lang="es-ES" sz="800">
                  <a:solidFill>
                    <a:srgbClr val="000000"/>
                  </a:solidFill>
                </a:rPr>
                <a:t>CHARM</a:t>
              </a:r>
              <a:r>
                <a:rPr lang="es-ES" sz="800" baseline="50000">
                  <a:solidFill>
                    <a:srgbClr val="000000"/>
                  </a:solidFill>
                </a:rPr>
                <a:t>7</a:t>
              </a:r>
            </a:p>
          </p:txBody>
        </p:sp>
        <p:sp>
          <p:nvSpPr>
            <p:cNvPr id="14387" name="Rectangle 47"/>
            <p:cNvSpPr>
              <a:spLocks noChangeAspect="1" noChangeArrowheads="1"/>
            </p:cNvSpPr>
            <p:nvPr/>
          </p:nvSpPr>
          <p:spPr bwMode="gray">
            <a:xfrm>
              <a:off x="3005" y="3498"/>
              <a:ext cx="93" cy="91"/>
            </a:xfrm>
            <a:prstGeom prst="rect">
              <a:avLst/>
            </a:prstGeom>
            <a:solidFill>
              <a:srgbClr val="800000"/>
            </a:solidFill>
            <a:ln w="9525">
              <a:solidFill>
                <a:schemeClr val="bg1"/>
              </a:solidFill>
              <a:miter lim="800000"/>
              <a:headEnd/>
              <a:tailEnd/>
            </a:ln>
          </p:spPr>
          <p:txBody>
            <a:bodyPr wrap="none" anchor="ctr"/>
            <a:lstStyle/>
            <a:p>
              <a:endParaRPr lang="es-ES" sz="2800"/>
            </a:p>
          </p:txBody>
        </p:sp>
        <p:sp>
          <p:nvSpPr>
            <p:cNvPr id="14388" name="Rectangle 48"/>
            <p:cNvSpPr>
              <a:spLocks noChangeAspect="1" noChangeArrowheads="1"/>
            </p:cNvSpPr>
            <p:nvPr/>
          </p:nvSpPr>
          <p:spPr bwMode="gray">
            <a:xfrm>
              <a:off x="3005" y="3362"/>
              <a:ext cx="93" cy="91"/>
            </a:xfrm>
            <a:prstGeom prst="rect">
              <a:avLst/>
            </a:prstGeom>
            <a:solidFill>
              <a:srgbClr val="FF0000"/>
            </a:solidFill>
            <a:ln w="9525">
              <a:solidFill>
                <a:schemeClr val="bg1"/>
              </a:solidFill>
              <a:miter lim="800000"/>
              <a:headEnd/>
              <a:tailEnd/>
            </a:ln>
          </p:spPr>
          <p:txBody>
            <a:bodyPr wrap="none" anchor="ctr"/>
            <a:lstStyle/>
            <a:p>
              <a:endParaRPr lang="es-ES" sz="2800"/>
            </a:p>
          </p:txBody>
        </p:sp>
        <p:sp>
          <p:nvSpPr>
            <p:cNvPr id="14389" name="Text Box 49"/>
            <p:cNvSpPr txBox="1">
              <a:spLocks noChangeArrowheads="1"/>
            </p:cNvSpPr>
            <p:nvPr/>
          </p:nvSpPr>
          <p:spPr bwMode="gray">
            <a:xfrm>
              <a:off x="1125" y="3340"/>
              <a:ext cx="391" cy="135"/>
            </a:xfrm>
            <a:prstGeom prst="rect">
              <a:avLst/>
            </a:prstGeom>
            <a:noFill/>
            <a:ln w="9525">
              <a:noFill/>
              <a:miter lim="800000"/>
              <a:headEnd/>
              <a:tailEnd/>
            </a:ln>
          </p:spPr>
          <p:txBody>
            <a:bodyPr wrap="none">
              <a:spAutoFit/>
            </a:bodyPr>
            <a:lstStyle/>
            <a:p>
              <a:pPr>
                <a:spcAft>
                  <a:spcPct val="20000"/>
                </a:spcAft>
                <a:buSzPct val="100000"/>
              </a:pPr>
              <a:r>
                <a:rPr lang="es-ES" sz="800">
                  <a:solidFill>
                    <a:srgbClr val="000000"/>
                  </a:solidFill>
                </a:rPr>
                <a:t>MOSES1</a:t>
              </a:r>
            </a:p>
          </p:txBody>
        </p:sp>
        <p:sp>
          <p:nvSpPr>
            <p:cNvPr id="14390" name="Rectangle 50"/>
            <p:cNvSpPr>
              <a:spLocks noChangeAspect="1" noChangeArrowheads="1"/>
            </p:cNvSpPr>
            <p:nvPr/>
          </p:nvSpPr>
          <p:spPr bwMode="gray">
            <a:xfrm>
              <a:off x="2369" y="3363"/>
              <a:ext cx="93" cy="91"/>
            </a:xfrm>
            <a:prstGeom prst="rect">
              <a:avLst/>
            </a:prstGeom>
            <a:solidFill>
              <a:srgbClr val="FF99CC"/>
            </a:solidFill>
            <a:ln w="9525">
              <a:solidFill>
                <a:schemeClr val="bg1"/>
              </a:solidFill>
              <a:miter lim="800000"/>
              <a:headEnd/>
              <a:tailEnd/>
            </a:ln>
          </p:spPr>
          <p:txBody>
            <a:bodyPr wrap="none" anchor="ctr"/>
            <a:lstStyle/>
            <a:p>
              <a:endParaRPr lang="es-ES" sz="2800"/>
            </a:p>
          </p:txBody>
        </p:sp>
        <p:sp>
          <p:nvSpPr>
            <p:cNvPr id="14391" name="Text Box 51"/>
            <p:cNvSpPr txBox="1">
              <a:spLocks noChangeArrowheads="1"/>
            </p:cNvSpPr>
            <p:nvPr/>
          </p:nvSpPr>
          <p:spPr bwMode="gray">
            <a:xfrm>
              <a:off x="2449" y="3477"/>
              <a:ext cx="307" cy="135"/>
            </a:xfrm>
            <a:prstGeom prst="rect">
              <a:avLst/>
            </a:prstGeom>
            <a:noFill/>
            <a:ln w="9525">
              <a:noFill/>
              <a:miter lim="800000"/>
              <a:headEnd/>
              <a:tailEnd/>
            </a:ln>
          </p:spPr>
          <p:txBody>
            <a:bodyPr wrap="none">
              <a:spAutoFit/>
            </a:bodyPr>
            <a:lstStyle/>
            <a:p>
              <a:pPr>
                <a:spcAft>
                  <a:spcPct val="20000"/>
                </a:spcAft>
                <a:buSzPct val="100000"/>
              </a:pPr>
              <a:r>
                <a:rPr lang="es-ES" sz="800">
                  <a:solidFill>
                    <a:srgbClr val="000000"/>
                  </a:solidFill>
                </a:rPr>
                <a:t>IDNT4</a:t>
              </a:r>
            </a:p>
          </p:txBody>
        </p:sp>
        <p:sp>
          <p:nvSpPr>
            <p:cNvPr id="14392" name="Text Box 52"/>
            <p:cNvSpPr txBox="1">
              <a:spLocks noChangeArrowheads="1"/>
            </p:cNvSpPr>
            <p:nvPr/>
          </p:nvSpPr>
          <p:spPr bwMode="gray">
            <a:xfrm>
              <a:off x="2449" y="3612"/>
              <a:ext cx="711" cy="135"/>
            </a:xfrm>
            <a:prstGeom prst="rect">
              <a:avLst/>
            </a:prstGeom>
            <a:noFill/>
            <a:ln w="9525">
              <a:noFill/>
              <a:miter lim="800000"/>
              <a:headEnd/>
              <a:tailEnd/>
            </a:ln>
          </p:spPr>
          <p:txBody>
            <a:bodyPr>
              <a:spAutoFit/>
            </a:bodyPr>
            <a:lstStyle/>
            <a:p>
              <a:pPr>
                <a:spcAft>
                  <a:spcPct val="20000"/>
                </a:spcAft>
                <a:buSzPct val="100000"/>
              </a:pPr>
              <a:r>
                <a:rPr lang="es-ES" sz="800">
                  <a:solidFill>
                    <a:srgbClr val="000000"/>
                  </a:solidFill>
                </a:rPr>
                <a:t>I-Preserve5</a:t>
              </a:r>
            </a:p>
          </p:txBody>
        </p:sp>
        <p:sp>
          <p:nvSpPr>
            <p:cNvPr id="14393" name="Rectangle 55"/>
            <p:cNvSpPr>
              <a:spLocks noChangeAspect="1" noChangeArrowheads="1"/>
            </p:cNvSpPr>
            <p:nvPr/>
          </p:nvSpPr>
          <p:spPr bwMode="gray">
            <a:xfrm>
              <a:off x="1704" y="3361"/>
              <a:ext cx="93" cy="91"/>
            </a:xfrm>
            <a:prstGeom prst="rect">
              <a:avLst/>
            </a:prstGeom>
            <a:solidFill>
              <a:srgbClr val="666699"/>
            </a:solidFill>
            <a:ln w="9525">
              <a:solidFill>
                <a:schemeClr val="bg1"/>
              </a:solidFill>
              <a:miter lim="800000"/>
              <a:headEnd/>
              <a:tailEnd/>
            </a:ln>
          </p:spPr>
          <p:txBody>
            <a:bodyPr wrap="none" anchor="ctr"/>
            <a:lstStyle/>
            <a:p>
              <a:endParaRPr lang="es-ES" sz="2800"/>
            </a:p>
          </p:txBody>
        </p:sp>
        <p:sp>
          <p:nvSpPr>
            <p:cNvPr id="14394" name="Text Box 56"/>
            <p:cNvSpPr txBox="1">
              <a:spLocks noChangeArrowheads="1"/>
            </p:cNvSpPr>
            <p:nvPr/>
          </p:nvSpPr>
          <p:spPr bwMode="gray">
            <a:xfrm>
              <a:off x="1784" y="3339"/>
              <a:ext cx="485" cy="135"/>
            </a:xfrm>
            <a:prstGeom prst="rect">
              <a:avLst/>
            </a:prstGeom>
            <a:noFill/>
            <a:ln w="9525">
              <a:noFill/>
              <a:miter lim="800000"/>
              <a:headEnd/>
              <a:tailEnd/>
            </a:ln>
          </p:spPr>
          <p:txBody>
            <a:bodyPr wrap="none">
              <a:spAutoFit/>
            </a:bodyPr>
            <a:lstStyle/>
            <a:p>
              <a:pPr>
                <a:spcAft>
                  <a:spcPct val="20000"/>
                </a:spcAft>
                <a:buSzPct val="100000"/>
              </a:pPr>
              <a:r>
                <a:rPr lang="es-ES" sz="800">
                  <a:solidFill>
                    <a:srgbClr val="000000"/>
                  </a:solidFill>
                </a:rPr>
                <a:t>ROADMAP2</a:t>
              </a:r>
            </a:p>
          </p:txBody>
        </p:sp>
      </p:grpSp>
      <p:sp>
        <p:nvSpPr>
          <p:cNvPr id="14352" name="Text Box 59"/>
          <p:cNvSpPr txBox="1">
            <a:spLocks noChangeArrowheads="1"/>
          </p:cNvSpPr>
          <p:nvPr/>
        </p:nvSpPr>
        <p:spPr bwMode="gray">
          <a:xfrm>
            <a:off x="1781175" y="4606925"/>
            <a:ext cx="719138" cy="560388"/>
          </a:xfrm>
          <a:prstGeom prst="rect">
            <a:avLst/>
          </a:prstGeom>
          <a:noFill/>
          <a:ln w="9525" algn="ctr">
            <a:noFill/>
            <a:miter lim="800000"/>
            <a:headEnd/>
            <a:tailEnd/>
          </a:ln>
        </p:spPr>
        <p:txBody>
          <a:bodyPr lIns="0" tIns="72000" rIns="0" bIns="0">
            <a:spAutoFit/>
          </a:bodyPr>
          <a:lstStyle/>
          <a:p>
            <a:pPr algn="ctr">
              <a:buSzPct val="100000"/>
            </a:pPr>
            <a:r>
              <a:rPr lang="es-ES" sz="1600">
                <a:solidFill>
                  <a:srgbClr val="000000"/>
                </a:solidFill>
                <a:cs typeface="Arial" charset="0"/>
              </a:rPr>
              <a:t>Epro-</a:t>
            </a:r>
            <a:br>
              <a:rPr lang="es-ES" sz="1600">
                <a:solidFill>
                  <a:srgbClr val="000000"/>
                </a:solidFill>
                <a:cs typeface="Arial" charset="0"/>
              </a:rPr>
            </a:br>
            <a:r>
              <a:rPr lang="es-ES" sz="1600">
                <a:solidFill>
                  <a:srgbClr val="000000"/>
                </a:solidFill>
                <a:cs typeface="Arial" charset="0"/>
              </a:rPr>
              <a:t>sartán</a:t>
            </a:r>
          </a:p>
        </p:txBody>
      </p:sp>
      <p:sp>
        <p:nvSpPr>
          <p:cNvPr id="14353" name="Text Box 60"/>
          <p:cNvSpPr txBox="1">
            <a:spLocks noChangeArrowheads="1"/>
          </p:cNvSpPr>
          <p:nvPr/>
        </p:nvSpPr>
        <p:spPr bwMode="gray">
          <a:xfrm>
            <a:off x="5826125" y="4606925"/>
            <a:ext cx="647700" cy="560388"/>
          </a:xfrm>
          <a:prstGeom prst="rect">
            <a:avLst/>
          </a:prstGeom>
          <a:noFill/>
          <a:ln w="9525" algn="ctr">
            <a:noFill/>
            <a:miter lim="800000"/>
            <a:headEnd/>
            <a:tailEnd/>
          </a:ln>
        </p:spPr>
        <p:txBody>
          <a:bodyPr lIns="0" tIns="72000" rIns="0" bIns="0">
            <a:spAutoFit/>
          </a:bodyPr>
          <a:lstStyle/>
          <a:p>
            <a:pPr algn="ctr">
              <a:buSzPct val="100000"/>
            </a:pPr>
            <a:r>
              <a:rPr lang="es-ES" sz="1600">
                <a:solidFill>
                  <a:srgbClr val="000000"/>
                </a:solidFill>
                <a:cs typeface="Arial" charset="0"/>
              </a:rPr>
              <a:t>Lo-</a:t>
            </a:r>
            <a:br>
              <a:rPr lang="es-ES" sz="1600">
                <a:solidFill>
                  <a:srgbClr val="000000"/>
                </a:solidFill>
                <a:cs typeface="Arial" charset="0"/>
              </a:rPr>
            </a:br>
            <a:r>
              <a:rPr lang="es-ES" sz="1600">
                <a:solidFill>
                  <a:srgbClr val="000000"/>
                </a:solidFill>
                <a:cs typeface="Arial" charset="0"/>
              </a:rPr>
              <a:t>sartán</a:t>
            </a:r>
          </a:p>
        </p:txBody>
      </p:sp>
      <p:sp>
        <p:nvSpPr>
          <p:cNvPr id="14354" name="Text Box 61"/>
          <p:cNvSpPr txBox="1">
            <a:spLocks noChangeArrowheads="1"/>
          </p:cNvSpPr>
          <p:nvPr/>
        </p:nvSpPr>
        <p:spPr bwMode="gray">
          <a:xfrm>
            <a:off x="6802438" y="4606925"/>
            <a:ext cx="649287" cy="560388"/>
          </a:xfrm>
          <a:prstGeom prst="rect">
            <a:avLst/>
          </a:prstGeom>
          <a:noFill/>
          <a:ln w="9525" algn="ctr">
            <a:noFill/>
            <a:miter lim="800000"/>
            <a:headEnd/>
            <a:tailEnd/>
          </a:ln>
        </p:spPr>
        <p:txBody>
          <a:bodyPr lIns="0" tIns="72000" rIns="0" bIns="0">
            <a:spAutoFit/>
          </a:bodyPr>
          <a:lstStyle/>
          <a:p>
            <a:pPr algn="ctr">
              <a:buSzPct val="100000"/>
            </a:pPr>
            <a:r>
              <a:rPr lang="es-ES" sz="1600">
                <a:solidFill>
                  <a:srgbClr val="000000"/>
                </a:solidFill>
                <a:cs typeface="Arial" charset="0"/>
              </a:rPr>
              <a:t>Val-</a:t>
            </a:r>
            <a:br>
              <a:rPr lang="es-ES" sz="1600">
                <a:solidFill>
                  <a:srgbClr val="000000"/>
                </a:solidFill>
                <a:cs typeface="Arial" charset="0"/>
              </a:rPr>
            </a:br>
            <a:r>
              <a:rPr lang="es-ES" sz="1600">
                <a:solidFill>
                  <a:srgbClr val="000000"/>
                </a:solidFill>
                <a:cs typeface="Arial" charset="0"/>
              </a:rPr>
              <a:t>sartán</a:t>
            </a:r>
          </a:p>
        </p:txBody>
      </p:sp>
      <p:sp>
        <p:nvSpPr>
          <p:cNvPr id="14355" name="Text Box 62"/>
          <p:cNvSpPr txBox="1">
            <a:spLocks noChangeArrowheads="1"/>
          </p:cNvSpPr>
          <p:nvPr/>
        </p:nvSpPr>
        <p:spPr bwMode="gray">
          <a:xfrm>
            <a:off x="4805363" y="4606925"/>
            <a:ext cx="720725" cy="560388"/>
          </a:xfrm>
          <a:prstGeom prst="rect">
            <a:avLst/>
          </a:prstGeom>
          <a:noFill/>
          <a:ln w="9525" algn="ctr">
            <a:noFill/>
            <a:miter lim="800000"/>
            <a:headEnd/>
            <a:tailEnd/>
          </a:ln>
        </p:spPr>
        <p:txBody>
          <a:bodyPr lIns="0" tIns="72000" rIns="0" bIns="0">
            <a:spAutoFit/>
          </a:bodyPr>
          <a:lstStyle/>
          <a:p>
            <a:pPr algn="ctr">
              <a:buSzPct val="100000"/>
            </a:pPr>
            <a:r>
              <a:rPr lang="es-ES" sz="1600">
                <a:solidFill>
                  <a:srgbClr val="000000"/>
                </a:solidFill>
                <a:cs typeface="Arial" charset="0"/>
              </a:rPr>
              <a:t>Cande-</a:t>
            </a:r>
            <a:br>
              <a:rPr lang="es-ES" sz="1600">
                <a:solidFill>
                  <a:srgbClr val="000000"/>
                </a:solidFill>
                <a:cs typeface="Arial" charset="0"/>
              </a:rPr>
            </a:br>
            <a:r>
              <a:rPr lang="es-ES" sz="1600">
                <a:solidFill>
                  <a:srgbClr val="000000"/>
                </a:solidFill>
                <a:cs typeface="Arial" charset="0"/>
              </a:rPr>
              <a:t>sartán</a:t>
            </a:r>
          </a:p>
        </p:txBody>
      </p:sp>
      <p:sp>
        <p:nvSpPr>
          <p:cNvPr id="14356" name="Text Box 63"/>
          <p:cNvSpPr txBox="1">
            <a:spLocks noChangeArrowheads="1"/>
          </p:cNvSpPr>
          <p:nvPr/>
        </p:nvSpPr>
        <p:spPr bwMode="gray">
          <a:xfrm>
            <a:off x="3835400" y="4606925"/>
            <a:ext cx="633413" cy="560388"/>
          </a:xfrm>
          <a:prstGeom prst="rect">
            <a:avLst/>
          </a:prstGeom>
          <a:noFill/>
          <a:ln w="9525" algn="ctr">
            <a:noFill/>
            <a:miter lim="800000"/>
            <a:headEnd/>
            <a:tailEnd/>
          </a:ln>
        </p:spPr>
        <p:txBody>
          <a:bodyPr lIns="0" tIns="72000" rIns="0" bIns="0">
            <a:spAutoFit/>
          </a:bodyPr>
          <a:lstStyle/>
          <a:p>
            <a:pPr algn="ctr">
              <a:buSzPct val="100000"/>
            </a:pPr>
            <a:r>
              <a:rPr lang="es-ES" sz="1600">
                <a:solidFill>
                  <a:srgbClr val="000000"/>
                </a:solidFill>
                <a:cs typeface="Arial" charset="0"/>
              </a:rPr>
              <a:t>Irbe-</a:t>
            </a:r>
            <a:br>
              <a:rPr lang="es-ES" sz="1600">
                <a:solidFill>
                  <a:srgbClr val="000000"/>
                </a:solidFill>
                <a:cs typeface="Arial" charset="0"/>
              </a:rPr>
            </a:br>
            <a:r>
              <a:rPr lang="es-ES" sz="1600">
                <a:solidFill>
                  <a:srgbClr val="000000"/>
                </a:solidFill>
                <a:cs typeface="Arial" charset="0"/>
              </a:rPr>
              <a:t>sartán</a:t>
            </a:r>
          </a:p>
        </p:txBody>
      </p:sp>
      <p:sp>
        <p:nvSpPr>
          <p:cNvPr id="14357" name="Text Box 64"/>
          <p:cNvSpPr txBox="1">
            <a:spLocks noChangeArrowheads="1"/>
          </p:cNvSpPr>
          <p:nvPr/>
        </p:nvSpPr>
        <p:spPr bwMode="gray">
          <a:xfrm>
            <a:off x="7813675" y="4606925"/>
            <a:ext cx="719138" cy="560388"/>
          </a:xfrm>
          <a:prstGeom prst="rect">
            <a:avLst/>
          </a:prstGeom>
          <a:noFill/>
          <a:ln w="9525" algn="ctr">
            <a:noFill/>
            <a:miter lim="800000"/>
            <a:headEnd/>
            <a:tailEnd/>
          </a:ln>
        </p:spPr>
        <p:txBody>
          <a:bodyPr lIns="0" tIns="72000" rIns="0" bIns="0">
            <a:spAutoFit/>
          </a:bodyPr>
          <a:lstStyle/>
          <a:p>
            <a:pPr algn="ctr">
              <a:buSzPct val="100000"/>
            </a:pPr>
            <a:r>
              <a:rPr lang="es-ES" sz="1600">
                <a:solidFill>
                  <a:srgbClr val="000000"/>
                </a:solidFill>
                <a:cs typeface="Arial" charset="0"/>
              </a:rPr>
              <a:t>Telmi-</a:t>
            </a:r>
            <a:br>
              <a:rPr lang="es-ES" sz="1600">
                <a:solidFill>
                  <a:srgbClr val="000000"/>
                </a:solidFill>
                <a:cs typeface="Arial" charset="0"/>
              </a:rPr>
            </a:br>
            <a:r>
              <a:rPr lang="es-ES" sz="1600">
                <a:solidFill>
                  <a:srgbClr val="000000"/>
                </a:solidFill>
                <a:cs typeface="Arial" charset="0"/>
              </a:rPr>
              <a:t>sartán</a:t>
            </a:r>
          </a:p>
        </p:txBody>
      </p:sp>
      <p:sp>
        <p:nvSpPr>
          <p:cNvPr id="14358" name="Text Box 65"/>
          <p:cNvSpPr txBox="1">
            <a:spLocks noChangeArrowheads="1"/>
          </p:cNvSpPr>
          <p:nvPr/>
        </p:nvSpPr>
        <p:spPr bwMode="gray">
          <a:xfrm>
            <a:off x="2716213" y="4606925"/>
            <a:ext cx="865187" cy="560388"/>
          </a:xfrm>
          <a:prstGeom prst="rect">
            <a:avLst/>
          </a:prstGeom>
          <a:noFill/>
          <a:ln w="9525" algn="ctr">
            <a:noFill/>
            <a:miter lim="800000"/>
            <a:headEnd/>
            <a:tailEnd/>
          </a:ln>
        </p:spPr>
        <p:txBody>
          <a:bodyPr lIns="0" tIns="72000" rIns="0" bIns="0">
            <a:spAutoFit/>
          </a:bodyPr>
          <a:lstStyle/>
          <a:p>
            <a:pPr algn="ctr">
              <a:buSzPct val="100000"/>
            </a:pPr>
            <a:r>
              <a:rPr lang="es-ES" sz="1600">
                <a:solidFill>
                  <a:srgbClr val="000000"/>
                </a:solidFill>
                <a:cs typeface="Arial" charset="0"/>
              </a:rPr>
              <a:t>Olme-sartán</a:t>
            </a:r>
          </a:p>
        </p:txBody>
      </p:sp>
    </p:spTree>
  </p:cSld>
  <p:clrMapOvr>
    <a:masterClrMapping/>
  </p:clrMapOvr>
  <p:transition>
    <p:wipe dir="r"/>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TOPICOS EN HIPERTENSION</a:t>
            </a:r>
            <a:endParaRPr lang="en-US" dirty="0"/>
          </a:p>
        </p:txBody>
      </p:sp>
      <p:sp>
        <p:nvSpPr>
          <p:cNvPr id="3" name="2 Marcador de contenido"/>
          <p:cNvSpPr>
            <a:spLocks noGrp="1"/>
          </p:cNvSpPr>
          <p:nvPr>
            <p:ph idx="1"/>
          </p:nvPr>
        </p:nvSpPr>
        <p:spPr/>
        <p:txBody>
          <a:bodyPr>
            <a:normAutofit fontScale="40000" lnSpcReduction="20000"/>
          </a:bodyPr>
          <a:lstStyle/>
          <a:p>
            <a:pPr fontAlgn="t"/>
            <a:r>
              <a:rPr lang="es-MX" b="1" dirty="0" smtClean="0"/>
              <a:t>SINTOMAS   DE  LA  N U E V A  E N F E R M E D A D    “ S E F U E L A “</a:t>
            </a:r>
            <a:endParaRPr lang="en-US" b="1" dirty="0" smtClean="0"/>
          </a:p>
          <a:p>
            <a:pPr fontAlgn="t"/>
            <a:r>
              <a:rPr lang="es-MX" dirty="0" smtClean="0"/>
              <a:t>SI UN CAFÉ EXPRESS  TE DA INSOMNIO</a:t>
            </a:r>
            <a:endParaRPr lang="en-US" dirty="0" smtClean="0"/>
          </a:p>
          <a:p>
            <a:pPr fontAlgn="t"/>
            <a:r>
              <a:rPr lang="es-MX" dirty="0" smtClean="0"/>
              <a:t>SI UNA CERVEZA TE LLEVA DIRECTO AL BAÑO</a:t>
            </a:r>
            <a:endParaRPr lang="en-US" dirty="0" smtClean="0"/>
          </a:p>
          <a:p>
            <a:pPr fontAlgn="t"/>
            <a:r>
              <a:rPr lang="es-MX" dirty="0" smtClean="0"/>
              <a:t>SI TODO TE PARECE MUY CARO</a:t>
            </a:r>
            <a:endParaRPr lang="en-US" dirty="0" smtClean="0"/>
          </a:p>
          <a:p>
            <a:pPr fontAlgn="t"/>
            <a:r>
              <a:rPr lang="es-MX" dirty="0" smtClean="0"/>
              <a:t>SI CUALQUIER TONTERIA TE HACE ENFADAR</a:t>
            </a:r>
            <a:endParaRPr lang="en-US" dirty="0" smtClean="0"/>
          </a:p>
          <a:p>
            <a:pPr fontAlgn="t"/>
            <a:r>
              <a:rPr lang="es-MX" dirty="0" smtClean="0"/>
              <a:t>SI CUALQUIER PEQUEÑO EXCESO  TE PROVOCA AUMENTO DE PESO</a:t>
            </a:r>
            <a:endParaRPr lang="en-US" dirty="0" smtClean="0"/>
          </a:p>
          <a:p>
            <a:pPr fontAlgn="t"/>
            <a:r>
              <a:rPr lang="es-MX" dirty="0" smtClean="0"/>
              <a:t>SI TE LLEGA LA EDAD DE LOS METALES (CABELLO DE PLATA, DIENTES DE ORO, MARCAPAS0S O PROTESIS DE TITANIO)</a:t>
            </a:r>
            <a:endParaRPr lang="en-US" dirty="0" smtClean="0"/>
          </a:p>
          <a:p>
            <a:pPr fontAlgn="t"/>
            <a:r>
              <a:rPr lang="es-MX" dirty="0" smtClean="0"/>
              <a:t>SI HACES EL AMOR “CASI” TRES VECES POR SEMANA (CASI EL LUNES, CASI EL MIERCOLES Y CASI EL SABADO, ES DECIR NUNCA)</a:t>
            </a:r>
            <a:endParaRPr lang="en-US" dirty="0" smtClean="0"/>
          </a:p>
          <a:p>
            <a:pPr fontAlgn="t"/>
            <a:r>
              <a:rPr lang="es-MX" dirty="0" smtClean="0"/>
              <a:t>SI LA CARNE TE DA GASTRITIS, EL PIMIENTO TE IRRITA Y EL AJO SE REPITE</a:t>
            </a:r>
            <a:endParaRPr lang="en-US" dirty="0" smtClean="0"/>
          </a:p>
          <a:p>
            <a:pPr fontAlgn="t"/>
            <a:r>
              <a:rPr lang="es-MX" dirty="0" smtClean="0"/>
              <a:t>SI LA SAL TE SUBE LA TENSION</a:t>
            </a:r>
            <a:endParaRPr lang="en-US" dirty="0" smtClean="0"/>
          </a:p>
          <a:p>
            <a:pPr fontAlgn="t"/>
            <a:r>
              <a:rPr lang="es-MX" dirty="0" smtClean="0"/>
              <a:t>SI AL CAMARERO LE PIDES UNA MESA LO MAS LEJOS DE LA MUSICA Y DE LA GENTE</a:t>
            </a:r>
            <a:endParaRPr lang="en-US" dirty="0" smtClean="0"/>
          </a:p>
          <a:p>
            <a:pPr fontAlgn="t"/>
            <a:r>
              <a:rPr lang="es-MX" dirty="0" smtClean="0"/>
              <a:t>SI AL ATARTE LOS CORDONES TE DA DOLOR DE ESPALDA</a:t>
            </a:r>
            <a:endParaRPr lang="en-US" dirty="0" smtClean="0"/>
          </a:p>
          <a:p>
            <a:pPr fontAlgn="t"/>
            <a:r>
              <a:rPr lang="es-MX" dirty="0" smtClean="0"/>
              <a:t>SI LA TV TE ADORMECE</a:t>
            </a:r>
            <a:endParaRPr lang="en-US" dirty="0" smtClean="0"/>
          </a:p>
          <a:p>
            <a:pPr fontAlgn="t"/>
            <a:r>
              <a:rPr lang="es-MX" dirty="0" smtClean="0"/>
              <a:t>SI TIENES QUE USAR VARIOS PARES DE GAFAS (DE LEJOS, DE CERCA DE SOL)</a:t>
            </a:r>
            <a:endParaRPr lang="en-US" dirty="0" smtClean="0"/>
          </a:p>
          <a:p>
            <a:pPr fontAlgn="t"/>
            <a:r>
              <a:rPr lang="es-MX" dirty="0" smtClean="0"/>
              <a:t>SI TE LLAMAN SEÑOR O SEÑORA EN TODOS LADOS</a:t>
            </a:r>
            <a:endParaRPr lang="en-US" dirty="0" smtClean="0"/>
          </a:p>
          <a:p>
            <a:pPr fontAlgn="t"/>
            <a:r>
              <a:rPr lang="es-MX" dirty="0" smtClean="0"/>
              <a:t>SI TIENES DOLORES CUYA CAUSA ES DESCONOCIDA</a:t>
            </a:r>
            <a:endParaRPr lang="en-US" dirty="0" smtClean="0"/>
          </a:p>
          <a:p>
            <a:pPr fontAlgn="t"/>
            <a:r>
              <a:rPr lang="es-MX" dirty="0" smtClean="0"/>
              <a:t>SI LLORAS POR CUALQUIER COSA</a:t>
            </a:r>
            <a:endParaRPr lang="en-US" dirty="0" smtClean="0"/>
          </a:p>
          <a:p>
            <a:pPr fontAlgn="t"/>
            <a:endParaRPr lang="es-MX" sz="1600" b="1" i="1" u="sng" dirty="0" smtClean="0"/>
          </a:p>
          <a:p>
            <a:pPr fontAlgn="t"/>
            <a:endParaRPr lang="en-US" sz="1600" b="1" i="1" u="sng" dirty="0" smtClean="0"/>
          </a:p>
          <a:p>
            <a:pPr algn="ctr" fontAlgn="t"/>
            <a:r>
              <a:rPr lang="es-MX" sz="2800" b="1" i="1" u="sng" dirty="0" smtClean="0"/>
              <a:t>SI TIENES ESTOS SINTOMAS (CUIDADO) ES UNA PRUEBA IRREFUTABLE  QUE TIENES SEFUELA  ES DECIR    SE  -  FUE  -  LA  JUVENTUD</a:t>
            </a:r>
            <a:endParaRPr lang="en-US" sz="2800" b="1" i="1" u="sng" baseline="-25000" dirty="0" smtClean="0"/>
          </a:p>
          <a:p>
            <a:endParaRPr lang="en-US"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1699617" y="2967335"/>
            <a:ext cx="5744778" cy="2585323"/>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s-ES" sz="54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GRACIAS A DIOS</a:t>
            </a:r>
          </a:p>
          <a:p>
            <a:pPr algn="ctr"/>
            <a:r>
              <a:rPr lang="es-ES" sz="54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 QUE HIZO LA VIDA</a:t>
            </a:r>
          </a:p>
          <a:p>
            <a:pPr algn="ctr"/>
            <a:r>
              <a:rPr lang="es-ES" sz="54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SENCILLITA</a:t>
            </a:r>
            <a:endParaRPr lang="es-ES" sz="5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TOPICOS EN HIPERTENSION</a:t>
            </a:r>
            <a:endParaRPr lang="en-US" dirty="0"/>
          </a:p>
        </p:txBody>
      </p:sp>
      <p:graphicFrame>
        <p:nvGraphicFramePr>
          <p:cNvPr id="4" name="3 Marcador de contenido"/>
          <p:cNvGraphicFramePr>
            <a:graphicFrameLocks noGrp="1"/>
          </p:cNvGraphicFramePr>
          <p:nvPr>
            <p:ph idx="1"/>
          </p:nvPr>
        </p:nvGraphicFramePr>
        <p:xfrm>
          <a:off x="457200" y="1600200"/>
          <a:ext cx="8229600" cy="2966720"/>
        </p:xfrm>
        <a:graphic>
          <a:graphicData uri="http://schemas.openxmlformats.org/drawingml/2006/table">
            <a:tbl>
              <a:tblPr firstRow="1" bandRow="1">
                <a:tableStyleId>{5C22544A-7EE6-4342-B048-85BDC9FD1C3A}</a:tableStyleId>
              </a:tblPr>
              <a:tblGrid>
                <a:gridCol w="8229600"/>
              </a:tblGrid>
              <a:tr h="370840">
                <a:tc>
                  <a:txBody>
                    <a:bodyPr/>
                    <a:lstStyle/>
                    <a:p>
                      <a:r>
                        <a:rPr lang="es-MX" dirty="0" smtClean="0"/>
                        <a:t>MECAN ISMOS            HIPERTENSORES      DE      LA       INSULINA</a:t>
                      </a:r>
                      <a:endParaRPr lang="en-US" dirty="0"/>
                    </a:p>
                  </a:txBody>
                  <a:tcPr/>
                </a:tc>
              </a:tr>
              <a:tr h="370840">
                <a:tc>
                  <a:txBody>
                    <a:bodyPr/>
                    <a:lstStyle/>
                    <a:p>
                      <a:r>
                        <a:rPr lang="es-MX" dirty="0" smtClean="0"/>
                        <a:t>RETENSION DE SODIO Y AGUA</a:t>
                      </a:r>
                      <a:endParaRPr lang="en-US" dirty="0"/>
                    </a:p>
                  </a:txBody>
                  <a:tcPr/>
                </a:tc>
              </a:tr>
              <a:tr h="370840">
                <a:tc>
                  <a:txBody>
                    <a:bodyPr/>
                    <a:lstStyle/>
                    <a:p>
                      <a:r>
                        <a:rPr lang="es-MX" dirty="0" smtClean="0"/>
                        <a:t>AUMENTO DEL TONO SIMPATICO</a:t>
                      </a:r>
                      <a:endParaRPr lang="en-US" dirty="0"/>
                    </a:p>
                  </a:txBody>
                  <a:tcPr/>
                </a:tc>
              </a:tr>
              <a:tr h="370840">
                <a:tc>
                  <a:txBody>
                    <a:bodyPr/>
                    <a:lstStyle/>
                    <a:p>
                      <a:r>
                        <a:rPr lang="es-MX" dirty="0" smtClean="0"/>
                        <a:t>ACTIVACION DEL SISTEMA RENINA –ANGIOTENSINA</a:t>
                      </a:r>
                      <a:endParaRPr lang="en-US" dirty="0"/>
                    </a:p>
                  </a:txBody>
                  <a:tcPr/>
                </a:tc>
              </a:tr>
              <a:tr h="370840">
                <a:tc>
                  <a:txBody>
                    <a:bodyPr/>
                    <a:lstStyle/>
                    <a:p>
                      <a:r>
                        <a:rPr lang="es-MX" dirty="0" smtClean="0"/>
                        <a:t>AUMENTO DEL CALCIO INTRACELULAR</a:t>
                      </a:r>
                      <a:endParaRPr lang="en-US" dirty="0"/>
                    </a:p>
                  </a:txBody>
                  <a:tcPr/>
                </a:tc>
              </a:tr>
              <a:tr h="370840">
                <a:tc>
                  <a:txBody>
                    <a:bodyPr/>
                    <a:lstStyle/>
                    <a:p>
                      <a:r>
                        <a:rPr lang="es-MX" dirty="0" smtClean="0"/>
                        <a:t>LIBERACION DE ENDOTELINA</a:t>
                      </a:r>
                      <a:endParaRPr lang="en-US" dirty="0"/>
                    </a:p>
                  </a:txBody>
                  <a:tcPr/>
                </a:tc>
              </a:tr>
              <a:tr h="370840">
                <a:tc>
                  <a:txBody>
                    <a:bodyPr/>
                    <a:lstStyle/>
                    <a:p>
                      <a:r>
                        <a:rPr lang="es-MX" dirty="0" smtClean="0"/>
                        <a:t>INHIBICION DE LA SINTESIS</a:t>
                      </a:r>
                      <a:r>
                        <a:rPr lang="es-MX" baseline="0" dirty="0" smtClean="0"/>
                        <a:t> Y LIBERACION DE OXIDO NITRICO</a:t>
                      </a:r>
                      <a:endParaRPr lang="en-US" dirty="0"/>
                    </a:p>
                  </a:txBody>
                  <a:tcPr/>
                </a:tc>
              </a:tr>
              <a:tr h="370840">
                <a:tc>
                  <a:txBody>
                    <a:bodyPr/>
                    <a:lstStyle/>
                    <a:p>
                      <a:r>
                        <a:rPr lang="es-MX" dirty="0" smtClean="0"/>
                        <a:t>DISMINUCION DE LA SINTESIS DE LA MEDULOLIPINA</a:t>
                      </a:r>
                      <a:endParaRPr lang="en-US" dirty="0"/>
                    </a:p>
                  </a:txBody>
                  <a:tcPr/>
                </a:tc>
              </a:tr>
            </a:tbl>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TOPICOS EN HIPERTENSION</a:t>
            </a:r>
            <a:endParaRPr lang="en-US" dirty="0"/>
          </a:p>
        </p:txBody>
      </p:sp>
      <p:graphicFrame>
        <p:nvGraphicFramePr>
          <p:cNvPr id="4" name="3 Marcador de contenido"/>
          <p:cNvGraphicFramePr>
            <a:graphicFrameLocks noGrp="1"/>
          </p:cNvGraphicFramePr>
          <p:nvPr>
            <p:ph idx="1"/>
          </p:nvPr>
        </p:nvGraphicFramePr>
        <p:xfrm>
          <a:off x="457200" y="1600200"/>
          <a:ext cx="8229600" cy="2966720"/>
        </p:xfrm>
        <a:graphic>
          <a:graphicData uri="http://schemas.openxmlformats.org/drawingml/2006/table">
            <a:tbl>
              <a:tblPr firstRow="1" bandRow="1">
                <a:tableStyleId>{5C22544A-7EE6-4342-B048-85BDC9FD1C3A}</a:tableStyleId>
              </a:tblPr>
              <a:tblGrid>
                <a:gridCol w="8229600"/>
              </a:tblGrid>
              <a:tr h="370840">
                <a:tc>
                  <a:txBody>
                    <a:bodyPr/>
                    <a:lstStyle/>
                    <a:p>
                      <a:r>
                        <a:rPr lang="es-MX" dirty="0" smtClean="0"/>
                        <a:t>AGENTES                          VASODILATADORES                         </a:t>
                      </a:r>
                      <a:r>
                        <a:rPr lang="es-MX" baseline="0" dirty="0" smtClean="0"/>
                        <a:t> RENALES</a:t>
                      </a:r>
                      <a:endParaRPr lang="en-US" dirty="0"/>
                    </a:p>
                  </a:txBody>
                  <a:tcPr/>
                </a:tc>
              </a:tr>
              <a:tr h="370840">
                <a:tc>
                  <a:txBody>
                    <a:bodyPr/>
                    <a:lstStyle/>
                    <a:p>
                      <a:r>
                        <a:rPr lang="es-MX" dirty="0" smtClean="0"/>
                        <a:t>CININAS</a:t>
                      </a:r>
                      <a:endParaRPr lang="en-US" dirty="0"/>
                    </a:p>
                  </a:txBody>
                  <a:tcPr/>
                </a:tc>
              </a:tr>
              <a:tr h="370840">
                <a:tc>
                  <a:txBody>
                    <a:bodyPr/>
                    <a:lstStyle/>
                    <a:p>
                      <a:r>
                        <a:rPr lang="es-MX" dirty="0" smtClean="0"/>
                        <a:t>OXIDO NITRICO</a:t>
                      </a:r>
                      <a:endParaRPr lang="en-US" dirty="0"/>
                    </a:p>
                  </a:txBody>
                  <a:tcPr/>
                </a:tc>
              </a:tr>
              <a:tr h="370840">
                <a:tc>
                  <a:txBody>
                    <a:bodyPr/>
                    <a:lstStyle/>
                    <a:p>
                      <a:r>
                        <a:rPr lang="es-MX" dirty="0" smtClean="0"/>
                        <a:t>SISTEMA MEDULOLIPINA</a:t>
                      </a:r>
                      <a:endParaRPr lang="en-US" dirty="0"/>
                    </a:p>
                  </a:txBody>
                  <a:tcPr/>
                </a:tc>
              </a:tr>
              <a:tr h="370840">
                <a:tc>
                  <a:txBody>
                    <a:bodyPr/>
                    <a:lstStyle/>
                    <a:p>
                      <a:r>
                        <a:rPr lang="es-MX" dirty="0" smtClean="0"/>
                        <a:t>FOSFATIDILCOLINA</a:t>
                      </a:r>
                      <a:endParaRPr lang="en-US" dirty="0"/>
                    </a:p>
                  </a:txBody>
                  <a:tcPr/>
                </a:tc>
              </a:tr>
              <a:tr h="370840">
                <a:tc>
                  <a:txBody>
                    <a:bodyPr/>
                    <a:lstStyle/>
                    <a:p>
                      <a:r>
                        <a:rPr lang="es-MX" dirty="0" smtClean="0"/>
                        <a:t>DERIVADOS DEL GLICEROL</a:t>
                      </a:r>
                      <a:endParaRPr lang="en-US" dirty="0"/>
                    </a:p>
                  </a:txBody>
                  <a:tcPr/>
                </a:tc>
              </a:tr>
              <a:tr h="370840">
                <a:tc>
                  <a:txBody>
                    <a:bodyPr/>
                    <a:lstStyle/>
                    <a:p>
                      <a:r>
                        <a:rPr lang="es-MX" dirty="0" smtClean="0"/>
                        <a:t>PROSTAGLANDINAS E2, 12</a:t>
                      </a:r>
                      <a:endParaRPr lang="en-US" dirty="0"/>
                    </a:p>
                  </a:txBody>
                  <a:tcPr/>
                </a:tc>
              </a:tr>
              <a:tr h="370840">
                <a:tc>
                  <a:txBody>
                    <a:bodyPr/>
                    <a:lstStyle/>
                    <a:p>
                      <a:r>
                        <a:rPr lang="es-MX" dirty="0" smtClean="0"/>
                        <a:t>FACTOR ACTIVADOR DE LAS PLAQUETAS</a:t>
                      </a:r>
                      <a:endParaRPr lang="en-US" dirty="0"/>
                    </a:p>
                  </a:txBody>
                  <a:tcPr/>
                </a:tc>
              </a:tr>
            </a:tbl>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TOPICOS EN HIPERTENSION</a:t>
            </a:r>
            <a:endParaRPr lang="en-US" dirty="0"/>
          </a:p>
        </p:txBody>
      </p:sp>
      <p:sp>
        <p:nvSpPr>
          <p:cNvPr id="3" name="2 Marcador de contenido"/>
          <p:cNvSpPr>
            <a:spLocks noGrp="1"/>
          </p:cNvSpPr>
          <p:nvPr>
            <p:ph idx="1"/>
          </p:nvPr>
        </p:nvSpPr>
        <p:spPr/>
        <p:txBody>
          <a:bodyPr>
            <a:normAutofit fontScale="70000" lnSpcReduction="20000"/>
          </a:bodyPr>
          <a:lstStyle/>
          <a:p>
            <a:r>
              <a:rPr lang="es-MX" dirty="0" smtClean="0"/>
              <a:t>RIÑON</a:t>
            </a:r>
          </a:p>
          <a:p>
            <a:endParaRPr lang="es-MX" dirty="0" smtClean="0"/>
          </a:p>
          <a:p>
            <a:r>
              <a:rPr lang="es-MX" dirty="0" smtClean="0"/>
              <a:t>EL RIÑON PUEDE SER VICTIMA Y VILLANO EN LA HAS YA SEA AUMENTANDO LA PRESION O BAJANDO LA PRESION INDEPENDIENTES DE LA REGULACION DE SODIO Y AGUA LIBERANDO SUSTANCIAS YA DESCRITAS</a:t>
            </a:r>
          </a:p>
          <a:p>
            <a:r>
              <a:rPr lang="es-MX" dirty="0" smtClean="0"/>
              <a:t>EL RIÑON PUEDE SER DAÑADO POR HIPERTENSION YA SEA PERPETUANDO EL DAÑO O PRODUCIR HIPERTENSION SECUNDARIA</a:t>
            </a:r>
          </a:p>
          <a:p>
            <a:r>
              <a:rPr lang="es-MX" dirty="0" smtClean="0"/>
              <a:t>LA HAS VIAJA POR EL RIÑON TRASPLANTADO PUES LOS RECEPTORES NORMOTENSOS DE RIÑONES HIPERTENSOS DESARROLLAN HIPERTENSION Y LOS HIPERTENSOS QUE RECIBEN RIÑONES NORMOTENSOS CONTROLAN  LA PRESION ARTERIAL</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TOPICOS EN HIPERTENSION</a:t>
            </a:r>
            <a:endParaRPr lang="en-US" dirty="0"/>
          </a:p>
        </p:txBody>
      </p:sp>
      <p:sp>
        <p:nvSpPr>
          <p:cNvPr id="3" name="2 Marcador de contenido"/>
          <p:cNvSpPr>
            <a:spLocks noGrp="1"/>
          </p:cNvSpPr>
          <p:nvPr>
            <p:ph idx="1"/>
          </p:nvPr>
        </p:nvSpPr>
        <p:spPr/>
        <p:txBody>
          <a:bodyPr>
            <a:normAutofit fontScale="70000" lnSpcReduction="20000"/>
          </a:bodyPr>
          <a:lstStyle/>
          <a:p>
            <a:r>
              <a:rPr lang="es-MX" dirty="0" smtClean="0"/>
              <a:t>OBESIDAD Y HAS:</a:t>
            </a:r>
          </a:p>
          <a:p>
            <a:r>
              <a:rPr lang="es-MX" dirty="0" smtClean="0"/>
              <a:t>SE ASOCIA PRINCIPALMENTE EN LA OBESIDAD CENTRAL (AUMENTO DE GRASA VISCERAL)</a:t>
            </a:r>
          </a:p>
          <a:p>
            <a:r>
              <a:rPr lang="es-MX" dirty="0" smtClean="0"/>
              <a:t>LA BAJA DE PESO (MINIMA) REDUCE LA TA</a:t>
            </a:r>
          </a:p>
          <a:p>
            <a:r>
              <a:rPr lang="es-MX" dirty="0" smtClean="0"/>
              <a:t>HAY HIPERACTIVIDAD  DEL SISTEMA SIMPATICO POR                  HIPER INSULINISMO Y RESISTENCIA A LA INSULINA ASI COMO AUMENTO DE LEPTINA</a:t>
            </a:r>
          </a:p>
          <a:p>
            <a:r>
              <a:rPr lang="es-MX" dirty="0" smtClean="0"/>
              <a:t>HAY AUMENTO HEMODINAM ICO DEL SISTEMA SIMPATICO, AUMENTO DE RENINA Y MAYOR ACTIVIDAD DE ENDOTELINA QUE CONDUCEN A DISMINUIR NATRIURESIS, RETENSION DE SODIO Y AGUA Y FINALMENTE AUMENTO DEL VOLUMEN CIRCULANTE</a:t>
            </a:r>
          </a:p>
          <a:p>
            <a:r>
              <a:rPr lang="es-MX" dirty="0" smtClean="0"/>
              <a:t>LA RESISTINA PRODUCIDA POR ADIPOCITOS, INDUCE RESISTENCIA A LA INSULINA Y OBESIDAD PRODUCIENDO ENDOTELINA 1 FAVORECIENDO  ELEVACION DE CIFRAS DE TA </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TOPICOS EN HIPERTENSION</a:t>
            </a:r>
            <a:endParaRPr lang="en-US" dirty="0"/>
          </a:p>
        </p:txBody>
      </p:sp>
      <p:sp>
        <p:nvSpPr>
          <p:cNvPr id="3" name="2 Marcador de contenido"/>
          <p:cNvSpPr>
            <a:spLocks noGrp="1"/>
          </p:cNvSpPr>
          <p:nvPr>
            <p:ph idx="1"/>
          </p:nvPr>
        </p:nvSpPr>
        <p:spPr/>
        <p:txBody>
          <a:bodyPr>
            <a:normAutofit fontScale="85000" lnSpcReduction="20000"/>
          </a:bodyPr>
          <a:lstStyle/>
          <a:p>
            <a:r>
              <a:rPr lang="es-MX" dirty="0" smtClean="0"/>
              <a:t>SISTEMA NERVIOSO SIMPATICO:</a:t>
            </a:r>
          </a:p>
          <a:p>
            <a:endParaRPr lang="es-MX" dirty="0" smtClean="0"/>
          </a:p>
          <a:p>
            <a:r>
              <a:rPr lang="es-MX" dirty="0" smtClean="0"/>
              <a:t>EN LOS HIPERTENSOS LOS BARORECEPTORES AORTICOS ESTAN PROGRAMADOS HACIA PRESIONES MAS ALTAS EN UN MECANISMO INVOLUCRADA LA ANGIOTENSINA 2. ESTO ACTIVA AL SISTEMA SIMPATICO ELEVANDO LAS CIFRAS DE PRESION ARTERIAL Y MODIFICA EL GASTO CARDIACO Y LAS RESISTENCIAS PERIFERICAS</a:t>
            </a:r>
          </a:p>
          <a:p>
            <a:r>
              <a:rPr lang="es-MX" dirty="0" smtClean="0"/>
              <a:t>ESTOS PACIENTES TIENEN SOBRESTIMULACION SIMPATICA EN EL RIÑON Y MAYOR REACTIVIDAD A LA NOREPINEFRINA</a:t>
            </a:r>
            <a:endParaRPr lang="en-US" dirty="0"/>
          </a:p>
        </p:txBody>
      </p:sp>
    </p:spTree>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570</TotalTime>
  <Words>6471</Words>
  <Application>Microsoft Office PowerPoint</Application>
  <PresentationFormat>Presentación en pantalla (4:3)</PresentationFormat>
  <Paragraphs>670</Paragraphs>
  <Slides>48</Slides>
  <Notes>13</Notes>
  <HiddenSlides>0</HiddenSlides>
  <MMClips>0</MMClips>
  <ScaleCrop>false</ScaleCrop>
  <HeadingPairs>
    <vt:vector size="6" baseType="variant">
      <vt:variant>
        <vt:lpstr>Tema</vt:lpstr>
      </vt:variant>
      <vt:variant>
        <vt:i4>1</vt:i4>
      </vt:variant>
      <vt:variant>
        <vt:lpstr>Servidores OLE incrustados</vt:lpstr>
      </vt:variant>
      <vt:variant>
        <vt:i4>2</vt:i4>
      </vt:variant>
      <vt:variant>
        <vt:lpstr>Títulos de diapositiva</vt:lpstr>
      </vt:variant>
      <vt:variant>
        <vt:i4>48</vt:i4>
      </vt:variant>
    </vt:vector>
  </HeadingPairs>
  <TitlesOfParts>
    <vt:vector size="51" baseType="lpstr">
      <vt:lpstr>Tema de Office</vt:lpstr>
      <vt:lpstr>Diagramm</vt:lpstr>
      <vt:lpstr>Gráfico</vt:lpstr>
      <vt:lpstr>TOPICOS EN HIPERTENSION</vt:lpstr>
      <vt:lpstr>TOPICOS EN HIPERTENSION</vt:lpstr>
      <vt:lpstr>TOPICOS EN HIPERTENSION</vt:lpstr>
      <vt:lpstr>TOPICOS EN HIPERTENSION</vt:lpstr>
      <vt:lpstr>TOPICOS EN HIPERTENSION</vt:lpstr>
      <vt:lpstr>TOPICOS EN HIPERTENSION</vt:lpstr>
      <vt:lpstr>TOPICOS EN HIPERTENSION</vt:lpstr>
      <vt:lpstr>TOPICOS EN HIPERTENSION</vt:lpstr>
      <vt:lpstr>TOPICOS EN HIPERTENSION</vt:lpstr>
      <vt:lpstr>Agenda</vt:lpstr>
      <vt:lpstr>Alta prevalencia de la hipertensión en todo el mundo</vt:lpstr>
      <vt:lpstr>La prevalencia de la hipertensión aumenta con la edad y es &gt; 60% en pacientes de 60 años de edad y mayores</vt:lpstr>
      <vt:lpstr>Muchos pacientes hipertensos no reciben tratamiento o no logran el control de la PA (NHANES)</vt:lpstr>
      <vt:lpstr>El conocimiento, el tratamiento y el control de la hipertensión son más bien bajos a nivel mundial</vt:lpstr>
      <vt:lpstr>Muchos pacientes hipertensos no reciben tratamiento o no logran el control de la PA (NHANES)</vt:lpstr>
      <vt:lpstr>TOPICOS EN HIPERTENSION</vt:lpstr>
      <vt:lpstr>TOPICOS EN HIPERTENSION</vt:lpstr>
      <vt:lpstr>TOPICOS EN HIPERTENSION</vt:lpstr>
      <vt:lpstr>TOPICOS EN HIPERTENSION</vt:lpstr>
      <vt:lpstr>TOPICOS EN HIPERTENSION</vt:lpstr>
      <vt:lpstr>TOPICOS EN HIPERTENSION</vt:lpstr>
      <vt:lpstr>TOPICOS EN HIPERTENSION</vt:lpstr>
      <vt:lpstr>TOPICOS EN HIPERTENSION</vt:lpstr>
      <vt:lpstr>TOPICOS EN HIPERTENSION</vt:lpstr>
      <vt:lpstr>TOPICOS EN HIPERTENSION</vt:lpstr>
      <vt:lpstr>TOPICOS EN HIPERTENSION</vt:lpstr>
      <vt:lpstr>TOPICOS EN HIPERTENSION</vt:lpstr>
      <vt:lpstr>TOPICOS EN HIPERTENSION</vt:lpstr>
      <vt:lpstr>TOPICOS EN HIPERTENSION</vt:lpstr>
      <vt:lpstr>TOPICOS EN HIPERTENSION</vt:lpstr>
      <vt:lpstr>TOPICOS EN HIPERTENSION</vt:lpstr>
      <vt:lpstr>TOPICOS EN HIPERTENSION</vt:lpstr>
      <vt:lpstr>TOPICOS EN HIPERTENSION</vt:lpstr>
      <vt:lpstr>TOPICOS EN HIPERTENSION</vt:lpstr>
      <vt:lpstr>TOPICOS EN HIPERTENSION</vt:lpstr>
      <vt:lpstr>TOPICOS EN HIPERTENSION</vt:lpstr>
      <vt:lpstr>TOPICOS EN HIPERTENSION</vt:lpstr>
      <vt:lpstr>TOPICOS EN HIPERTENSION</vt:lpstr>
      <vt:lpstr>Una minoría de los pacientes logran controlar la PA con monoterapia</vt:lpstr>
      <vt:lpstr>La mayoría de los pacientes hipertensos necesitan un tratamiento combinado para alcanzar los objetivos de PA</vt:lpstr>
      <vt:lpstr>TOPICOS EN HIPERTENSION</vt:lpstr>
      <vt:lpstr>Ventajas y consideraciones del tratamiento combinado (SPC)</vt:lpstr>
      <vt:lpstr>El SRA: acción farmacológica de los ARA</vt:lpstr>
      <vt:lpstr>Calcio Antagonistas + ARA:  Las sinergias de la contrarregulación (2)</vt:lpstr>
      <vt:lpstr>Telmisartán reduce la hiperfiltración renal inducida por amlodipino</vt:lpstr>
      <vt:lpstr>Telmisartán es el más estudiado entre los ARA en ensayos con morbimortalidad como criterio principal de valoración</vt:lpstr>
      <vt:lpstr>TOPICOS EN HIPERTENSION</vt:lpstr>
      <vt:lpstr>Presentación de PowerPoint</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TOPICOS EN HIPERTENSION</dc:title>
  <dc:creator>DANIEL PEREZ CALDERON</dc:creator>
  <cp:lastModifiedBy>Luis Roberto Perez M</cp:lastModifiedBy>
  <cp:revision>46</cp:revision>
  <dcterms:created xsi:type="dcterms:W3CDTF">2013-03-30T14:19:38Z</dcterms:created>
  <dcterms:modified xsi:type="dcterms:W3CDTF">2013-04-07T04:27:00Z</dcterms:modified>
</cp:coreProperties>
</file>