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78" r:id="rId5"/>
    <p:sldId id="25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2" r:id="rId17"/>
    <p:sldId id="267" r:id="rId18"/>
    <p:sldId id="283" r:id="rId19"/>
    <p:sldId id="281" r:id="rId20"/>
    <p:sldId id="284" r:id="rId21"/>
    <p:sldId id="285" r:id="rId22"/>
    <p:sldId id="286" r:id="rId23"/>
    <p:sldId id="287" r:id="rId24"/>
    <p:sldId id="269" r:id="rId25"/>
    <p:sldId id="270" r:id="rId26"/>
    <p:sldId id="271" r:id="rId27"/>
    <p:sldId id="289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4E80D-9706-4E78-8462-D5A7EE8FE1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0D104D0-F9FE-4839-ACCC-C112000C0FCE}">
      <dgm:prSet phldrT="[Texto]"/>
      <dgm:spPr/>
      <dgm:t>
        <a:bodyPr/>
        <a:lstStyle/>
        <a:p>
          <a:r>
            <a:rPr lang="es-ES" dirty="0" smtClean="0"/>
            <a:t>FIEBRE     +</a:t>
          </a:r>
          <a:endParaRPr lang="es-MX" dirty="0"/>
        </a:p>
      </dgm:t>
    </dgm:pt>
    <dgm:pt modelId="{32A6039F-C1BF-459A-963F-D22F96F3D710}" type="parTrans" cxnId="{556F2EE6-6AC0-4B7B-9C92-1B732865DB4E}">
      <dgm:prSet/>
      <dgm:spPr/>
      <dgm:t>
        <a:bodyPr/>
        <a:lstStyle/>
        <a:p>
          <a:endParaRPr lang="es-MX"/>
        </a:p>
      </dgm:t>
    </dgm:pt>
    <dgm:pt modelId="{26F78753-FF5F-4794-9970-2A1A3E789DAE}" type="sibTrans" cxnId="{556F2EE6-6AC0-4B7B-9C92-1B732865DB4E}">
      <dgm:prSet/>
      <dgm:spPr/>
      <dgm:t>
        <a:bodyPr/>
        <a:lstStyle/>
        <a:p>
          <a:endParaRPr lang="es-MX"/>
        </a:p>
      </dgm:t>
    </dgm:pt>
    <dgm:pt modelId="{D8D8DA24-517C-44BC-B061-E7A4A7BE3235}">
      <dgm:prSet phldrT="[Texto]"/>
      <dgm:spPr/>
      <dgm:t>
        <a:bodyPr/>
        <a:lstStyle/>
        <a:p>
          <a:r>
            <a:rPr lang="es-ES" dirty="0" smtClean="0"/>
            <a:t>LINFADENOMEGALIAS  +</a:t>
          </a:r>
          <a:endParaRPr lang="es-MX" dirty="0"/>
        </a:p>
      </dgm:t>
    </dgm:pt>
    <dgm:pt modelId="{905BA35D-1772-4DC5-99BD-C09ABDA21AA0}" type="parTrans" cxnId="{44D24708-F242-4FE5-B3FE-657C2FFF6D86}">
      <dgm:prSet/>
      <dgm:spPr/>
      <dgm:t>
        <a:bodyPr/>
        <a:lstStyle/>
        <a:p>
          <a:endParaRPr lang="es-MX"/>
        </a:p>
      </dgm:t>
    </dgm:pt>
    <dgm:pt modelId="{7D7E0567-1B63-48FB-AF70-A7FEFA08787C}" type="sibTrans" cxnId="{44D24708-F242-4FE5-B3FE-657C2FFF6D86}">
      <dgm:prSet/>
      <dgm:spPr/>
      <dgm:t>
        <a:bodyPr/>
        <a:lstStyle/>
        <a:p>
          <a:endParaRPr lang="es-MX"/>
        </a:p>
      </dgm:t>
    </dgm:pt>
    <dgm:pt modelId="{68758BAE-36C9-401C-8DAA-D25AD1814482}">
      <dgm:prSet phldrT="[Texto]"/>
      <dgm:spPr/>
      <dgm:t>
        <a:bodyPr/>
        <a:lstStyle/>
        <a:p>
          <a:r>
            <a:rPr lang="es-ES" dirty="0" smtClean="0"/>
            <a:t>FATIGA   =</a:t>
          </a:r>
          <a:endParaRPr lang="es-MX" dirty="0"/>
        </a:p>
      </dgm:t>
    </dgm:pt>
    <dgm:pt modelId="{B6F078B7-4F93-4879-B233-A1CAFD203E6C}" type="parTrans" cxnId="{F7BBA86D-204B-4313-9EF9-D4CF2E8252F5}">
      <dgm:prSet/>
      <dgm:spPr/>
      <dgm:t>
        <a:bodyPr/>
        <a:lstStyle/>
        <a:p>
          <a:endParaRPr lang="es-MX"/>
        </a:p>
      </dgm:t>
    </dgm:pt>
    <dgm:pt modelId="{6B65E30B-9C46-428D-A209-09BC5A419E9C}" type="sibTrans" cxnId="{F7BBA86D-204B-4313-9EF9-D4CF2E8252F5}">
      <dgm:prSet/>
      <dgm:spPr/>
      <dgm:t>
        <a:bodyPr/>
        <a:lstStyle/>
        <a:p>
          <a:endParaRPr lang="es-MX"/>
        </a:p>
      </dgm:t>
    </dgm:pt>
    <dgm:pt modelId="{B4DF73ED-121C-4BAE-87AC-B196102856C7}">
      <dgm:prSet phldrT="[Texto]"/>
      <dgm:spPr/>
      <dgm:t>
        <a:bodyPr/>
        <a:lstStyle/>
        <a:p>
          <a:r>
            <a:rPr lang="es-ES" dirty="0" smtClean="0"/>
            <a:t>MONONUCLEOSIS INFECCIOSA</a:t>
          </a:r>
          <a:endParaRPr lang="es-MX" dirty="0"/>
        </a:p>
      </dgm:t>
    </dgm:pt>
    <dgm:pt modelId="{5745F17A-8968-49AF-A9B1-A1B89AF3318D}" type="parTrans" cxnId="{297B800A-9477-4A63-BCE5-1578FB42FB14}">
      <dgm:prSet/>
      <dgm:spPr/>
      <dgm:t>
        <a:bodyPr/>
        <a:lstStyle/>
        <a:p>
          <a:endParaRPr lang="es-MX"/>
        </a:p>
      </dgm:t>
    </dgm:pt>
    <dgm:pt modelId="{20BF4E93-E098-44D9-B72B-56C3000F444D}" type="sibTrans" cxnId="{297B800A-9477-4A63-BCE5-1578FB42FB14}">
      <dgm:prSet/>
      <dgm:spPr/>
      <dgm:t>
        <a:bodyPr/>
        <a:lstStyle/>
        <a:p>
          <a:endParaRPr lang="es-MX"/>
        </a:p>
      </dgm:t>
    </dgm:pt>
    <dgm:pt modelId="{8D6D80FD-052F-4897-AE12-E9703EDE542B}" type="pres">
      <dgm:prSet presAssocID="{7564E80D-9706-4E78-8462-D5A7EE8FE1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386C28-7891-49E4-BEAA-CA4F8F434F84}" type="pres">
      <dgm:prSet presAssocID="{7564E80D-9706-4E78-8462-D5A7EE8FE177}" presName="dummyMaxCanvas" presStyleCnt="0">
        <dgm:presLayoutVars/>
      </dgm:prSet>
      <dgm:spPr/>
    </dgm:pt>
    <dgm:pt modelId="{30B9E108-7CDE-4DF6-99E3-B544E878BAEC}" type="pres">
      <dgm:prSet presAssocID="{7564E80D-9706-4E78-8462-D5A7EE8FE17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FD7053-CEDE-4179-81E0-5F1BE794896F}" type="pres">
      <dgm:prSet presAssocID="{7564E80D-9706-4E78-8462-D5A7EE8FE17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E01181-6063-4DFF-8FAF-1AB9F92CBC16}" type="pres">
      <dgm:prSet presAssocID="{7564E80D-9706-4E78-8462-D5A7EE8FE17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B6C804-8A6F-48C5-BC59-410DA698C05F}" type="pres">
      <dgm:prSet presAssocID="{7564E80D-9706-4E78-8462-D5A7EE8FE17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D6D58D-6031-4F9C-A1FA-22B1A7E5F89E}" type="pres">
      <dgm:prSet presAssocID="{7564E80D-9706-4E78-8462-D5A7EE8FE1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6C0689-D364-420B-99B3-38D15CF6A8F7}" type="pres">
      <dgm:prSet presAssocID="{7564E80D-9706-4E78-8462-D5A7EE8FE1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A04CC0-0F9A-488B-8DC5-FDEC29240694}" type="pres">
      <dgm:prSet presAssocID="{7564E80D-9706-4E78-8462-D5A7EE8FE1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512778-853B-41B8-A68C-4BB4A9937678}" type="pres">
      <dgm:prSet presAssocID="{7564E80D-9706-4E78-8462-D5A7EE8FE1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19DF24-992B-4955-977D-EA8352559E2E}" type="pres">
      <dgm:prSet presAssocID="{7564E80D-9706-4E78-8462-D5A7EE8FE1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1A36CE-2921-44E5-A459-6A08DC98C2D7}" type="pres">
      <dgm:prSet presAssocID="{7564E80D-9706-4E78-8462-D5A7EE8FE1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ABF0CE-8C72-4143-A2C2-FC78CDC39532}" type="pres">
      <dgm:prSet presAssocID="{7564E80D-9706-4E78-8462-D5A7EE8FE1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89EE8D-7231-487D-B3C3-01D2334C459F}" type="presOf" srcId="{6B65E30B-9C46-428D-A209-09BC5A419E9C}" destId="{5EA04CC0-0F9A-488B-8DC5-FDEC29240694}" srcOrd="0" destOrd="0" presId="urn:microsoft.com/office/officeart/2005/8/layout/vProcess5"/>
    <dgm:cxn modelId="{108553EF-7B5F-465D-AAA1-097A22A73ECA}" type="presOf" srcId="{B4DF73ED-121C-4BAE-87AC-B196102856C7}" destId="{54B6C804-8A6F-48C5-BC59-410DA698C05F}" srcOrd="0" destOrd="0" presId="urn:microsoft.com/office/officeart/2005/8/layout/vProcess5"/>
    <dgm:cxn modelId="{1B6ABA0F-6730-465C-89BE-456396CDC85F}" type="presOf" srcId="{60D104D0-F9FE-4839-ACCC-C112000C0FCE}" destId="{30B9E108-7CDE-4DF6-99E3-B544E878BAEC}" srcOrd="0" destOrd="0" presId="urn:microsoft.com/office/officeart/2005/8/layout/vProcess5"/>
    <dgm:cxn modelId="{AC04865F-DEFC-4756-80C0-8CB826E834AF}" type="presOf" srcId="{D8D8DA24-517C-44BC-B061-E7A4A7BE3235}" destId="{42FD7053-CEDE-4179-81E0-5F1BE794896F}" srcOrd="0" destOrd="0" presId="urn:microsoft.com/office/officeart/2005/8/layout/vProcess5"/>
    <dgm:cxn modelId="{A9702F12-751C-483E-AA5C-EEA0963DE847}" type="presOf" srcId="{7564E80D-9706-4E78-8462-D5A7EE8FE177}" destId="{8D6D80FD-052F-4897-AE12-E9703EDE542B}" srcOrd="0" destOrd="0" presId="urn:microsoft.com/office/officeart/2005/8/layout/vProcess5"/>
    <dgm:cxn modelId="{556F2EE6-6AC0-4B7B-9C92-1B732865DB4E}" srcId="{7564E80D-9706-4E78-8462-D5A7EE8FE177}" destId="{60D104D0-F9FE-4839-ACCC-C112000C0FCE}" srcOrd="0" destOrd="0" parTransId="{32A6039F-C1BF-459A-963F-D22F96F3D710}" sibTransId="{26F78753-FF5F-4794-9970-2A1A3E789DAE}"/>
    <dgm:cxn modelId="{631C2D4B-E192-4709-A216-061476690890}" type="presOf" srcId="{B4DF73ED-121C-4BAE-87AC-B196102856C7}" destId="{62ABF0CE-8C72-4143-A2C2-FC78CDC39532}" srcOrd="1" destOrd="0" presId="urn:microsoft.com/office/officeart/2005/8/layout/vProcess5"/>
    <dgm:cxn modelId="{0845D20D-545D-4DB7-885D-E5B41EC62E14}" type="presOf" srcId="{26F78753-FF5F-4794-9970-2A1A3E789DAE}" destId="{4AD6D58D-6031-4F9C-A1FA-22B1A7E5F89E}" srcOrd="0" destOrd="0" presId="urn:microsoft.com/office/officeart/2005/8/layout/vProcess5"/>
    <dgm:cxn modelId="{297B800A-9477-4A63-BCE5-1578FB42FB14}" srcId="{7564E80D-9706-4E78-8462-D5A7EE8FE177}" destId="{B4DF73ED-121C-4BAE-87AC-B196102856C7}" srcOrd="3" destOrd="0" parTransId="{5745F17A-8968-49AF-A9B1-A1B89AF3318D}" sibTransId="{20BF4E93-E098-44D9-B72B-56C3000F444D}"/>
    <dgm:cxn modelId="{70F740FB-64B2-4C01-AE68-AB218DCE89E5}" type="presOf" srcId="{68758BAE-36C9-401C-8DAA-D25AD1814482}" destId="{9EE01181-6063-4DFF-8FAF-1AB9F92CBC16}" srcOrd="0" destOrd="0" presId="urn:microsoft.com/office/officeart/2005/8/layout/vProcess5"/>
    <dgm:cxn modelId="{0D538521-0217-4364-8035-0BFFF4BF614A}" type="presOf" srcId="{D8D8DA24-517C-44BC-B061-E7A4A7BE3235}" destId="{FB19DF24-992B-4955-977D-EA8352559E2E}" srcOrd="1" destOrd="0" presId="urn:microsoft.com/office/officeart/2005/8/layout/vProcess5"/>
    <dgm:cxn modelId="{17E4E329-BB54-4DFE-8EE2-1ED3A329A609}" type="presOf" srcId="{68758BAE-36C9-401C-8DAA-D25AD1814482}" destId="{371A36CE-2921-44E5-A459-6A08DC98C2D7}" srcOrd="1" destOrd="0" presId="urn:microsoft.com/office/officeart/2005/8/layout/vProcess5"/>
    <dgm:cxn modelId="{44D24708-F242-4FE5-B3FE-657C2FFF6D86}" srcId="{7564E80D-9706-4E78-8462-D5A7EE8FE177}" destId="{D8D8DA24-517C-44BC-B061-E7A4A7BE3235}" srcOrd="1" destOrd="0" parTransId="{905BA35D-1772-4DC5-99BD-C09ABDA21AA0}" sibTransId="{7D7E0567-1B63-48FB-AF70-A7FEFA08787C}"/>
    <dgm:cxn modelId="{F7BBA86D-204B-4313-9EF9-D4CF2E8252F5}" srcId="{7564E80D-9706-4E78-8462-D5A7EE8FE177}" destId="{68758BAE-36C9-401C-8DAA-D25AD1814482}" srcOrd="2" destOrd="0" parTransId="{B6F078B7-4F93-4879-B233-A1CAFD203E6C}" sibTransId="{6B65E30B-9C46-428D-A209-09BC5A419E9C}"/>
    <dgm:cxn modelId="{8C64C3FB-D7CE-46FA-B788-13A6507B41DD}" type="presOf" srcId="{7D7E0567-1B63-48FB-AF70-A7FEFA08787C}" destId="{E66C0689-D364-420B-99B3-38D15CF6A8F7}" srcOrd="0" destOrd="0" presId="urn:microsoft.com/office/officeart/2005/8/layout/vProcess5"/>
    <dgm:cxn modelId="{D9A63AF5-F98D-45D8-8024-B0082018102D}" type="presOf" srcId="{60D104D0-F9FE-4839-ACCC-C112000C0FCE}" destId="{81512778-853B-41B8-A68C-4BB4A9937678}" srcOrd="1" destOrd="0" presId="urn:microsoft.com/office/officeart/2005/8/layout/vProcess5"/>
    <dgm:cxn modelId="{A45162AB-1FBA-495D-9B0B-6F97863C47DD}" type="presParOf" srcId="{8D6D80FD-052F-4897-AE12-E9703EDE542B}" destId="{9F386C28-7891-49E4-BEAA-CA4F8F434F84}" srcOrd="0" destOrd="0" presId="urn:microsoft.com/office/officeart/2005/8/layout/vProcess5"/>
    <dgm:cxn modelId="{662BA709-0FB9-415C-BF55-E41D6B9980C4}" type="presParOf" srcId="{8D6D80FD-052F-4897-AE12-E9703EDE542B}" destId="{30B9E108-7CDE-4DF6-99E3-B544E878BAEC}" srcOrd="1" destOrd="0" presId="urn:microsoft.com/office/officeart/2005/8/layout/vProcess5"/>
    <dgm:cxn modelId="{18AA7CCC-14C9-4A12-A89A-147E69E94BE9}" type="presParOf" srcId="{8D6D80FD-052F-4897-AE12-E9703EDE542B}" destId="{42FD7053-CEDE-4179-81E0-5F1BE794896F}" srcOrd="2" destOrd="0" presId="urn:microsoft.com/office/officeart/2005/8/layout/vProcess5"/>
    <dgm:cxn modelId="{651252BD-AD69-444D-8F96-D533AC93326B}" type="presParOf" srcId="{8D6D80FD-052F-4897-AE12-E9703EDE542B}" destId="{9EE01181-6063-4DFF-8FAF-1AB9F92CBC16}" srcOrd="3" destOrd="0" presId="urn:microsoft.com/office/officeart/2005/8/layout/vProcess5"/>
    <dgm:cxn modelId="{4C465A41-128C-4624-B1EB-A9C56556693F}" type="presParOf" srcId="{8D6D80FD-052F-4897-AE12-E9703EDE542B}" destId="{54B6C804-8A6F-48C5-BC59-410DA698C05F}" srcOrd="4" destOrd="0" presId="urn:microsoft.com/office/officeart/2005/8/layout/vProcess5"/>
    <dgm:cxn modelId="{4D4F887D-7196-43EE-A821-D7D48840DB12}" type="presParOf" srcId="{8D6D80FD-052F-4897-AE12-E9703EDE542B}" destId="{4AD6D58D-6031-4F9C-A1FA-22B1A7E5F89E}" srcOrd="5" destOrd="0" presId="urn:microsoft.com/office/officeart/2005/8/layout/vProcess5"/>
    <dgm:cxn modelId="{AB984065-9C8E-4EA7-85C8-6CE66BC55D38}" type="presParOf" srcId="{8D6D80FD-052F-4897-AE12-E9703EDE542B}" destId="{E66C0689-D364-420B-99B3-38D15CF6A8F7}" srcOrd="6" destOrd="0" presId="urn:microsoft.com/office/officeart/2005/8/layout/vProcess5"/>
    <dgm:cxn modelId="{D03D43C7-38FB-4FE5-994C-AC36FF45956E}" type="presParOf" srcId="{8D6D80FD-052F-4897-AE12-E9703EDE542B}" destId="{5EA04CC0-0F9A-488B-8DC5-FDEC29240694}" srcOrd="7" destOrd="0" presId="urn:microsoft.com/office/officeart/2005/8/layout/vProcess5"/>
    <dgm:cxn modelId="{B44E9606-530E-4DF4-A43B-829405D4EA8D}" type="presParOf" srcId="{8D6D80FD-052F-4897-AE12-E9703EDE542B}" destId="{81512778-853B-41B8-A68C-4BB4A9937678}" srcOrd="8" destOrd="0" presId="urn:microsoft.com/office/officeart/2005/8/layout/vProcess5"/>
    <dgm:cxn modelId="{9B253C31-4B91-426E-9A69-F19C899478A5}" type="presParOf" srcId="{8D6D80FD-052F-4897-AE12-E9703EDE542B}" destId="{FB19DF24-992B-4955-977D-EA8352559E2E}" srcOrd="9" destOrd="0" presId="urn:microsoft.com/office/officeart/2005/8/layout/vProcess5"/>
    <dgm:cxn modelId="{46475621-D37C-4677-B138-FD0658DC61BD}" type="presParOf" srcId="{8D6D80FD-052F-4897-AE12-E9703EDE542B}" destId="{371A36CE-2921-44E5-A459-6A08DC98C2D7}" srcOrd="10" destOrd="0" presId="urn:microsoft.com/office/officeart/2005/8/layout/vProcess5"/>
    <dgm:cxn modelId="{96C17C33-FDC4-4B2A-BCEF-4F2396FF940E}" type="presParOf" srcId="{8D6D80FD-052F-4897-AE12-E9703EDE542B}" destId="{62ABF0CE-8C72-4143-A2C2-FC78CDC395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8619E-A006-4A2D-B597-2457B1CA4ED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5FE42F6-ADC5-4749-A8C9-A14B0BEFC8D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800" dirty="0" smtClean="0"/>
            <a:t>Predisposición del paciente</a:t>
          </a:r>
          <a:endParaRPr lang="es-MX" sz="800" dirty="0"/>
        </a:p>
      </dgm:t>
    </dgm:pt>
    <dgm:pt modelId="{2158895E-6A92-41CA-9DA1-3C5D30DB3E02}" type="parTrans" cxnId="{36A219CE-3168-4387-96C3-00B90090E621}">
      <dgm:prSet/>
      <dgm:spPr/>
      <dgm:t>
        <a:bodyPr/>
        <a:lstStyle/>
        <a:p>
          <a:endParaRPr lang="es-MX"/>
        </a:p>
      </dgm:t>
    </dgm:pt>
    <dgm:pt modelId="{8FCAF3F6-223E-40D9-997C-A72746DABFE4}" type="sibTrans" cxnId="{36A219CE-3168-4387-96C3-00B90090E621}">
      <dgm:prSet/>
      <dgm:spPr/>
      <dgm:t>
        <a:bodyPr/>
        <a:lstStyle/>
        <a:p>
          <a:endParaRPr lang="es-MX"/>
        </a:p>
      </dgm:t>
    </dgm:pt>
    <dgm:pt modelId="{1F129FE6-0CCE-4D50-8429-1C38373DF240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VIRUS DEL EBSTEIN BARR</a:t>
          </a:r>
          <a:endParaRPr lang="es-MX" dirty="0"/>
        </a:p>
      </dgm:t>
    </dgm:pt>
    <dgm:pt modelId="{45860082-9173-493D-A021-2670647ABD52}" type="parTrans" cxnId="{BC337B3B-3544-489F-B85C-D602F1A41002}">
      <dgm:prSet/>
      <dgm:spPr/>
      <dgm:t>
        <a:bodyPr/>
        <a:lstStyle/>
        <a:p>
          <a:endParaRPr lang="es-MX"/>
        </a:p>
      </dgm:t>
    </dgm:pt>
    <dgm:pt modelId="{4FD378D5-3E2D-425F-95E8-B034941EC90C}" type="sibTrans" cxnId="{BC337B3B-3544-489F-B85C-D602F1A41002}">
      <dgm:prSet/>
      <dgm:spPr/>
      <dgm:t>
        <a:bodyPr/>
        <a:lstStyle/>
        <a:p>
          <a:endParaRPr lang="es-MX"/>
        </a:p>
      </dgm:t>
    </dgm:pt>
    <dgm:pt modelId="{6F8B3461-5341-4A2B-9510-3C9D99B1006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LINFOMA DE BURKITT AFRICANO</a:t>
          </a:r>
          <a:endParaRPr lang="es-MX" dirty="0"/>
        </a:p>
      </dgm:t>
    </dgm:pt>
    <dgm:pt modelId="{CCC51ED2-BBB8-4F31-A16B-EE58498049FF}" type="parTrans" cxnId="{D7170C19-E124-45B2-9C38-AAE729A5BAE8}">
      <dgm:prSet/>
      <dgm:spPr/>
      <dgm:t>
        <a:bodyPr/>
        <a:lstStyle/>
        <a:p>
          <a:endParaRPr lang="es-MX"/>
        </a:p>
      </dgm:t>
    </dgm:pt>
    <dgm:pt modelId="{81385B44-0745-4612-A7BA-98ED5A45E447}" type="sibTrans" cxnId="{D7170C19-E124-45B2-9C38-AAE729A5BAE8}">
      <dgm:prSet/>
      <dgm:spPr/>
      <dgm:t>
        <a:bodyPr/>
        <a:lstStyle/>
        <a:p>
          <a:endParaRPr lang="es-MX"/>
        </a:p>
      </dgm:t>
    </dgm:pt>
    <dgm:pt modelId="{4D76A9D4-DD66-46A7-A589-F8A39662C0C1}" type="pres">
      <dgm:prSet presAssocID="{BA68619E-A006-4A2D-B597-2457B1CA4ED0}" presName="linearFlow" presStyleCnt="0">
        <dgm:presLayoutVars>
          <dgm:dir/>
          <dgm:resizeHandles val="exact"/>
        </dgm:presLayoutVars>
      </dgm:prSet>
      <dgm:spPr/>
    </dgm:pt>
    <dgm:pt modelId="{74280DB8-20E9-4A97-A35F-3F03EE5D0ADA}" type="pres">
      <dgm:prSet presAssocID="{E5FE42F6-ADC5-4749-A8C9-A14B0BEFC8D8}" presName="node" presStyleLbl="node1" presStyleIdx="0" presStyleCnt="3" custScaleY="240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8C5565-A1F0-4B74-9A64-4582D6027589}" type="pres">
      <dgm:prSet presAssocID="{8FCAF3F6-223E-40D9-997C-A72746DABFE4}" presName="spacerL" presStyleCnt="0"/>
      <dgm:spPr/>
    </dgm:pt>
    <dgm:pt modelId="{E3554F61-E5FA-40C3-9A7D-B90FAD9EAAA1}" type="pres">
      <dgm:prSet presAssocID="{8FCAF3F6-223E-40D9-997C-A72746DABFE4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070A1A6-A334-4D9E-9481-CC2FBEDA04F7}" type="pres">
      <dgm:prSet presAssocID="{8FCAF3F6-223E-40D9-997C-A72746DABFE4}" presName="spacerR" presStyleCnt="0"/>
      <dgm:spPr/>
    </dgm:pt>
    <dgm:pt modelId="{95CD10B2-C065-4725-A045-22362F64A641}" type="pres">
      <dgm:prSet presAssocID="{1F129FE6-0CCE-4D50-8429-1C38373DF240}" presName="node" presStyleLbl="node1" presStyleIdx="1" presStyleCnt="3" custScaleY="240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01F3C7-D200-48A0-9BB1-81D16465131E}" type="pres">
      <dgm:prSet presAssocID="{4FD378D5-3E2D-425F-95E8-B034941EC90C}" presName="spacerL" presStyleCnt="0"/>
      <dgm:spPr/>
    </dgm:pt>
    <dgm:pt modelId="{E3F1946C-4D9C-475F-BD56-CBB0531F0584}" type="pres">
      <dgm:prSet presAssocID="{4FD378D5-3E2D-425F-95E8-B034941EC90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711A76FA-49BA-450D-892B-F2DAEAA17B05}" type="pres">
      <dgm:prSet presAssocID="{4FD378D5-3E2D-425F-95E8-B034941EC90C}" presName="spacerR" presStyleCnt="0"/>
      <dgm:spPr/>
    </dgm:pt>
    <dgm:pt modelId="{3CB09660-9F05-40EF-A061-2B607A1F3E74}" type="pres">
      <dgm:prSet presAssocID="{6F8B3461-5341-4A2B-9510-3C9D99B10061}" presName="node" presStyleLbl="node1" presStyleIdx="2" presStyleCnt="3" custScaleY="240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A219CE-3168-4387-96C3-00B90090E621}" srcId="{BA68619E-A006-4A2D-B597-2457B1CA4ED0}" destId="{E5FE42F6-ADC5-4749-A8C9-A14B0BEFC8D8}" srcOrd="0" destOrd="0" parTransId="{2158895E-6A92-41CA-9DA1-3C5D30DB3E02}" sibTransId="{8FCAF3F6-223E-40D9-997C-A72746DABFE4}"/>
    <dgm:cxn modelId="{104AB372-2EF6-40FA-9876-CA24A6DF79B6}" type="presOf" srcId="{BA68619E-A006-4A2D-B597-2457B1CA4ED0}" destId="{4D76A9D4-DD66-46A7-A589-F8A39662C0C1}" srcOrd="0" destOrd="0" presId="urn:microsoft.com/office/officeart/2005/8/layout/equation1"/>
    <dgm:cxn modelId="{D7170C19-E124-45B2-9C38-AAE729A5BAE8}" srcId="{BA68619E-A006-4A2D-B597-2457B1CA4ED0}" destId="{6F8B3461-5341-4A2B-9510-3C9D99B10061}" srcOrd="2" destOrd="0" parTransId="{CCC51ED2-BBB8-4F31-A16B-EE58498049FF}" sibTransId="{81385B44-0745-4612-A7BA-98ED5A45E447}"/>
    <dgm:cxn modelId="{E956F897-2E4B-4B39-A968-CAC12BA32000}" type="presOf" srcId="{8FCAF3F6-223E-40D9-997C-A72746DABFE4}" destId="{E3554F61-E5FA-40C3-9A7D-B90FAD9EAAA1}" srcOrd="0" destOrd="0" presId="urn:microsoft.com/office/officeart/2005/8/layout/equation1"/>
    <dgm:cxn modelId="{7BDDBAA3-2E03-44D6-B4C6-F84AC370B2E3}" type="presOf" srcId="{6F8B3461-5341-4A2B-9510-3C9D99B10061}" destId="{3CB09660-9F05-40EF-A061-2B607A1F3E74}" srcOrd="0" destOrd="0" presId="urn:microsoft.com/office/officeart/2005/8/layout/equation1"/>
    <dgm:cxn modelId="{BC337B3B-3544-489F-B85C-D602F1A41002}" srcId="{BA68619E-A006-4A2D-B597-2457B1CA4ED0}" destId="{1F129FE6-0CCE-4D50-8429-1C38373DF240}" srcOrd="1" destOrd="0" parTransId="{45860082-9173-493D-A021-2670647ABD52}" sibTransId="{4FD378D5-3E2D-425F-95E8-B034941EC90C}"/>
    <dgm:cxn modelId="{39ECB875-8D7C-4B34-8F6C-26986CC73F34}" type="presOf" srcId="{4FD378D5-3E2D-425F-95E8-B034941EC90C}" destId="{E3F1946C-4D9C-475F-BD56-CBB0531F0584}" srcOrd="0" destOrd="0" presId="urn:microsoft.com/office/officeart/2005/8/layout/equation1"/>
    <dgm:cxn modelId="{9475FB1B-4A24-4404-8159-10A8EE7D1F8C}" type="presOf" srcId="{E5FE42F6-ADC5-4749-A8C9-A14B0BEFC8D8}" destId="{74280DB8-20E9-4A97-A35F-3F03EE5D0ADA}" srcOrd="0" destOrd="0" presId="urn:microsoft.com/office/officeart/2005/8/layout/equation1"/>
    <dgm:cxn modelId="{3BC9AF6E-9C68-49FE-8A45-07FF3BFBBB4C}" type="presOf" srcId="{1F129FE6-0CCE-4D50-8429-1C38373DF240}" destId="{95CD10B2-C065-4725-A045-22362F64A641}" srcOrd="0" destOrd="0" presId="urn:microsoft.com/office/officeart/2005/8/layout/equation1"/>
    <dgm:cxn modelId="{F1B45889-8528-4D7A-B264-796A90A4CC0D}" type="presParOf" srcId="{4D76A9D4-DD66-46A7-A589-F8A39662C0C1}" destId="{74280DB8-20E9-4A97-A35F-3F03EE5D0ADA}" srcOrd="0" destOrd="0" presId="urn:microsoft.com/office/officeart/2005/8/layout/equation1"/>
    <dgm:cxn modelId="{F846D5E4-A43E-47BB-A111-F3730A798ED8}" type="presParOf" srcId="{4D76A9D4-DD66-46A7-A589-F8A39662C0C1}" destId="{DD8C5565-A1F0-4B74-9A64-4582D6027589}" srcOrd="1" destOrd="0" presId="urn:microsoft.com/office/officeart/2005/8/layout/equation1"/>
    <dgm:cxn modelId="{0ACD6BD3-747D-43EA-893E-D21940048BAD}" type="presParOf" srcId="{4D76A9D4-DD66-46A7-A589-F8A39662C0C1}" destId="{E3554F61-E5FA-40C3-9A7D-B90FAD9EAAA1}" srcOrd="2" destOrd="0" presId="urn:microsoft.com/office/officeart/2005/8/layout/equation1"/>
    <dgm:cxn modelId="{587DFC9F-E71D-4570-A688-B75258EC9C5A}" type="presParOf" srcId="{4D76A9D4-DD66-46A7-A589-F8A39662C0C1}" destId="{B070A1A6-A334-4D9E-9481-CC2FBEDA04F7}" srcOrd="3" destOrd="0" presId="urn:microsoft.com/office/officeart/2005/8/layout/equation1"/>
    <dgm:cxn modelId="{5DB40A10-A624-4A02-B010-52596D57743B}" type="presParOf" srcId="{4D76A9D4-DD66-46A7-A589-F8A39662C0C1}" destId="{95CD10B2-C065-4725-A045-22362F64A641}" srcOrd="4" destOrd="0" presId="urn:microsoft.com/office/officeart/2005/8/layout/equation1"/>
    <dgm:cxn modelId="{8E7F0307-F552-43E3-BEB5-E5C315169220}" type="presParOf" srcId="{4D76A9D4-DD66-46A7-A589-F8A39662C0C1}" destId="{E901F3C7-D200-48A0-9BB1-81D16465131E}" srcOrd="5" destOrd="0" presId="urn:microsoft.com/office/officeart/2005/8/layout/equation1"/>
    <dgm:cxn modelId="{9A08F085-B38E-44D9-9AE8-C2AF519483FE}" type="presParOf" srcId="{4D76A9D4-DD66-46A7-A589-F8A39662C0C1}" destId="{E3F1946C-4D9C-475F-BD56-CBB0531F0584}" srcOrd="6" destOrd="0" presId="urn:microsoft.com/office/officeart/2005/8/layout/equation1"/>
    <dgm:cxn modelId="{1518DC16-B82B-4CD6-9B45-675B83BBF0F5}" type="presParOf" srcId="{4D76A9D4-DD66-46A7-A589-F8A39662C0C1}" destId="{711A76FA-49BA-450D-892B-F2DAEAA17B05}" srcOrd="7" destOrd="0" presId="urn:microsoft.com/office/officeart/2005/8/layout/equation1"/>
    <dgm:cxn modelId="{DFD9A9F4-7443-471C-8A45-230BDB5A16BF}" type="presParOf" srcId="{4D76A9D4-DD66-46A7-A589-F8A39662C0C1}" destId="{3CB09660-9F05-40EF-A061-2B607A1F3E7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7049F-AABF-4494-A2E6-E047BF90F39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FA7926B-FB8F-464A-8D24-3FAC3CC33A36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LINFOMA DE HODGKIN</a:t>
          </a:r>
          <a:endParaRPr lang="es-MX" dirty="0"/>
        </a:p>
      </dgm:t>
    </dgm:pt>
    <dgm:pt modelId="{B6318907-4EC0-4FE8-ADF7-F20EA20D78DD}" type="parTrans" cxnId="{33986AEF-75EB-433C-B673-E0FDA2EA75FB}">
      <dgm:prSet/>
      <dgm:spPr/>
      <dgm:t>
        <a:bodyPr/>
        <a:lstStyle/>
        <a:p>
          <a:endParaRPr lang="es-MX"/>
        </a:p>
      </dgm:t>
    </dgm:pt>
    <dgm:pt modelId="{BE08EFA3-415E-451D-9C9F-E1DE2481368D}" type="sibTrans" cxnId="{33986AEF-75EB-433C-B673-E0FDA2EA75FB}">
      <dgm:prSet/>
      <dgm:spPr/>
      <dgm:t>
        <a:bodyPr/>
        <a:lstStyle/>
        <a:p>
          <a:endParaRPr lang="es-MX"/>
        </a:p>
      </dgm:t>
    </dgm:pt>
    <dgm:pt modelId="{7CCCA753-B015-4C8B-9588-D92C29ED8BD6}">
      <dgm:prSet phldrT="[Texto]" phldr="1"/>
      <dgm:spPr/>
      <dgm:t>
        <a:bodyPr/>
        <a:lstStyle/>
        <a:p>
          <a:endParaRPr lang="es-MX"/>
        </a:p>
      </dgm:t>
    </dgm:pt>
    <dgm:pt modelId="{5D49F64C-30FB-4AF1-B8B1-CF05277FF68F}" type="parTrans" cxnId="{277F970C-A02C-4E16-93B5-6661916E9A0D}">
      <dgm:prSet/>
      <dgm:spPr/>
      <dgm:t>
        <a:bodyPr/>
        <a:lstStyle/>
        <a:p>
          <a:endParaRPr lang="es-MX"/>
        </a:p>
      </dgm:t>
    </dgm:pt>
    <dgm:pt modelId="{9ECA3DD5-9157-4999-91E9-2F74F09B609E}" type="sibTrans" cxnId="{277F970C-A02C-4E16-93B5-6661916E9A0D}">
      <dgm:prSet/>
      <dgm:spPr/>
      <dgm:t>
        <a:bodyPr/>
        <a:lstStyle/>
        <a:p>
          <a:endParaRPr lang="es-MX"/>
        </a:p>
      </dgm:t>
    </dgm:pt>
    <dgm:pt modelId="{97829F04-9689-4B38-AB2F-555F6113CB9D}">
      <dgm:prSet phldrT="[Texto]" phldr="1"/>
      <dgm:spPr/>
      <dgm:t>
        <a:bodyPr/>
        <a:lstStyle/>
        <a:p>
          <a:endParaRPr lang="es-MX"/>
        </a:p>
      </dgm:t>
    </dgm:pt>
    <dgm:pt modelId="{3DAD5BA1-E5E0-4AA7-8D87-B149E0E0CDFB}" type="parTrans" cxnId="{DB46F3D5-EE96-4E5E-AC2F-B20C96C60010}">
      <dgm:prSet/>
      <dgm:spPr/>
      <dgm:t>
        <a:bodyPr/>
        <a:lstStyle/>
        <a:p>
          <a:endParaRPr lang="es-MX"/>
        </a:p>
      </dgm:t>
    </dgm:pt>
    <dgm:pt modelId="{14A7A68C-6920-4767-8BA3-9C2C731F49BB}" type="sibTrans" cxnId="{DB46F3D5-EE96-4E5E-AC2F-B20C96C60010}">
      <dgm:prSet/>
      <dgm:spPr/>
      <dgm:t>
        <a:bodyPr/>
        <a:lstStyle/>
        <a:p>
          <a:endParaRPr lang="es-MX"/>
        </a:p>
      </dgm:t>
    </dgm:pt>
    <dgm:pt modelId="{2A7454C7-6477-43AA-9AB6-B9D757C8FEAD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CANCER CERVICO UTERINO</a:t>
          </a:r>
          <a:endParaRPr lang="es-MX" dirty="0"/>
        </a:p>
      </dgm:t>
    </dgm:pt>
    <dgm:pt modelId="{20B14CE4-17CA-4BF6-8961-6F9F794FE2A6}" type="parTrans" cxnId="{C5633E59-DC46-4DB9-A77E-6506544D8BA1}">
      <dgm:prSet/>
      <dgm:spPr/>
      <dgm:t>
        <a:bodyPr/>
        <a:lstStyle/>
        <a:p>
          <a:endParaRPr lang="es-MX"/>
        </a:p>
      </dgm:t>
    </dgm:pt>
    <dgm:pt modelId="{4E1AA77F-6FF4-4ABF-B7CD-FD0F71F9E43B}" type="sibTrans" cxnId="{C5633E59-DC46-4DB9-A77E-6506544D8BA1}">
      <dgm:prSet/>
      <dgm:spPr/>
      <dgm:t>
        <a:bodyPr/>
        <a:lstStyle/>
        <a:p>
          <a:endParaRPr lang="es-MX"/>
        </a:p>
      </dgm:t>
    </dgm:pt>
    <dgm:pt modelId="{C54445C0-6C4D-48E0-B185-41B6A4D815DB}">
      <dgm:prSet phldrT="[Texto]" phldr="1"/>
      <dgm:spPr/>
      <dgm:t>
        <a:bodyPr/>
        <a:lstStyle/>
        <a:p>
          <a:endParaRPr lang="es-MX"/>
        </a:p>
      </dgm:t>
    </dgm:pt>
    <dgm:pt modelId="{8382DCAF-440C-4CBE-ADF4-59CCBA1A9D6E}" type="parTrans" cxnId="{130628A6-8F54-4BB8-B3F6-1D57CA2A2703}">
      <dgm:prSet/>
      <dgm:spPr/>
      <dgm:t>
        <a:bodyPr/>
        <a:lstStyle/>
        <a:p>
          <a:endParaRPr lang="es-MX"/>
        </a:p>
      </dgm:t>
    </dgm:pt>
    <dgm:pt modelId="{4AED546E-B145-4111-A2B9-6C5AEE30910E}" type="sibTrans" cxnId="{130628A6-8F54-4BB8-B3F6-1D57CA2A2703}">
      <dgm:prSet/>
      <dgm:spPr/>
      <dgm:t>
        <a:bodyPr/>
        <a:lstStyle/>
        <a:p>
          <a:endParaRPr lang="es-MX"/>
        </a:p>
      </dgm:t>
    </dgm:pt>
    <dgm:pt modelId="{3C96A2E3-4A21-4192-BB6A-FA587D795208}">
      <dgm:prSet phldrT="[Texto]" phldr="1"/>
      <dgm:spPr/>
      <dgm:t>
        <a:bodyPr/>
        <a:lstStyle/>
        <a:p>
          <a:endParaRPr lang="es-MX"/>
        </a:p>
      </dgm:t>
    </dgm:pt>
    <dgm:pt modelId="{88F8E9B9-3782-4927-9208-6EFA4164018B}" type="parTrans" cxnId="{0B40A903-BF91-4B26-AC8F-48BE5F0FE209}">
      <dgm:prSet/>
      <dgm:spPr/>
      <dgm:t>
        <a:bodyPr/>
        <a:lstStyle/>
        <a:p>
          <a:endParaRPr lang="es-MX"/>
        </a:p>
      </dgm:t>
    </dgm:pt>
    <dgm:pt modelId="{27B7E22D-6C12-4105-B121-2A7723F3DC19}" type="sibTrans" cxnId="{0B40A903-BF91-4B26-AC8F-48BE5F0FE209}">
      <dgm:prSet/>
      <dgm:spPr/>
      <dgm:t>
        <a:bodyPr/>
        <a:lstStyle/>
        <a:p>
          <a:endParaRPr lang="es-MX"/>
        </a:p>
      </dgm:t>
    </dgm:pt>
    <dgm:pt modelId="{D23A8019-FB2C-49A5-BF35-45E91385E28E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LINFOMA BURKITT AFRICANO</a:t>
          </a:r>
          <a:endParaRPr lang="es-MX" dirty="0"/>
        </a:p>
      </dgm:t>
    </dgm:pt>
    <dgm:pt modelId="{68949A9F-69F7-4FFC-9CE9-083E972EBCA9}" type="parTrans" cxnId="{A4D08A7B-595C-4369-A11D-D91A0B04A4BF}">
      <dgm:prSet/>
      <dgm:spPr/>
      <dgm:t>
        <a:bodyPr/>
        <a:lstStyle/>
        <a:p>
          <a:endParaRPr lang="es-MX"/>
        </a:p>
      </dgm:t>
    </dgm:pt>
    <dgm:pt modelId="{53F16823-3A15-4AE9-AAFE-CA841A7AE112}" type="sibTrans" cxnId="{A4D08A7B-595C-4369-A11D-D91A0B04A4BF}">
      <dgm:prSet/>
      <dgm:spPr/>
      <dgm:t>
        <a:bodyPr/>
        <a:lstStyle/>
        <a:p>
          <a:endParaRPr lang="es-MX"/>
        </a:p>
      </dgm:t>
    </dgm:pt>
    <dgm:pt modelId="{ECE5AF66-5D93-4E1A-A42A-FF44C2D96BF5}">
      <dgm:prSet phldrT="[Texto]" phldr="1"/>
      <dgm:spPr/>
      <dgm:t>
        <a:bodyPr/>
        <a:lstStyle/>
        <a:p>
          <a:endParaRPr lang="es-MX"/>
        </a:p>
      </dgm:t>
    </dgm:pt>
    <dgm:pt modelId="{E63C26B4-5EE4-4F90-8FCD-E9D0C01755A5}" type="parTrans" cxnId="{3E77B4D9-51C1-4524-A9DE-EB9ADCBB0854}">
      <dgm:prSet/>
      <dgm:spPr/>
      <dgm:t>
        <a:bodyPr/>
        <a:lstStyle/>
        <a:p>
          <a:endParaRPr lang="es-MX"/>
        </a:p>
      </dgm:t>
    </dgm:pt>
    <dgm:pt modelId="{EBB88905-DAAB-48D3-9026-D9B68AAD0BD4}" type="sibTrans" cxnId="{3E77B4D9-51C1-4524-A9DE-EB9ADCBB0854}">
      <dgm:prSet/>
      <dgm:spPr/>
      <dgm:t>
        <a:bodyPr/>
        <a:lstStyle/>
        <a:p>
          <a:endParaRPr lang="es-MX"/>
        </a:p>
      </dgm:t>
    </dgm:pt>
    <dgm:pt modelId="{5760AC9F-3278-4950-BE25-88F3D0ABD534}">
      <dgm:prSet phldrT="[Texto]" phldr="1"/>
      <dgm:spPr/>
      <dgm:t>
        <a:bodyPr/>
        <a:lstStyle/>
        <a:p>
          <a:endParaRPr lang="es-MX"/>
        </a:p>
      </dgm:t>
    </dgm:pt>
    <dgm:pt modelId="{9872A2D9-E68C-4736-8430-38A1F6B6B708}" type="parTrans" cxnId="{6B838F90-6980-4E9C-8F56-F2AC25B5B652}">
      <dgm:prSet/>
      <dgm:spPr/>
      <dgm:t>
        <a:bodyPr/>
        <a:lstStyle/>
        <a:p>
          <a:endParaRPr lang="es-MX"/>
        </a:p>
      </dgm:t>
    </dgm:pt>
    <dgm:pt modelId="{70AFDA0A-B39A-4F5C-8D21-970AE43C9D97}" type="sibTrans" cxnId="{6B838F90-6980-4E9C-8F56-F2AC25B5B652}">
      <dgm:prSet/>
      <dgm:spPr/>
      <dgm:t>
        <a:bodyPr/>
        <a:lstStyle/>
        <a:p>
          <a:endParaRPr lang="es-MX"/>
        </a:p>
      </dgm:t>
    </dgm:pt>
    <dgm:pt modelId="{3A3AC5CD-BF7C-402B-8022-816F00160B6E}" type="pres">
      <dgm:prSet presAssocID="{6337049F-AABF-4494-A2E6-E047BF90F39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9438B7-B259-423D-9A5B-913CD6D3E970}" type="pres">
      <dgm:prSet presAssocID="{6337049F-AABF-4494-A2E6-E047BF90F398}" presName="cycle" presStyleCnt="0"/>
      <dgm:spPr/>
    </dgm:pt>
    <dgm:pt modelId="{93762092-90EE-4D73-A04C-8FD005262EF8}" type="pres">
      <dgm:prSet presAssocID="{6337049F-AABF-4494-A2E6-E047BF90F398}" presName="centerShape" presStyleCnt="0"/>
      <dgm:spPr/>
    </dgm:pt>
    <dgm:pt modelId="{9E2CBE0F-83BC-4374-B68C-A6EEFF31F453}" type="pres">
      <dgm:prSet presAssocID="{6337049F-AABF-4494-A2E6-E047BF90F398}" presName="connSite" presStyleLbl="node1" presStyleIdx="0" presStyleCnt="4"/>
      <dgm:spPr/>
    </dgm:pt>
    <dgm:pt modelId="{7A4282CC-2119-470C-B8B1-79D79204DD83}" type="pres">
      <dgm:prSet presAssocID="{6337049F-AABF-4494-A2E6-E047BF90F39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4B78E4-44C9-43DD-8547-1D11D030CFA3}" type="pres">
      <dgm:prSet presAssocID="{B6318907-4EC0-4FE8-ADF7-F20EA20D78DD}" presName="Name25" presStyleLbl="parChTrans1D1" presStyleIdx="0" presStyleCnt="3"/>
      <dgm:spPr/>
      <dgm:t>
        <a:bodyPr/>
        <a:lstStyle/>
        <a:p>
          <a:endParaRPr lang="es-MX"/>
        </a:p>
      </dgm:t>
    </dgm:pt>
    <dgm:pt modelId="{B97A5749-115A-4554-99E3-3A2D280B577F}" type="pres">
      <dgm:prSet presAssocID="{AFA7926B-FB8F-464A-8D24-3FAC3CC33A36}" presName="node" presStyleCnt="0"/>
      <dgm:spPr/>
    </dgm:pt>
    <dgm:pt modelId="{E1186A55-5F3C-45AE-8D10-C4AFB5BD6B2D}" type="pres">
      <dgm:prSet presAssocID="{AFA7926B-FB8F-464A-8D24-3FAC3CC33A3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542CE6-A8A7-42E2-99AB-B4DECDD9FAFB}" type="pres">
      <dgm:prSet presAssocID="{AFA7926B-FB8F-464A-8D24-3FAC3CC33A3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3F928C-761C-4032-A256-FF12FCA65FA3}" type="pres">
      <dgm:prSet presAssocID="{20B14CE4-17CA-4BF6-8961-6F9F794FE2A6}" presName="Name25" presStyleLbl="parChTrans1D1" presStyleIdx="1" presStyleCnt="3"/>
      <dgm:spPr/>
      <dgm:t>
        <a:bodyPr/>
        <a:lstStyle/>
        <a:p>
          <a:endParaRPr lang="es-MX"/>
        </a:p>
      </dgm:t>
    </dgm:pt>
    <dgm:pt modelId="{C824378E-0AB8-4FE5-90B9-192FE17A239C}" type="pres">
      <dgm:prSet presAssocID="{2A7454C7-6477-43AA-9AB6-B9D757C8FEAD}" presName="node" presStyleCnt="0"/>
      <dgm:spPr/>
    </dgm:pt>
    <dgm:pt modelId="{76A0D96A-6997-4D97-AB29-4F7A9BCCF3B2}" type="pres">
      <dgm:prSet presAssocID="{2A7454C7-6477-43AA-9AB6-B9D757C8FEA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5B405D-7207-4856-8B8B-ED0C6F7641C1}" type="pres">
      <dgm:prSet presAssocID="{2A7454C7-6477-43AA-9AB6-B9D757C8FEA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84B12C-13D3-4582-A64A-E44CDD9BB5C2}" type="pres">
      <dgm:prSet presAssocID="{68949A9F-69F7-4FFC-9CE9-083E972EBCA9}" presName="Name25" presStyleLbl="parChTrans1D1" presStyleIdx="2" presStyleCnt="3"/>
      <dgm:spPr/>
      <dgm:t>
        <a:bodyPr/>
        <a:lstStyle/>
        <a:p>
          <a:endParaRPr lang="es-MX"/>
        </a:p>
      </dgm:t>
    </dgm:pt>
    <dgm:pt modelId="{AE0744E3-65AE-424D-AC83-4FA117D14BF1}" type="pres">
      <dgm:prSet presAssocID="{D23A8019-FB2C-49A5-BF35-45E91385E28E}" presName="node" presStyleCnt="0"/>
      <dgm:spPr/>
    </dgm:pt>
    <dgm:pt modelId="{AD3BCF0D-CEC0-4D09-AD1F-284DD061FEBC}" type="pres">
      <dgm:prSet presAssocID="{D23A8019-FB2C-49A5-BF35-45E91385E28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0B3B15-4D9B-40E6-B9D7-9EE9A924B5D2}" type="pres">
      <dgm:prSet presAssocID="{D23A8019-FB2C-49A5-BF35-45E91385E28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EF9C4A7-E7F5-455E-97A7-21AAB2DC0902}" type="presOf" srcId="{2A7454C7-6477-43AA-9AB6-B9D757C8FEAD}" destId="{76A0D96A-6997-4D97-AB29-4F7A9BCCF3B2}" srcOrd="0" destOrd="0" presId="urn:microsoft.com/office/officeart/2005/8/layout/radial2"/>
    <dgm:cxn modelId="{277F970C-A02C-4E16-93B5-6661916E9A0D}" srcId="{AFA7926B-FB8F-464A-8D24-3FAC3CC33A36}" destId="{7CCCA753-B015-4C8B-9588-D92C29ED8BD6}" srcOrd="0" destOrd="0" parTransId="{5D49F64C-30FB-4AF1-B8B1-CF05277FF68F}" sibTransId="{9ECA3DD5-9157-4999-91E9-2F74F09B609E}"/>
    <dgm:cxn modelId="{272A167E-2EC2-4367-BC7D-F7A5F7278197}" type="presOf" srcId="{C54445C0-6C4D-48E0-B185-41B6A4D815DB}" destId="{5E5B405D-7207-4856-8B8B-ED0C6F7641C1}" srcOrd="0" destOrd="0" presId="urn:microsoft.com/office/officeart/2005/8/layout/radial2"/>
    <dgm:cxn modelId="{3B49C715-8B4D-4FDB-AE21-F75776CBC815}" type="presOf" srcId="{6337049F-AABF-4494-A2E6-E047BF90F398}" destId="{3A3AC5CD-BF7C-402B-8022-816F00160B6E}" srcOrd="0" destOrd="0" presId="urn:microsoft.com/office/officeart/2005/8/layout/radial2"/>
    <dgm:cxn modelId="{33986AEF-75EB-433C-B673-E0FDA2EA75FB}" srcId="{6337049F-AABF-4494-A2E6-E047BF90F398}" destId="{AFA7926B-FB8F-464A-8D24-3FAC3CC33A36}" srcOrd="0" destOrd="0" parTransId="{B6318907-4EC0-4FE8-ADF7-F20EA20D78DD}" sibTransId="{BE08EFA3-415E-451D-9C9F-E1DE2481368D}"/>
    <dgm:cxn modelId="{AAACFE3E-7C9E-46E6-9EEE-7AA849A0A401}" type="presOf" srcId="{68949A9F-69F7-4FFC-9CE9-083E972EBCA9}" destId="{AE84B12C-13D3-4582-A64A-E44CDD9BB5C2}" srcOrd="0" destOrd="0" presId="urn:microsoft.com/office/officeart/2005/8/layout/radial2"/>
    <dgm:cxn modelId="{567C2603-2AEE-4872-8B1E-591C621873FE}" type="presOf" srcId="{ECE5AF66-5D93-4E1A-A42A-FF44C2D96BF5}" destId="{A00B3B15-4D9B-40E6-B9D7-9EE9A924B5D2}" srcOrd="0" destOrd="0" presId="urn:microsoft.com/office/officeart/2005/8/layout/radial2"/>
    <dgm:cxn modelId="{C5148E06-6202-4A05-93D2-85646FEFCEC9}" type="presOf" srcId="{20B14CE4-17CA-4BF6-8961-6F9F794FE2A6}" destId="{2B3F928C-761C-4032-A256-FF12FCA65FA3}" srcOrd="0" destOrd="0" presId="urn:microsoft.com/office/officeart/2005/8/layout/radial2"/>
    <dgm:cxn modelId="{3CC4F1D9-0EB7-47D5-B618-3D180FBC5071}" type="presOf" srcId="{B6318907-4EC0-4FE8-ADF7-F20EA20D78DD}" destId="{3E4B78E4-44C9-43DD-8547-1D11D030CFA3}" srcOrd="0" destOrd="0" presId="urn:microsoft.com/office/officeart/2005/8/layout/radial2"/>
    <dgm:cxn modelId="{49C1C560-84DB-4FD5-A4FA-6FE3EFC86024}" type="presOf" srcId="{3C96A2E3-4A21-4192-BB6A-FA587D795208}" destId="{5E5B405D-7207-4856-8B8B-ED0C6F7641C1}" srcOrd="0" destOrd="1" presId="urn:microsoft.com/office/officeart/2005/8/layout/radial2"/>
    <dgm:cxn modelId="{3E77B4D9-51C1-4524-A9DE-EB9ADCBB0854}" srcId="{D23A8019-FB2C-49A5-BF35-45E91385E28E}" destId="{ECE5AF66-5D93-4E1A-A42A-FF44C2D96BF5}" srcOrd="0" destOrd="0" parTransId="{E63C26B4-5EE4-4F90-8FCD-E9D0C01755A5}" sibTransId="{EBB88905-DAAB-48D3-9026-D9B68AAD0BD4}"/>
    <dgm:cxn modelId="{C5633E59-DC46-4DB9-A77E-6506544D8BA1}" srcId="{6337049F-AABF-4494-A2E6-E047BF90F398}" destId="{2A7454C7-6477-43AA-9AB6-B9D757C8FEAD}" srcOrd="1" destOrd="0" parTransId="{20B14CE4-17CA-4BF6-8961-6F9F794FE2A6}" sibTransId="{4E1AA77F-6FF4-4ABF-B7CD-FD0F71F9E43B}"/>
    <dgm:cxn modelId="{93022DDE-35F9-4252-A589-8A96F30C23EF}" type="presOf" srcId="{D23A8019-FB2C-49A5-BF35-45E91385E28E}" destId="{AD3BCF0D-CEC0-4D09-AD1F-284DD061FEBC}" srcOrd="0" destOrd="0" presId="urn:microsoft.com/office/officeart/2005/8/layout/radial2"/>
    <dgm:cxn modelId="{9BC0A2B3-98B6-4573-A7EA-7B6BDE400A65}" type="presOf" srcId="{AFA7926B-FB8F-464A-8D24-3FAC3CC33A36}" destId="{E1186A55-5F3C-45AE-8D10-C4AFB5BD6B2D}" srcOrd="0" destOrd="0" presId="urn:microsoft.com/office/officeart/2005/8/layout/radial2"/>
    <dgm:cxn modelId="{6B838F90-6980-4E9C-8F56-F2AC25B5B652}" srcId="{D23A8019-FB2C-49A5-BF35-45E91385E28E}" destId="{5760AC9F-3278-4950-BE25-88F3D0ABD534}" srcOrd="1" destOrd="0" parTransId="{9872A2D9-E68C-4736-8430-38A1F6B6B708}" sibTransId="{70AFDA0A-B39A-4F5C-8D21-970AE43C9D97}"/>
    <dgm:cxn modelId="{DB46F3D5-EE96-4E5E-AC2F-B20C96C60010}" srcId="{AFA7926B-FB8F-464A-8D24-3FAC3CC33A36}" destId="{97829F04-9689-4B38-AB2F-555F6113CB9D}" srcOrd="1" destOrd="0" parTransId="{3DAD5BA1-E5E0-4AA7-8D87-B149E0E0CDFB}" sibTransId="{14A7A68C-6920-4767-8BA3-9C2C731F49BB}"/>
    <dgm:cxn modelId="{0B40A903-BF91-4B26-AC8F-48BE5F0FE209}" srcId="{2A7454C7-6477-43AA-9AB6-B9D757C8FEAD}" destId="{3C96A2E3-4A21-4192-BB6A-FA587D795208}" srcOrd="1" destOrd="0" parTransId="{88F8E9B9-3782-4927-9208-6EFA4164018B}" sibTransId="{27B7E22D-6C12-4105-B121-2A7723F3DC19}"/>
    <dgm:cxn modelId="{0E1E0AEC-56A0-42D2-B31B-7787C45AE88E}" type="presOf" srcId="{7CCCA753-B015-4C8B-9588-D92C29ED8BD6}" destId="{03542CE6-A8A7-42E2-99AB-B4DECDD9FAFB}" srcOrd="0" destOrd="0" presId="urn:microsoft.com/office/officeart/2005/8/layout/radial2"/>
    <dgm:cxn modelId="{130628A6-8F54-4BB8-B3F6-1D57CA2A2703}" srcId="{2A7454C7-6477-43AA-9AB6-B9D757C8FEAD}" destId="{C54445C0-6C4D-48E0-B185-41B6A4D815DB}" srcOrd="0" destOrd="0" parTransId="{8382DCAF-440C-4CBE-ADF4-59CCBA1A9D6E}" sibTransId="{4AED546E-B145-4111-A2B9-6C5AEE30910E}"/>
    <dgm:cxn modelId="{B1DF655C-17D6-4589-9830-9DA959CD565E}" type="presOf" srcId="{97829F04-9689-4B38-AB2F-555F6113CB9D}" destId="{03542CE6-A8A7-42E2-99AB-B4DECDD9FAFB}" srcOrd="0" destOrd="1" presId="urn:microsoft.com/office/officeart/2005/8/layout/radial2"/>
    <dgm:cxn modelId="{2BABDB1B-C4BD-45DB-8AAE-5F630E7D6310}" type="presOf" srcId="{5760AC9F-3278-4950-BE25-88F3D0ABD534}" destId="{A00B3B15-4D9B-40E6-B9D7-9EE9A924B5D2}" srcOrd="0" destOrd="1" presId="urn:microsoft.com/office/officeart/2005/8/layout/radial2"/>
    <dgm:cxn modelId="{A4D08A7B-595C-4369-A11D-D91A0B04A4BF}" srcId="{6337049F-AABF-4494-A2E6-E047BF90F398}" destId="{D23A8019-FB2C-49A5-BF35-45E91385E28E}" srcOrd="2" destOrd="0" parTransId="{68949A9F-69F7-4FFC-9CE9-083E972EBCA9}" sibTransId="{53F16823-3A15-4AE9-AAFE-CA841A7AE112}"/>
    <dgm:cxn modelId="{6328352A-DDD0-4473-B7D2-889BB5CE10DF}" type="presParOf" srcId="{3A3AC5CD-BF7C-402B-8022-816F00160B6E}" destId="{009438B7-B259-423D-9A5B-913CD6D3E970}" srcOrd="0" destOrd="0" presId="urn:microsoft.com/office/officeart/2005/8/layout/radial2"/>
    <dgm:cxn modelId="{09E1DA74-790E-4BFE-9430-19EF295F6048}" type="presParOf" srcId="{009438B7-B259-423D-9A5B-913CD6D3E970}" destId="{93762092-90EE-4D73-A04C-8FD005262EF8}" srcOrd="0" destOrd="0" presId="urn:microsoft.com/office/officeart/2005/8/layout/radial2"/>
    <dgm:cxn modelId="{76159921-5078-4669-A8FD-7583DB294300}" type="presParOf" srcId="{93762092-90EE-4D73-A04C-8FD005262EF8}" destId="{9E2CBE0F-83BC-4374-B68C-A6EEFF31F453}" srcOrd="0" destOrd="0" presId="urn:microsoft.com/office/officeart/2005/8/layout/radial2"/>
    <dgm:cxn modelId="{78E079FF-7FA3-40B0-AA38-882901069F8F}" type="presParOf" srcId="{93762092-90EE-4D73-A04C-8FD005262EF8}" destId="{7A4282CC-2119-470C-B8B1-79D79204DD83}" srcOrd="1" destOrd="0" presId="urn:microsoft.com/office/officeart/2005/8/layout/radial2"/>
    <dgm:cxn modelId="{EFB704CC-98B6-4089-A4B7-26F55A23B933}" type="presParOf" srcId="{009438B7-B259-423D-9A5B-913CD6D3E970}" destId="{3E4B78E4-44C9-43DD-8547-1D11D030CFA3}" srcOrd="1" destOrd="0" presId="urn:microsoft.com/office/officeart/2005/8/layout/radial2"/>
    <dgm:cxn modelId="{388A1A91-1119-4A36-975C-C1CE63A2C493}" type="presParOf" srcId="{009438B7-B259-423D-9A5B-913CD6D3E970}" destId="{B97A5749-115A-4554-99E3-3A2D280B577F}" srcOrd="2" destOrd="0" presId="urn:microsoft.com/office/officeart/2005/8/layout/radial2"/>
    <dgm:cxn modelId="{CCBECBBB-2E9A-488E-8E52-967CA0E264A7}" type="presParOf" srcId="{B97A5749-115A-4554-99E3-3A2D280B577F}" destId="{E1186A55-5F3C-45AE-8D10-C4AFB5BD6B2D}" srcOrd="0" destOrd="0" presId="urn:microsoft.com/office/officeart/2005/8/layout/radial2"/>
    <dgm:cxn modelId="{8600AABC-DAB4-4FF7-8D2E-8A09DEFC35AF}" type="presParOf" srcId="{B97A5749-115A-4554-99E3-3A2D280B577F}" destId="{03542CE6-A8A7-42E2-99AB-B4DECDD9FAFB}" srcOrd="1" destOrd="0" presId="urn:microsoft.com/office/officeart/2005/8/layout/radial2"/>
    <dgm:cxn modelId="{8B0E5D5D-FA78-4FB5-9E45-2C9C2106CAF1}" type="presParOf" srcId="{009438B7-B259-423D-9A5B-913CD6D3E970}" destId="{2B3F928C-761C-4032-A256-FF12FCA65FA3}" srcOrd="3" destOrd="0" presId="urn:microsoft.com/office/officeart/2005/8/layout/radial2"/>
    <dgm:cxn modelId="{CFDD8984-F416-4A69-BBB0-B84B9F4E5401}" type="presParOf" srcId="{009438B7-B259-423D-9A5B-913CD6D3E970}" destId="{C824378E-0AB8-4FE5-90B9-192FE17A239C}" srcOrd="4" destOrd="0" presId="urn:microsoft.com/office/officeart/2005/8/layout/radial2"/>
    <dgm:cxn modelId="{93B1E9F4-0B92-4693-A2CD-96A46011A66A}" type="presParOf" srcId="{C824378E-0AB8-4FE5-90B9-192FE17A239C}" destId="{76A0D96A-6997-4D97-AB29-4F7A9BCCF3B2}" srcOrd="0" destOrd="0" presId="urn:microsoft.com/office/officeart/2005/8/layout/radial2"/>
    <dgm:cxn modelId="{C61FDDF7-22C6-4A40-8899-160598F7AD07}" type="presParOf" srcId="{C824378E-0AB8-4FE5-90B9-192FE17A239C}" destId="{5E5B405D-7207-4856-8B8B-ED0C6F7641C1}" srcOrd="1" destOrd="0" presId="urn:microsoft.com/office/officeart/2005/8/layout/radial2"/>
    <dgm:cxn modelId="{7F3673FF-6859-41AB-B854-2B9FE5FEE8AF}" type="presParOf" srcId="{009438B7-B259-423D-9A5B-913CD6D3E970}" destId="{AE84B12C-13D3-4582-A64A-E44CDD9BB5C2}" srcOrd="5" destOrd="0" presId="urn:microsoft.com/office/officeart/2005/8/layout/radial2"/>
    <dgm:cxn modelId="{19039FC9-BF37-468C-8072-5DABECF9F70C}" type="presParOf" srcId="{009438B7-B259-423D-9A5B-913CD6D3E970}" destId="{AE0744E3-65AE-424D-AC83-4FA117D14BF1}" srcOrd="6" destOrd="0" presId="urn:microsoft.com/office/officeart/2005/8/layout/radial2"/>
    <dgm:cxn modelId="{5D06CB59-7DCE-4142-A2A4-DB45379BCA90}" type="presParOf" srcId="{AE0744E3-65AE-424D-AC83-4FA117D14BF1}" destId="{AD3BCF0D-CEC0-4D09-AD1F-284DD061FEBC}" srcOrd="0" destOrd="0" presId="urn:microsoft.com/office/officeart/2005/8/layout/radial2"/>
    <dgm:cxn modelId="{628786DC-194B-4095-9C0D-DA38EEEC4B70}" type="presParOf" srcId="{AE0744E3-65AE-424D-AC83-4FA117D14BF1}" destId="{A00B3B15-4D9B-40E6-B9D7-9EE9A924B5D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B9E108-7CDE-4DF6-99E3-B544E878BAEC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FIEBRE     +</a:t>
          </a:r>
          <a:endParaRPr lang="es-MX" sz="2700" kern="1200" dirty="0"/>
        </a:p>
      </dsp:txBody>
      <dsp:txXfrm>
        <a:off x="0" y="0"/>
        <a:ext cx="5483418" cy="995711"/>
      </dsp:txXfrm>
    </dsp:sp>
    <dsp:sp modelId="{42FD7053-CEDE-4179-81E0-5F1BE794896F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LINFADENOMEGALIAS  +</a:t>
          </a:r>
          <a:endParaRPr lang="es-MX" sz="2700" kern="1200" dirty="0"/>
        </a:p>
      </dsp:txBody>
      <dsp:txXfrm>
        <a:off x="551383" y="1176750"/>
        <a:ext cx="5385084" cy="995711"/>
      </dsp:txXfrm>
    </dsp:sp>
    <dsp:sp modelId="{9EE01181-6063-4DFF-8FAF-1AB9F92CBC16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FATIGA   =</a:t>
          </a:r>
          <a:endParaRPr lang="es-MX" sz="2700" kern="1200" dirty="0"/>
        </a:p>
      </dsp:txBody>
      <dsp:txXfrm>
        <a:off x="1094536" y="2353500"/>
        <a:ext cx="5393313" cy="995711"/>
      </dsp:txXfrm>
    </dsp:sp>
    <dsp:sp modelId="{54B6C804-8A6F-48C5-BC59-410DA698C05F}">
      <dsp:nvSpPr>
        <dsp:cNvPr id="0" name=""/>
        <dsp:cNvSpPr/>
      </dsp:nvSpPr>
      <dsp:spPr>
        <a:xfrm>
          <a:off x="1645920" y="353025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MONONUCLEOSIS INFECCIOSA</a:t>
          </a:r>
          <a:endParaRPr lang="es-MX" sz="2700" kern="1200" dirty="0"/>
        </a:p>
      </dsp:txBody>
      <dsp:txXfrm>
        <a:off x="1645920" y="3530250"/>
        <a:ext cx="5385084" cy="995711"/>
      </dsp:txXfrm>
    </dsp:sp>
    <dsp:sp modelId="{4AD6D58D-6031-4F9C-A1FA-22B1A7E5F89E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5936467" y="762624"/>
        <a:ext cx="647212" cy="647212"/>
      </dsp:txXfrm>
    </dsp:sp>
    <dsp:sp modelId="{E66C0689-D364-420B-99B3-38D15CF6A8F7}">
      <dsp:nvSpPr>
        <dsp:cNvPr id="0" name=""/>
        <dsp:cNvSpPr/>
      </dsp:nvSpPr>
      <dsp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6487850" y="1939374"/>
        <a:ext cx="647212" cy="647212"/>
      </dsp:txXfrm>
    </dsp:sp>
    <dsp:sp modelId="{5EA04CC0-0F9A-488B-8DC5-FDEC29240694}">
      <dsp:nvSpPr>
        <dsp:cNvPr id="0" name=""/>
        <dsp:cNvSpPr/>
      </dsp:nvSpPr>
      <dsp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7031004" y="3116124"/>
        <a:ext cx="647212" cy="6472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4A3BA5-7E3E-45C7-8FBA-81BDA3D1441C}" type="datetimeFigureOut">
              <a:rPr lang="es-MX" smtClean="0"/>
              <a:pPr/>
              <a:t>13/05/2013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FA7B18D-CCF9-4806-A419-3206FEF7F35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MONONUCLEOSIS INFECCIOSA</a:t>
            </a:r>
            <a:br>
              <a:rPr lang="es-ES" dirty="0" smtClean="0"/>
            </a:br>
            <a:r>
              <a:rPr lang="es-ES" dirty="0" smtClean="0"/>
              <a:t>TOPICOS RELEVANTES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DR. ADRIAN NICOLAS PAREDES FLORES</a:t>
            </a:r>
          </a:p>
          <a:p>
            <a:r>
              <a:rPr lang="es-ES" dirty="0" smtClean="0"/>
              <a:t>MEDICO PEDIATRA</a:t>
            </a:r>
          </a:p>
          <a:p>
            <a:r>
              <a:rPr lang="es-ES" dirty="0" smtClean="0"/>
              <a:t>COLEGIO DE PEDIATRIA DEL ESTADO DE MEXICO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Aunque el tiempo durante el cual una persona con la enfermedad es contagiosa varía, las personas pueden ser contagiosas mientras tengan los síntomas (la fiebre normalmente cede en 10 días y tanto la inflamación de los ganglios como la del bazo se curan en 4 semanas o en unos cuantos meses después). Asimismo, el virus puede vivir durante varias horas fuera del cuerpo.</a:t>
            </a:r>
            <a:endParaRPr lang="es-MX" dirty="0"/>
          </a:p>
        </p:txBody>
      </p:sp>
      <p:pic>
        <p:nvPicPr>
          <p:cNvPr id="25602" name="Picture 2" descr="http://ts3.explicit.bing.net/th?id=H.458238748957193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857500" cy="1895476"/>
          </a:xfrm>
          <a:prstGeom prst="rect">
            <a:avLst/>
          </a:prstGeom>
          <a:noFill/>
        </p:spPr>
      </p:pic>
      <p:pic>
        <p:nvPicPr>
          <p:cNvPr id="25604" name="Picture 4" descr="http://ts4.explicit.bing.net/th?id=H.479875503757774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0764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4042792" cy="4879107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El virus de Epstein </a:t>
            </a:r>
            <a:r>
              <a:rPr lang="es-MX" dirty="0" err="1" smtClean="0"/>
              <a:t>Barr</a:t>
            </a:r>
            <a:r>
              <a:rPr lang="es-MX" dirty="0" smtClean="0"/>
              <a:t> es la causa más común de la </a:t>
            </a:r>
            <a:r>
              <a:rPr lang="es-MX" dirty="0" err="1" smtClean="0"/>
              <a:t>mononucleosis</a:t>
            </a:r>
            <a:r>
              <a:rPr lang="es-MX" dirty="0" smtClean="0"/>
              <a:t> infecciosa. A este virus también se le asocia con ciertas neoplasias como el </a:t>
            </a:r>
            <a:r>
              <a:rPr lang="es-MX" i="1" dirty="0" smtClean="0"/>
              <a:t>linfoma de </a:t>
            </a:r>
            <a:r>
              <a:rPr lang="es-MX" i="1" dirty="0" err="1" smtClean="0"/>
              <a:t>Burkitt</a:t>
            </a:r>
            <a:r>
              <a:rPr lang="es-MX" dirty="0" smtClean="0"/>
              <a:t> africano, el carcinoma de nasofaringe indiferenciado y enfermedades </a:t>
            </a:r>
            <a:r>
              <a:rPr lang="es-MX" dirty="0" err="1" smtClean="0"/>
              <a:t>linfoproliferativas</a:t>
            </a:r>
            <a:r>
              <a:rPr lang="es-MX" dirty="0" smtClean="0"/>
              <a:t>. </a:t>
            </a:r>
          </a:p>
          <a:p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4644008" y="1700808"/>
          <a:ext cx="4032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690864" cy="452628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Datos epidemiológicos y serológicos sugieren la asociación entre el VEB y la enfermedad de </a:t>
            </a:r>
            <a:r>
              <a:rPr lang="es-MX" dirty="0" err="1" smtClean="0"/>
              <a:t>Hodgkin</a:t>
            </a:r>
            <a:r>
              <a:rPr lang="es-MX" dirty="0" smtClean="0"/>
              <a:t>, aunque la exacta contribución del virus al desarrollo de este tumor no es conocida. Está en investigación el papel que pueda desempeñar el VEB como </a:t>
            </a:r>
            <a:r>
              <a:rPr lang="es-MX" dirty="0" err="1" smtClean="0"/>
              <a:t>cofactor</a:t>
            </a:r>
            <a:r>
              <a:rPr lang="es-MX" dirty="0" smtClean="0"/>
              <a:t> en la patogénesis del cáncer de cuello uterino.</a:t>
            </a:r>
          </a:p>
          <a:p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292080" y="1397000"/>
          <a:ext cx="385192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4690864" cy="4807099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La fiebre es una de las características más comunes. Los ganglios cervicales  suelen estar inflamados, generalmente en forma moderada, haciéndose accesibles a la palpación en todas las zonas, incluyendo los ganglios </a:t>
            </a:r>
            <a:r>
              <a:rPr lang="es-MX" dirty="0" err="1" smtClean="0"/>
              <a:t>epitrocleares</a:t>
            </a:r>
            <a:r>
              <a:rPr lang="es-MX" dirty="0" smtClean="0"/>
              <a:t> que se perciben por encima del codo, pero con absoluto predominio de los cervicales</a:t>
            </a:r>
            <a:endParaRPr lang="es-MX" dirty="0"/>
          </a:p>
        </p:txBody>
      </p:sp>
      <p:sp>
        <p:nvSpPr>
          <p:cNvPr id="16386" name="AutoShape 2" descr="data:image/jpeg;base64,/9j/4AAQSkZJRgABAQAAAQABAAD/2wCEAAkGBhISERQUExQUFRUUFRQVFxUVFBQYFhUXFRYXFxUVFxgYHCYeFxkkGRQUHy8gIycpLCwsGB4xNTAqNSYrLCkBCQoKDgwOGg8PGiwcHCUsKSwsLCwpKSkpLCksLCkpKSkpLCwsKSksKSksKSksLCkpKiwpLCkpKSksLCksKSwpLP/AABEIAMkA+wMBIgACEQEDEQH/xAAcAAABBQEBAQAAAAAAAAAAAAAAAgMEBQYBBwj/xABCEAACAQIEAwUEBggFBAMAAAABAgMAEQQSITEFE0EGIlFhcYGRobEHMkLB0fAUFVJUYpPS4SMkM3LxFkNzgjRjkv/EABkBAQADAQEAAAAAAAAAAAAAAAACAwQBBf/EACMRAQEAAgICAgIDAQAAAAAAAAABAhEDIRIxBCITUTJBYSP/2gAMAwEAAhEDEQA/APcaKKKAooooCiiigKKKKAooooCiiigKKKKAooooCiiigKK5RQdorldoCiiigKKKKAooooCiiigKKKKAooovQFFF6L0BRXL0XoO0Vy9F6DtFFF6Aorl67QFFIeZRuQKHmUC5IA8yBQLqDjuNwQi8sqJ6sL+7esn2l7RySEpESibZ9iw6keVZNeCgnM9reLG5Pnqdapy5ZOoux4re63eK+kzAps7v/sQ295tVfL9LuGtdYpT/APkffWOxPDQP9NFHmRVbNwhju/w+Qqv8tWfixajF/TJL/wBuBQP4yT8qjR/S7iyf9OL3N+NZOXAIu5c+g/5psxL0zD1t86j+TL9pTjxb/DfS5MPr4ZWHirEfMVd4P6U8O1s8csd9zZWA9xryMwN0Y+mYfjTSyMld/JlC8WL6J4dxqGcXikV/IHUeoOoqbXzjhccQwZWZWHVSQR7RW87O/Sk0dkxQLjYSAAP7Rs3zq3Hll9qcuKz09SoqLw7icU6B4nDqeoO3kR0PlUqrlIooooCiiigKKKKDhrC8O7XqOH4bJiI2nbIjZmjkKsVdjzc0qZNI21Y7iwBJArdE1TJx3CPGzqC6Ardlw8rBtTZlsh5i3UnMtxpe+1BXjtLLJgsFNHylfFth1JILonNUlioDDNYg21qnwnbXFZE5jYcGVIGEnLdUhEk7QuzgyHMO6LajvMAdK1sfaHCZQwlTLeIAj6t5lDx9Ld5WDX86bk7SYTlLIxPKkBAZoJguXTV7p3EOYHM1gQb3oM1/1piSrspw5WFM7MEYicDFy4fMh5ncVljzA97U9Rupu2uIzAKcOTIxUR5WzYY/psOFAmtJdiRMxt3O8hAuNtnhJ43zqlv8NuWwykAEKrZRcAEWZdtKdWBQSQoBaxJsLm2xPjagw2J7dywpOJDBnhixhViCiySYeUIoCl+qst1BJv11FOcR7QyPDOxniTl4hU5K92WJIsbHGXkfmXsU7x7oFpF1tq21eBSQSoNtRcDQnQkeBtXP0ZLk5VuwsxsLkeBPUUGGl7cYkGdgkOSNp0KsUDQ8uURpK4WYyMljnYGNLKRZras/B2um56I0mHaPnmAzRrcyswh5ZVObcKHmKMy57MuoUXI2Qwy3JyrcixNhcgdCeori4RBlsijLfLZR3b75dNPZQY/st2mleTDxyNHlmhLLlu7tIDIXzFpS8Ysl1urAi4zXsK2tIWBQ2bKua1r2F7b2v4UpxQZXi3FghLSOQNjba+u3lrWQ4hx5mKhbOO9lLk6Bb9PZVx2w4FJNKBey3J9h6gdaThOzKqoUDobX1P8AzrWTPK702ceHXkysvHHzagN5m/T20R8cnJ7ioD/DHc+861oMR2dS97Zdbm3lv99VOOwAVrXYDplF7+dV6WbOQ8dk2ZFv1JXX43qQeKA6Mqj0RfwFU2WRNcxI+XqOlWEE5cdL1wdl4csuzW/3fgoqrxvZoqCc629TV9hD06+Fh94rnF5lK27wPpQYXEQZTbN86ZI871Y46Ib6+0fhUQ5bf3INdDKXp1RTYfpTgpoW3AuOzYSQSRN/uQ/VceB/GvZuznaSLGRB49GGjofrIfA+I8D1rwYS2/A/celW3Z3jD4eZZUJGoDDxW+oI61Zhncb/AIqz4/Kb/t71RTeHmDqrDZgCPbTla2QUUUUBRRRQJkS4IOx0PoazJ7ISciOA4jMkDRmINCpGSNWRUmGa0ujKb93vRobHW+oooMhguwRiEajENkQ4ZiDEl2bCrkQ3vopRUuAN1uCAbUxiPo5zw8oz2BE65RApjQTBNYYyxERHL0OtuY9gLi22ooI+Ehdc+eTPme690LkWyjILbi4Y3Ove8qkUUUBRRRQFFFFAVHxuLEaFj7B4nwqRWe4xic8uUahNLeZ3qvky8Yt4sPPLSKoZ2zNqT7vZ5VPhjtTMKVKWssjXnkQ+CVvb+b1SYvh5jF+mvs128tK0iimsSAQQdjVulMvbEYnhObvpY33Xa9QIMNy2/hY+0Hz8/nVzxKBo2LJ/7LuD6j7xVfPjlceB6qfuPWqquWsWHWwOhHp9/wCNM8Rw8djdfnb18qr8LxfLpf8APnUXiPFSdjp+fdURVcVwSjxsdjuKoZ8ORruPGrbFcQJ6XHltVbJKD1I8jUhFp1SP+KZI1/Nq7Y+R+dA6fD4EWpURI218r1HLMPGhMTrqPh99Db2n6OO0Amw/Kb68Omv2k+yfZsfQeNbCvAOz/H2w0ySp0PeXoyn6y+7bzAr3nC4pZEV0N1cBgfEEXFaePLc0ycuOrs9RRRVqoUUUUBTGOxqQxvLI2VI0Z3Y37qqCWOngAafpLoCCCAQRYg6gg7gjqKCLwji0WKhSeFs8cgzK1iLjbY6jUEeysxiO02JWTGtccrCGXuDCucwSBHvzzKqXDPfLYEhSLjcbCGBUUKoCqBYKoAAA6ADQCoj8EhKToV7uILmUZm72dBG2t7r3VA0tQZni/wBIiRrOkYJkjSYB/wDDK86OBpSGjD8wJ3SuYi19L7GrAdr+8Izh5hO0gj5V4usTzK+fPkyFY31BuCCLeMx+ysB5v+oFmVlkjEsgjbOmRmyBrBivUddd9aXhezMEbK4Ds6vzA7yO7luW0QuWOoEbMoB0F7760ELgnbSHFTcqMNqrsr5oyGVGCsSFYtHcsCA4UkehA0VV/DeBxwFuWXCm9kMjtGlyWORCbILk7bbCw0qwoCiiigbmkspPgCfdWUgfMSTuTf31o+LPaF/T51nMGNKy897kbfjT62rBGp5TTMa04m9QjtShUaY08GpifyqzJXj7UuPXe35/tWfxWCv9nzt94NajGx3Hn8vMVTPcHpbyvofGqlzPzYK/Ui3Wq7F4Jx1B9K0eIkH/ABsfuqmxK7lfdt8NvdQZufMp61FYk71b4mRT5eo+dQJIrai9vFdR7txQRbkUrP8AnT8K65Pka4Ceo+dBwlvGlIT1saC/S1Jy38PhRw88Ol1uPXUV7T9GOOEmARc1zGzow6jvEgeljXiDJ4G3pVrwLtDPgQssTatJYoScjqoOjDr11q3j9quXuPoeivPeA/SykthNEUJ+0puvuOtbnBcRjlW8bBh8R6jer5lL6Z7jZ7SaKKKkiKKKjcRxnKikkCPJy0Z8iC7vlUnKo6sbWFBJrl6g8C4ocTh45jHJFzFDcuUWdb30YfnQ1l0xsqT47ESSSCLDSSBbykxC0ERCGBVu3ecnQ3JoNvResXw/tTipsRBHaKM8zFRTKwJzGFYXUrZjlOWU3Fzsdaj8O7aTlsLHlQmRYnfNnZmV5ZVlZCoCqsaxZu/uDptqG8orN9lu0z4l5FdVsscE0bqCA8c/MyHKxJH+le5sSGGgrSUBRRRQQeMi8L+g+YrKYTii3yqL23sdT7K2eLhzoy+II/CsDjwsILEhDc3J2zDpfp1rLzy7lb/i2XGytJh8YrWuCvrUkIN6peG8RDopYWv13U+hFWccg2qONM8dXo/Tb0oGkua7UIbkQEai9Z/i2Gy319L/AIitATVNxfbx8qjVkjJ4jG23B9b3+I++q+bErf7xcfn3VZHgrzuAAVXq33AeNTv+msJfKS+YbkM5t620FR2nMLWTnyt6/PyPjUCXDZdQbD86Vr+KdiyELwvnA+ySCfYw6+RFZhO9cfnT5GiNmkIONmt6028YB/CiXDkUphdReuomiPzrSCn5tS1oBvQIy7dTt79q0va3sPiMFHE7FHizZbi91ZhezA7XNxcHpVJwYp+lYcPopmizemda917d4QSYDEAi/czDyZSCD8Ktwn1qjO/aPGsLhFIBAt8Rb0/CtLwHjEmHYEEkDW1+n8J6g+FUWETuDxFvwp/Ctc223I8iNSB5Ea1TLruL7N9V7bgcassauuzC/wDapFY36POI5lkjPSzgeF9Db3A+2tlW3G7m2LLHxuhRRRUkRTD4JCHBRSJL5xlFnuLHMPtXAA18Kfrl6CDHwDDKFAghAVxIoESAK4AAdQBowAAuNdBUPG9koJZY5CMvKKFUVYgt435iHNkzqM+tlYA9Qdauswrt6CHguEQwkmKKKMtuUjRSdb65QL6kmplcvReg7RRRQcNZwYdJJJiwBUsdCAQbb1P4txXL3E1c72+z/eqiJyFtWblzm5Gzh47MbfW1Z2Z4GsJmUFsplcrqQCrG4XKfC9r2q7K2NQI5byG35tpVpBDVUy8quuPgWtDU7akO1Ts0p32aZaruIR6j+IgH7zU2WSo8i3IqFq6Qw8Si+QWAFh6+NQeAtGVNyRLc5g3kdCp+6rbEyKkbsdlW5rP8H4tFiAJVUqCxUm3Ub3qNmu12Pc00Mjgm1tx7/WvNO1mE5OKJXZxm9oNm9+legSaMADfXT03rK9pcKZptPsrb2k3/AAruy4ddMviAD03qBMNDvV3iMCUA8R4+lVOKUmm1OWOkBnrhp7IKYkrqtyAEutt8y294Ir6B7Z4wJgJCd3VVA8S1v715l9GPZX9In5z/AOnCQT5sdQvu1q77ZcdGJn5an/Divc9CRufQVbL447qqzyy0ocHhzYDxBJ9F/uQK6Ycji+lmv7lOb5ip2FxUaKZGvrYIttT+wLfH1t4VBlmLvlI75+yPsi99TVC9tPo3wpzzP0Cont3PwAreVluwODMcL33MnxCqDWprbx/xjHyfyoqNxGSQRSGFVeUIxjVjZWcKcisegJsL1JoqatA4FNO2HjbEokc5UGREbMqt4A+lup9TWFxkTDFzNh4nOMXG584jkUNh1w6ZkeWwVo2sUC3PeYWAIuPSapsR2niXECDLIzZ+WWCjIJDC04jJJvm5aX0BGoF70GTh4rO74di8k6JLh2LvDy8s8mHxaSQnKi2UOYBqDlMlifBeC41jJAirLKc/6EJXOHRTBLLIwxESgx2sqgfWDFNCSc2t/hu28EmUIsrO0phEaqjNmEfO+sHKZcmt81um+lEXbeBxIypKQipICQiiSOSRo1dC7gZcyN9bLpbxFAx2vxUkaxx8ySON45w8yxq7NIqKIoz3GVc+aQ3y6lLC16qOzHEMZzoIWYRqiQryXDDPCMMhLqORfNnJ73NAFspW++gh7bYd+XlErK4w7ZxH3UGJdo4s5voTIpWwBsd9NaYj7dRjCjEyxSxIXkUhuXcCMtmf64zCynQXbQ6G1Bp6jcSlKxMV3A93ifdUlWBAI2OtDC9cs3HZdXbLpImysAx6trekYl2ysGtmFttrHrT/ABPshGX5q2uBsSbaa6WOnWoC4bKv1iSw69BvWHOZY9V6mGWGXcp/BQ2HnVjEahYc2qWrUw6Q5O6kE1GdqWXplhU7VeMJemRvTxWgw2F6hYtiB2kwrNFlS/esGA3yne1N8MwceHhCBRoSbXubnfYV1cYw+vsDvXG41Hsi3PwpKsmNk0RnC5pG0ABCA9SdzaqdFubnc61YYm76v7ugpkxi1V1ow/ag46OvyrOYiM+tafi7a1nMR5D3VLFRzTtWSedJwuDeV1RFLMxsFAuSakxYJpGCqCzMbBVBJJPSvY+wPYkYOPmSAGdxr1yL+wPPxP4Vdhj5MeefjDMeCPDOEuP+5lJa37clha/Ww09leZ4eJ/tgqG11B1Hpva/yr3ybDq4AYAgEGxHUbGvOPpJwmWZGAsGRQLdMpII+Iqzlx6VcWXemYXENnjSMd5ybyNuoA72UdPDxq64HwsRnbNI7KPM3Gg+NQ+C4bPkk8A4by319t6uOB8U/z8a2uO9m/hzDKtvMAfGqJO2jLqbeg8KwXKiVDqd2PixNz8TUuuiitumHexRRRXXBWS4p2OabGma6hHTlyG93aMxvG0ark7hPMJzhwRrpqa1tFBQcN7HxQyLJnldlYMC5S1xCYBoiKAOWQLAfZB3vep4Z2BKvIWfIrSLKvLKs/NWR3EpZ4gLWkYZGDi5ve+tbW9FBQ4LsbBGmQGQj/Li7MCf8tO08Wtv23N/EW9aYxHYWF0yGSYL/AJhQA0fdjxJvLEpKXCkjQ/WGwa2laWigRBFlVVuTlAFza5sLXNrC9LoooK/jWJyRHzst/C+/wqklZWAZWBHl7q08sQYEMAQdwdqxmI4AglksSgJNwpyrbpZRv61m5pfbb8a461eqsjFbUUpGpiKe3dJuBsfGnw4qlbZZ7LTelEa02DrT8YqUm0LXVipUq6U4KRIan/SEvaKsIo/Vse+UUqVtNKqJuMtzCg2Rbv45nsUQeiAsf96VHci2TK3o7xGFQLCqV9rVNkmLamoZFzWfK7rfhPGaqqx0N/bUWHsw0pJU6328rgE+8irqaDWtR2W4NYcxuosB5XuT7wKu4p5Vl+Vl4w32S7FrhTzHsZLWH8N9/bWqotXa2ySdR5VtvdFZrtrw84iHlrHI0gIKEKMoPUFiQLWrS0Us3NEurt4fi8TLhr4cqY2vqWGpPiOlvAi9SOzmKySr4l+9fzH4g165xLhMU6lZUVgQRcgXF/A7g15fxbsy2DnF2zI31G6m24bz1FZc+O49tWHJMuq9YgkzKp8QD8KcqFwX/wCPD/40+QqbWqemW+xUbiONEMUkrBisaM5CrmYhFLEKBudNqk0V1xA4FxhMVh450Dqsq5grrlcDzHsrPfrmRpZpXmljigxiYYQxRxEWPLAabOpch2lGqlbKVOuprXgVm8bFgHxTNJCjTxyYdM7Kt2Z+9DbXvldTqLrYkbUFVB2tkEWDL3kZmRpsjMrBZZzBGWCxFMmZibFlzGM2vY1Ji7dyHJeBQZgpgHOJzEzrBaU8scsXdWuM2lxvYFfFF4VHG0rLh2ETAWQoSHlkzotswAYyEsL2AJLaamn8XNw8LIsqQLHBDeTMYjylZw5jKoSykMqN/uy2uaCFhO2cscWIMyBnhXHTWV9MsGJeNYgcguMoHeIv4ijEdspIIZHK85kmx5yXcPyMNKQSoSNh3Vyi7FRcqLkmprcP4YylTHhzHEmYsShjC4klmzNexzEBjm3up1NjT03DOGzNlK4Z2kDS5cyEuJFGd8oPeVgiknY5QdbXoJXCeNtLNPE6CMxN3VLNndMzKstigXI2W4Ks3UGxBFW9VfB8FhQWmw4jPM+tJGwbNYnTMCftFjYdSTuatKDlVPaCEFU6HNa/lY3q3qHxPDl001INx7OlQzm8bFnHl45SqH9BtXUhNODiS7HQ+FNtj16Vi1HobzqSgqREtVpxgp2PGW61PGxXlhkt1jqNiBUSfiJADA7MubzVjkPuzBv/AFonxV6syymleOF2iY3GCNWcgnKNFG7MSAiDzZiq+2ocWDyJ3iGcks7D7TsbsR5X0A6AAdKbxD8yYD7MPePnKy90f+kbZvWUdVqSTes+dasJ3tFlGlMpF1qYyXpOTYVW0zJDxH3V6DhkARQNrD5VgMUK3uCe8aHxVfkK1fH91i+b6xP0UUVreaKKKKAqDxXhEeITLILgG48QfEVOorlmz0THGFAA2AAHoKVRRXQUUUUBWZx/ZmR55HDJkebAzC+bMDhXBddraqBY33JrTViJ8diI8bOUkGRsVhITGyZtJYEGYNfu2JBtaxsb76AqDsIyxwpmi/w4MHE1lIDHDYlZmO2xAYC/VvOk8R7F4iaSdmkjIkixsSsWkJAxBQxDl2yKE5ag21bVr30qJwrtJiuXC2ZcqjhwZCjEyHGScuTvs5K2uCN/O4rsfFpsSuDYYqPmviYy8aRi+GLYbFFonXNckEZe/Y5kJt0AWuN7MzSSif8AwBIP0VuV3jEzYc4m6s2W+W2IBVspKsgNjTPEOyuJmnSRzCUUo3Lzy5VHIkhliVQoDKxlZs571jlsBrVYnbyfNhdULMIVkisq80ytImaEFs/1kH8Kk2uxOjOF7UvmklOJjZpIMAMyKix4d5ZMSXjfO1kygWJfvbAgkgUG07M8Nlgh5crA2ZsgVmbJHpkjzsA0lrfWYX2Bva5t6xHZbtfLPNCsjxHnQZhHEFJDpfmNIM2eMEg5dCutiQ2+m/WE37s/8yH+qgsaKrv1hN+7P/Mh/qo/WE37s/8AMh/qoH5+GxObsik+NqiydnIDstvQml/rCb92f+ZD/VR+sJv3Z/5kP9VRuEvuJzkynqo//TEf7TfCmcbwHKpKEm3Q1O/WE37s/wDMh/qrhx837s/8yH+qo3jx/Sc58991nAuYFTsQVPkGBB+dMtjiIs5F2sBk/alJCCP2v3b+Fz0qZj5HRtYHF9frw/11EwuHZ5MzKVRCXUMVJMkgsx7pOijOB/5W07uuXWuq2+W/tieweAyRgE5m1Zm/adjmdvaxOnTbpXVhNTakxx6VDx2l5+KvEBttTSRbmrVo6izpYV246dxzUuLTWtrwh7wx/wC0D3aVjcVWo7NTZoAP2SR8b/fU/j37VH5c/wCcq2ooora8sUUUUBRRRQFFFFAUUUUBRRRQFcC12ig4VrmSlUUCQlKoooCiiigKKKKAooooK3jeHzR36j5VTRLpWoljDAg9ajjhqeFUcnFcruNPFzeOPjVIoqwAsKmrgEHSlnCr4VycVhlzSqmWW1Q8Q9Xx4enhXP1bH4Vy8WVTx5sYyGKSrHs1isj5Ts+3qKvTwuL9kUkcGi6Lao48OWOW4sz+ThnjcbE6iuWpifHxIbM6KQL2LAGxNr233rW87ekiiqriPaSCF8OrvriXyRkWIJy3BJ6KTlW/7TqOtSsbxaGEqJZY4y98od1UtlF2ygm5sCL22o6l0VGwnEopUzxyI6a95HVlFtwSDYEdaU+OjCcwugjspzllCWa2U5r2sbi3jcUD9FNYjFJGpZ2VVG7MwAFzbUnQakU5eg7RRRQFFFFAUUUUBRRRQFFFFAUUUUBRRRQFFFFAUUUUBRRRQFFFFAUUUUBWG4x2YxE2OLjSNQrJIXP1iQCuhuLANYKBsNbk1uaR1or5OKck1WKl7LNjI8USzRLMWiiDo3MRYXLRyqSVKXxAM22oEe1tIuE41LNieHSTQYiOSKLFLiL4afIkjKi6MEysrNGxFidCtb8UD7qJyaef4iCWfHYgQxSRpiY8Mjs8UsaSJE0rTSs2XRmUpAAe/YlrZQCVLh3jgk4dNC7IJ4RDkileFsLJMjmIyBSq8teZHZrd1U8a3xrq0deb8U4ZjHwckEyO4wWVY3yljijzE5MwAuSY4b5v/sJP2a9CweLEqB1DAEtYOjo2hI1VwGG3Uaix604fz7q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88" name="AutoShape 4" descr="data:image/jpeg;base64,/9j/4AAQSkZJRgABAQAAAQABAAD/2wCEAAkGBhISERQUExQUFRUUFRQVFxUVFBQYFhUXFRYXFxUVFxgYHCYeFxkkGRQUHy8gIycpLCwsGB4xNTAqNSYrLCkBCQoKDgwOGg8PGiwcHCUsKSwsLCwpKSkpLCksLCkpKSkpLCwsKSksKSksKSksLCkpKiwpLCkpKSksLCksKSwpLP/AABEIAMkA+wMBIgACEQEDEQH/xAAcAAABBQEBAQAAAAAAAAAAAAAAAgMEBQYBBwj/xABCEAACAQIEAwUEBggFBAMAAAABAgMAEQQSITEFE0EGIlFhcYGRobEHMkLB0fAUFVJUYpPS4SMkM3LxFkNzgjRjkv/EABkBAQADAQEAAAAAAAAAAAAAAAACAwQBBf/EACMRAQEAAgICAgIDAQAAAAAAAAABAhEDIRIxBCITUTJBYSP/2gAMAwEAAhEDEQA/APcaKKKAooooCiiigKKKKAooooCiiigKKKKAooooCiiigKK5RQdorldoCiiigKKKKAooooCiiigKKKKAooovQFFF6L0BRXL0XoO0Vy9F6DtFFF6Aorl67QFFIeZRuQKHmUC5IA8yBQLqDjuNwQi8sqJ6sL+7esn2l7RySEpESibZ9iw6keVZNeCgnM9reLG5Pnqdapy5ZOoux4re63eK+kzAps7v/sQ295tVfL9LuGtdYpT/APkffWOxPDQP9NFHmRVbNwhju/w+Qqv8tWfixajF/TJL/wBuBQP4yT8qjR/S7iyf9OL3N+NZOXAIu5c+g/5psxL0zD1t86j+TL9pTjxb/DfS5MPr4ZWHirEfMVd4P6U8O1s8csd9zZWA9xryMwN0Y+mYfjTSyMld/JlC8WL6J4dxqGcXikV/IHUeoOoqbXzjhccQwZWZWHVSQR7RW87O/Sk0dkxQLjYSAAP7Rs3zq3Hll9qcuKz09SoqLw7icU6B4nDqeoO3kR0PlUqrlIooooCiiigKKKKDhrC8O7XqOH4bJiI2nbIjZmjkKsVdjzc0qZNI21Y7iwBJArdE1TJx3CPGzqC6Ardlw8rBtTZlsh5i3UnMtxpe+1BXjtLLJgsFNHylfFth1JILonNUlioDDNYg21qnwnbXFZE5jYcGVIGEnLdUhEk7QuzgyHMO6LajvMAdK1sfaHCZQwlTLeIAj6t5lDx9Ld5WDX86bk7SYTlLIxPKkBAZoJguXTV7p3EOYHM1gQb3oM1/1piSrspw5WFM7MEYicDFy4fMh5ncVljzA97U9Rupu2uIzAKcOTIxUR5WzYY/psOFAmtJdiRMxt3O8hAuNtnhJ43zqlv8NuWwykAEKrZRcAEWZdtKdWBQSQoBaxJsLm2xPjagw2J7dywpOJDBnhixhViCiySYeUIoCl+qst1BJv11FOcR7QyPDOxniTl4hU5K92WJIsbHGXkfmXsU7x7oFpF1tq21eBSQSoNtRcDQnQkeBtXP0ZLk5VuwsxsLkeBPUUGGl7cYkGdgkOSNp0KsUDQ8uURpK4WYyMljnYGNLKRZras/B2um56I0mHaPnmAzRrcyswh5ZVObcKHmKMy57MuoUXI2Qwy3JyrcixNhcgdCeori4RBlsijLfLZR3b75dNPZQY/st2mleTDxyNHlmhLLlu7tIDIXzFpS8Ysl1urAi4zXsK2tIWBQ2bKua1r2F7b2v4UpxQZXi3FghLSOQNjba+u3lrWQ4hx5mKhbOO9lLk6Bb9PZVx2w4FJNKBey3J9h6gdaThOzKqoUDobX1P8AzrWTPK702ceHXkysvHHzagN5m/T20R8cnJ7ioD/DHc+861oMR2dS97Zdbm3lv99VOOwAVrXYDplF7+dV6WbOQ8dk2ZFv1JXX43qQeKA6Mqj0RfwFU2WRNcxI+XqOlWEE5cdL1wdl4csuzW/3fgoqrxvZoqCc629TV9hD06+Fh94rnF5lK27wPpQYXEQZTbN86ZI871Y46Ib6+0fhUQ5bf3INdDKXp1RTYfpTgpoW3AuOzYSQSRN/uQ/VceB/GvZuznaSLGRB49GGjofrIfA+I8D1rwYS2/A/celW3Z3jD4eZZUJGoDDxW+oI61Zhncb/AIqz4/Kb/t71RTeHmDqrDZgCPbTla2QUUUUBRRRQJkS4IOx0PoazJ7ISciOA4jMkDRmINCpGSNWRUmGa0ujKb93vRobHW+oooMhguwRiEajENkQ4ZiDEl2bCrkQ3vopRUuAN1uCAbUxiPo5zw8oz2BE65RApjQTBNYYyxERHL0OtuY9gLi22ooI+Ehdc+eTPme690LkWyjILbi4Y3Ove8qkUUUBRRRQFFFFAVHxuLEaFj7B4nwqRWe4xic8uUahNLeZ3qvky8Yt4sPPLSKoZ2zNqT7vZ5VPhjtTMKVKWssjXnkQ+CVvb+b1SYvh5jF+mvs128tK0iimsSAQQdjVulMvbEYnhObvpY33Xa9QIMNy2/hY+0Hz8/nVzxKBo2LJ/7LuD6j7xVfPjlceB6qfuPWqquWsWHWwOhHp9/wCNM8Rw8djdfnb18qr8LxfLpf8APnUXiPFSdjp+fdURVcVwSjxsdjuKoZ8ORruPGrbFcQJ6XHltVbJKD1I8jUhFp1SP+KZI1/Nq7Y+R+dA6fD4EWpURI218r1HLMPGhMTrqPh99Db2n6OO0Amw/Kb68Omv2k+yfZsfQeNbCvAOz/H2w0ySp0PeXoyn6y+7bzAr3nC4pZEV0N1cBgfEEXFaePLc0ycuOrs9RRRVqoUUUUBTGOxqQxvLI2VI0Z3Y37qqCWOngAafpLoCCCAQRYg6gg7gjqKCLwji0WKhSeFs8cgzK1iLjbY6jUEeysxiO02JWTGtccrCGXuDCucwSBHvzzKqXDPfLYEhSLjcbCGBUUKoCqBYKoAAA6ADQCoj8EhKToV7uILmUZm72dBG2t7r3VA0tQZni/wBIiRrOkYJkjSYB/wDDK86OBpSGjD8wJ3SuYi19L7GrAdr+8Izh5hO0gj5V4usTzK+fPkyFY31BuCCLeMx+ysB5v+oFmVlkjEsgjbOmRmyBrBivUddd9aXhezMEbK4Ds6vzA7yO7luW0QuWOoEbMoB0F7760ELgnbSHFTcqMNqrsr5oyGVGCsSFYtHcsCA4UkehA0VV/DeBxwFuWXCm9kMjtGlyWORCbILk7bbCw0qwoCiiigbmkspPgCfdWUgfMSTuTf31o+LPaF/T51nMGNKy897kbfjT62rBGp5TTMa04m9QjtShUaY08GpifyqzJXj7UuPXe35/tWfxWCv9nzt94NajGx3Hn8vMVTPcHpbyvofGqlzPzYK/Ui3Wq7F4Jx1B9K0eIkH/ABsfuqmxK7lfdt8NvdQZufMp61FYk71b4mRT5eo+dQJIrai9vFdR7txQRbkUrP8AnT8K65Pka4Ceo+dBwlvGlIT1saC/S1Jy38PhRw88Ol1uPXUV7T9GOOEmARc1zGzow6jvEgeljXiDJ4G3pVrwLtDPgQssTatJYoScjqoOjDr11q3j9quXuPoeivPeA/SykthNEUJ+0puvuOtbnBcRjlW8bBh8R6jer5lL6Z7jZ7SaKKKkiKKKjcRxnKikkCPJy0Z8iC7vlUnKo6sbWFBJrl6g8C4ocTh45jHJFzFDcuUWdb30YfnQ1l0xsqT47ESSSCLDSSBbykxC0ERCGBVu3ecnQ3JoNvResXw/tTipsRBHaKM8zFRTKwJzGFYXUrZjlOWU3Fzsdaj8O7aTlsLHlQmRYnfNnZmV5ZVlZCoCqsaxZu/uDptqG8orN9lu0z4l5FdVsscE0bqCA8c/MyHKxJH+le5sSGGgrSUBRRRQQeMi8L+g+YrKYTii3yqL23sdT7K2eLhzoy+II/CsDjwsILEhDc3J2zDpfp1rLzy7lb/i2XGytJh8YrWuCvrUkIN6peG8RDopYWv13U+hFWccg2qONM8dXo/Tb0oGkua7UIbkQEai9Z/i2Gy319L/AIitATVNxfbx8qjVkjJ4jG23B9b3+I++q+bErf7xcfn3VZHgrzuAAVXq33AeNTv+msJfKS+YbkM5t620FR2nMLWTnyt6/PyPjUCXDZdQbD86Vr+KdiyELwvnA+ySCfYw6+RFZhO9cfnT5GiNmkIONmt6028YB/CiXDkUphdReuomiPzrSCn5tS1oBvQIy7dTt79q0va3sPiMFHE7FHizZbi91ZhezA7XNxcHpVJwYp+lYcPopmizemda917d4QSYDEAi/czDyZSCD8Ktwn1qjO/aPGsLhFIBAt8Rb0/CtLwHjEmHYEEkDW1+n8J6g+FUWETuDxFvwp/Ctc223I8iNSB5Ea1TLruL7N9V7bgcassauuzC/wDapFY36POI5lkjPSzgeF9Db3A+2tlW3G7m2LLHxuhRRRUkRTD4JCHBRSJL5xlFnuLHMPtXAA18Kfrl6CDHwDDKFAghAVxIoESAK4AAdQBowAAuNdBUPG9koJZY5CMvKKFUVYgt435iHNkzqM+tlYA9Qdauswrt6CHguEQwkmKKKMtuUjRSdb65QL6kmplcvReg7RRRQcNZwYdJJJiwBUsdCAQbb1P4txXL3E1c72+z/eqiJyFtWblzm5Gzh47MbfW1Z2Z4GsJmUFsplcrqQCrG4XKfC9r2q7K2NQI5byG35tpVpBDVUy8quuPgWtDU7akO1Ts0p32aZaruIR6j+IgH7zU2WSo8i3IqFq6Qw8Si+QWAFh6+NQeAtGVNyRLc5g3kdCp+6rbEyKkbsdlW5rP8H4tFiAJVUqCxUm3Ub3qNmu12Pc00Mjgm1tx7/WvNO1mE5OKJXZxm9oNm9+legSaMADfXT03rK9pcKZptPsrb2k3/AAruy4ddMviAD03qBMNDvV3iMCUA8R4+lVOKUmm1OWOkBnrhp7IKYkrqtyAEutt8y294Ir6B7Z4wJgJCd3VVA8S1v715l9GPZX9In5z/AOnCQT5sdQvu1q77ZcdGJn5an/Divc9CRufQVbL447qqzyy0ocHhzYDxBJ9F/uQK6Ycji+lmv7lOb5ip2FxUaKZGvrYIttT+wLfH1t4VBlmLvlI75+yPsi99TVC9tPo3wpzzP0Cont3PwAreVluwODMcL33MnxCqDWprbx/xjHyfyoqNxGSQRSGFVeUIxjVjZWcKcisegJsL1JoqatA4FNO2HjbEokc5UGREbMqt4A+lup9TWFxkTDFzNh4nOMXG584jkUNh1w6ZkeWwVo2sUC3PeYWAIuPSapsR2niXECDLIzZ+WWCjIJDC04jJJvm5aX0BGoF70GTh4rO74di8k6JLh2LvDy8s8mHxaSQnKi2UOYBqDlMlifBeC41jJAirLKc/6EJXOHRTBLLIwxESgx2sqgfWDFNCSc2t/hu28EmUIsrO0phEaqjNmEfO+sHKZcmt81um+lEXbeBxIypKQipICQiiSOSRo1dC7gZcyN9bLpbxFAx2vxUkaxx8ySON45w8yxq7NIqKIoz3GVc+aQ3y6lLC16qOzHEMZzoIWYRqiQryXDDPCMMhLqORfNnJ73NAFspW++gh7bYd+XlErK4w7ZxH3UGJdo4s5voTIpWwBsd9NaYj7dRjCjEyxSxIXkUhuXcCMtmf64zCynQXbQ6G1Bp6jcSlKxMV3A93ifdUlWBAI2OtDC9cs3HZdXbLpImysAx6trekYl2ysGtmFttrHrT/ABPshGX5q2uBsSbaa6WOnWoC4bKv1iSw69BvWHOZY9V6mGWGXcp/BQ2HnVjEahYc2qWrUw6Q5O6kE1GdqWXplhU7VeMJemRvTxWgw2F6hYtiB2kwrNFlS/esGA3yne1N8MwceHhCBRoSbXubnfYV1cYw+vsDvXG41Hsi3PwpKsmNk0RnC5pG0ABCA9SdzaqdFubnc61YYm76v7ugpkxi1V1ow/ag46OvyrOYiM+tafi7a1nMR5D3VLFRzTtWSedJwuDeV1RFLMxsFAuSakxYJpGCqCzMbBVBJJPSvY+wPYkYOPmSAGdxr1yL+wPPxP4Vdhj5MeefjDMeCPDOEuP+5lJa37clha/Ww09leZ4eJ/tgqG11B1Hpva/yr3ybDq4AYAgEGxHUbGvOPpJwmWZGAsGRQLdMpII+Iqzlx6VcWXemYXENnjSMd5ybyNuoA72UdPDxq64HwsRnbNI7KPM3Gg+NQ+C4bPkk8A4by319t6uOB8U/z8a2uO9m/hzDKtvMAfGqJO2jLqbeg8KwXKiVDqd2PixNz8TUuuiitumHexRRRXXBWS4p2OabGma6hHTlyG93aMxvG0ark7hPMJzhwRrpqa1tFBQcN7HxQyLJnldlYMC5S1xCYBoiKAOWQLAfZB3vep4Z2BKvIWfIrSLKvLKs/NWR3EpZ4gLWkYZGDi5ve+tbW9FBQ4LsbBGmQGQj/Li7MCf8tO08Wtv23N/EW9aYxHYWF0yGSYL/AJhQA0fdjxJvLEpKXCkjQ/WGwa2laWigRBFlVVuTlAFza5sLXNrC9LoooK/jWJyRHzst/C+/wqklZWAZWBHl7q08sQYEMAQdwdqxmI4AglksSgJNwpyrbpZRv61m5pfbb8a461eqsjFbUUpGpiKe3dJuBsfGnw4qlbZZ7LTelEa02DrT8YqUm0LXVipUq6U4KRIan/SEvaKsIo/Vse+UUqVtNKqJuMtzCg2Rbv45nsUQeiAsf96VHci2TK3o7xGFQLCqV9rVNkmLamoZFzWfK7rfhPGaqqx0N/bUWHsw0pJU6328rgE+8irqaDWtR2W4NYcxuosB5XuT7wKu4p5Vl+Vl4w32S7FrhTzHsZLWH8N9/bWqotXa2ySdR5VtvdFZrtrw84iHlrHI0gIKEKMoPUFiQLWrS0Us3NEurt4fi8TLhr4cqY2vqWGpPiOlvAi9SOzmKySr4l+9fzH4g165xLhMU6lZUVgQRcgXF/A7g15fxbsy2DnF2zI31G6m24bz1FZc+O49tWHJMuq9YgkzKp8QD8KcqFwX/wCPD/40+QqbWqemW+xUbiONEMUkrBisaM5CrmYhFLEKBudNqk0V1xA4FxhMVh450Dqsq5grrlcDzHsrPfrmRpZpXmljigxiYYQxRxEWPLAabOpch2lGqlbKVOuprXgVm8bFgHxTNJCjTxyYdM7Kt2Z+9DbXvldTqLrYkbUFVB2tkEWDL3kZmRpsjMrBZZzBGWCxFMmZibFlzGM2vY1Ji7dyHJeBQZgpgHOJzEzrBaU8scsXdWuM2lxvYFfFF4VHG0rLh2ETAWQoSHlkzotswAYyEsL2AJLaamn8XNw8LIsqQLHBDeTMYjylZw5jKoSykMqN/uy2uaCFhO2cscWIMyBnhXHTWV9MsGJeNYgcguMoHeIv4ijEdspIIZHK85kmx5yXcPyMNKQSoSNh3Vyi7FRcqLkmprcP4YylTHhzHEmYsShjC4klmzNexzEBjm3up1NjT03DOGzNlK4Z2kDS5cyEuJFGd8oPeVgiknY5QdbXoJXCeNtLNPE6CMxN3VLNndMzKstigXI2W4Ks3UGxBFW9VfB8FhQWmw4jPM+tJGwbNYnTMCftFjYdSTuatKDlVPaCEFU6HNa/lY3q3qHxPDl001INx7OlQzm8bFnHl45SqH9BtXUhNODiS7HQ+FNtj16Vi1HobzqSgqREtVpxgp2PGW61PGxXlhkt1jqNiBUSfiJADA7MubzVjkPuzBv/AFonxV6syymleOF2iY3GCNWcgnKNFG7MSAiDzZiq+2ocWDyJ3iGcks7D7TsbsR5X0A6AAdKbxD8yYD7MPePnKy90f+kbZvWUdVqSTes+dasJ3tFlGlMpF1qYyXpOTYVW0zJDxH3V6DhkARQNrD5VgMUK3uCe8aHxVfkK1fH91i+b6xP0UUVreaKKKKAqDxXhEeITLILgG48QfEVOorlmz0THGFAA2AAHoKVRRXQUUUUBWZx/ZmR55HDJkebAzC+bMDhXBddraqBY33JrTViJ8diI8bOUkGRsVhITGyZtJYEGYNfu2JBtaxsb76AqDsIyxwpmi/w4MHE1lIDHDYlZmO2xAYC/VvOk8R7F4iaSdmkjIkixsSsWkJAxBQxDl2yKE5ag21bVr30qJwrtJiuXC2ZcqjhwZCjEyHGScuTvs5K2uCN/O4rsfFpsSuDYYqPmviYy8aRi+GLYbFFonXNckEZe/Y5kJt0AWuN7MzSSif8AwBIP0VuV3jEzYc4m6s2W+W2IBVspKsgNjTPEOyuJmnSRzCUUo3Lzy5VHIkhliVQoDKxlZs571jlsBrVYnbyfNhdULMIVkisq80ytImaEFs/1kH8Kk2uxOjOF7UvmklOJjZpIMAMyKix4d5ZMSXjfO1kygWJfvbAgkgUG07M8Nlgh5crA2ZsgVmbJHpkjzsA0lrfWYX2Bva5t6xHZbtfLPNCsjxHnQZhHEFJDpfmNIM2eMEg5dCutiQ2+m/WE37s/8yH+qgsaKrv1hN+7P/Mh/qo/WE37s/8AMh/qoH5+GxObsik+NqiydnIDstvQml/rCb92f+ZD/VR+sJv3Z/5kP9VRuEvuJzkynqo//TEf7TfCmcbwHKpKEm3Q1O/WE37s/wDMh/qrhx837s/8yH+qo3jx/Sc58991nAuYFTsQVPkGBB+dMtjiIs5F2sBk/alJCCP2v3b+Fz0qZj5HRtYHF9frw/11EwuHZ5MzKVRCXUMVJMkgsx7pOijOB/5W07uuXWuq2+W/tieweAyRgE5m1Zm/adjmdvaxOnTbpXVhNTakxx6VDx2l5+KvEBttTSRbmrVo6izpYV246dxzUuLTWtrwh7wx/wC0D3aVjcVWo7NTZoAP2SR8b/fU/j37VH5c/wCcq2ooora8sUUUUBRRRQFFFFAUUUUBRRRQFcC12ig4VrmSlUUCQlKoooCiiigKKKKAooooK3jeHzR36j5VTRLpWoljDAg9ajjhqeFUcnFcruNPFzeOPjVIoqwAsKmrgEHSlnCr4VycVhlzSqmWW1Q8Q9Xx4enhXP1bH4Vy8WVTx5sYyGKSrHs1isj5Ts+3qKvTwuL9kUkcGi6Lao48OWOW4sz+ThnjcbE6iuWpifHxIbM6KQL2LAGxNr233rW87ekiiqriPaSCF8OrvriXyRkWIJy3BJ6KTlW/7TqOtSsbxaGEqJZY4y98od1UtlF2ygm5sCL22o6l0VGwnEopUzxyI6a95HVlFtwSDYEdaU+OjCcwugjspzllCWa2U5r2sbi3jcUD9FNYjFJGpZ2VVG7MwAFzbUnQakU5eg7RRRQFFFFAUUUUBRRRQFFFFAUUUUBRRRQFFFFAUUUUBRRRQFFFFAUUUUBWG4x2YxE2OLjSNQrJIXP1iQCuhuLANYKBsNbk1uaR1or5OKck1WKl7LNjI8USzRLMWiiDo3MRYXLRyqSVKXxAM22oEe1tIuE41LNieHSTQYiOSKLFLiL4afIkjKi6MEysrNGxFidCtb8UD7qJyaef4iCWfHYgQxSRpiY8Mjs8UsaSJE0rTSs2XRmUpAAe/YlrZQCVLh3jgk4dNC7IJ4RDkileFsLJMjmIyBSq8teZHZrd1U8a3xrq0deb8U4ZjHwckEyO4wWVY3yljijzE5MwAuSY4b5v/sJP2a9CweLEqB1DAEtYOjo2hI1VwGG3Uaix604fz7q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0" name="AutoShape 6" descr="data:image/jpeg;base64,/9j/4AAQSkZJRgABAQAAAQABAAD/2wCEAAkGBxASEBUUExQUFRUUFBQQFBQUEA8UFBAVFRQWFhUUFBQYHCggGBolHBUUITEhJSksLy4uFx8zODMsNygtLysBCgoKDg0OGhAQGywlHyQtLCwsLCwsLCwsLCwsLCwsLCwsLCwuLCwsLCwsLDgsLCwsLCwsLCwsKywsLCwrNzcsK//AABEIALUBFgMBIgACEQEDEQH/xAAcAAABBQEBAQAAAAAAAAAAAAAAAQMEBQYHAgj/xABCEAABAwIEBAMEBgcGBwAAAAABAAIDBBEFEiExBhNBUSJhcTKBkaEHFCNCUsEkM2JykrGyFkNTc4LwFTR0orPR8f/EABoBAQADAQEBAAAAAAAAAAAAAAABAwQCBQb/xAAjEQEAAgICAgIDAQEAAAAAAAAAAQIDEQQxEiEiQRRRYTIF/9oADAMBAAIRAxEAPwDuKEIQCEJCUCpCoVZiUce5+azmKcS5QbKnJmrRdjwXv01kk7G7uA9Sqyq4ipY/akb8QuUYzitXUvtGXNYNC8j2u+QfmoDMNA1JDndS85yqp5LRHC39utu4yox/eN/ialj4wpDs8fEFcupqFjtw0aW/VhTZeGI3t3b6hpaR7wo/Jd/hw6tSYvBJ7L237XCmCVp6riX/AAaugIdE4yBuoafa07H7y0+D8TiVwa7MyQaOa4FpB9Cp/J/jieH+pdJuhZU18jeqk0+NHqu45NZVW4t4aJChU2Isf1UwFXxaJ6Z5rMepKhCQqUC6VZQVczKzLLmLJZntp5WSudC4iJ1qaaL+7cC1xDgCDk3B0LlFxVnLWlga58eYDMTaWN+SphOntR7+YQadCx1ZxC+WKOwyc0UNVG+N5/Vy1UTHRv8APK/0OY7WTlLjkkeeNrTK8S1cgD5ALxRVGTK1zjpYO3OgsL7oNahUVDjcj52sdG0Me6pja4SOLs1PJluQWgWI130KvUAhCEAhCEAhCEAhCEAhCEAhCEAhCECFZjiriHkgsYfF18lpnFcZx+qc+pmudppG+5riAqM9prX00cbHF7+1icRc83cSUzzA53i1A1VW2Y2StkK82ffb16xotbO578rPl0Cn0GC3HiKiUbmi56qziqD0Tek62sYMGhNlNbhJZq03HYqriqiCpceLELqJj7VWrb6SYnW0OnYqFW04c7Mdwbh1tfipj6hkmx1TL+xUTLqEgPuxNtCSN2iQOXO06I+UtOhsnYuJZIiL6j1UOoeqyuN2rqt7V6cXx1tHuHSMOxiKZoIOva6sbrh9JihjeBmsAbnU7Ba7hTjnmkiQWbcBp126Er0MeeJ7edl4016arDpaZ0sn2bGSMmezXJmkcGNc+Ro72ksTunufRNcDmgDrukHiiBzPbdz/AFLTqeyqazCTmOV1pZKo1ML2MeeWx0bIpQ522rM++5I0NlKlwEmQuGTLzqeVoINw2FmUt9dBZaGU81mHtDW/owEhje0fZWfZ+aItHXxatt121TGHChqDblQiSKadwYWxF7XtlcySUAa+Jzbk9bi6qWYA/mGAhpDqPlOls4Zc1RI7wae0A4G1xrZW+GYE6KZr7sNn1jjYHMRUzNlAv5ZbHugmxCjEgDeQJGmR4A5WdpdbmuAGoJuMx+KkPxCIMLw9hAuL522va9r33WfxHhV8okHMazmTVEuZrTma2amdABfuCb+drL3LgVQZhUB0Qk8LXxePkvaInxl4NriTx6Gx8Iy+YC3wzFopooX3DTNG2VrC5uazm5reenbsrBZDBOHXwyRte+KQMjgdYmXNFJDHyi6Nl7ZXADUi7bu1N9NcCgVCEIBCEIBeXOsvSiYk4tZmHQgn0QhLQm4ZA4AjrqnEAhCEAhCEDcuy4nio+3n/AOom/rK7a9cSxA/aS3/x5/8AyuWblf5ht4X+5R2u0S62XlpXiWYBYHpbeublTkeI6bqoqq4bBQhMTsp8XHk0wxNem4pfdZzK9KyVwTxT5NdTVnZWEVae6yNHVq3hqFzMOolooqlOukVFHOpLahQlNkcqmtk0UwTBVGJTi4F+tvUnYKYczKlxGA8qSU7NAHqSdl5o5CYXZdCSwA+pA/NRMaqZnk0zR4Wv109oj8ldYLhb8rIxq6SSNoHo4a/I/BWxHUKbT3Lu0DLNaOwA+ScshqVeo8clkWSoQCSyVCCHX0DJbE3a9urJGmz2HyPbuDoVFir3xuDKiwucrZgLRydg78D/ACOh6HorZNzxNe0tcAWkWIIBBHYgoPYKVU3LlpvZzSw/g3lhH7B++0fhOo6X2FlS1LJGhzHBzTsQf96+SB9JdLdQcRqDFZ/3dneQPVBNTNWAWkEgAgjcBZzivjCKlYMhD5Hi7RcWaPxO/wDS5XiOM1FS68j3OvsL2aPINGgVV8kVa8HFvl/jsPDlZmj/AHSWfDRXgK4RDXz0zo3xuc0taLj7rtSS0jqF2PAMUbUwMlbpnaDbseoTHki3pPK4tsU7+pWqEBCtYwhCEHly45xVSmGqnBGhkdK3zbJ4tP8AVmHuXZCsL9JuFGSDnM9qIEPH4oydT6tOvxVOevlVfx7+N3MX1tlBqqy+ygTSOB132KYzkrFFYehNpPucSVa4ZSdSoFHATutNh1NcbKLS6rDyKYKPLR9grt1PZeTEq9rNM05haVKp6lWFTSB3qq2alc30/kpQsYqof7KsqGmqJheKJ72/j8LGfxOIv7rq14K4Sa5jZ6gZswzRxu2A3D3jqT0C3Tm9tvkPRaacfcbsyZOVqdVc6lwWta25jj9OeL/0W+ay+MxTxyxmRjmC7rk2Lb6W8QuO66BxJj3KkEDGh8jiNzYNB1bfzVZiUjp4GZABI97WBpN25i/Jr3buupxU3qE+eSKRe3TPVrmmMOsOYXAXA3Hmth9G9AZJXTuGkQ5bP3zuR7j81WHgmpY4GXJFFnDXvY8yZWk2zxtNstzbfa9107CsPip4mxxizW/FxO7nHqT3XWLB4zuVWfkRauqpYSoQtTEEIQgEIQgEIQgSyrKrD3NeZYCGPPtNN+XN5PaNnftjXvdWiEFfQ4k15LHDlyj2onEXA7tOz2+Y+Sb4jxBlPSySvALWtOh+8ToB8V7xjB4akMEgdeN7ZY3sc5j2PabgtcNfdseqwP014oWQwwA+2XSO9GWDb+8/Jc2nULMVPO8Q5/iVdzg1+zhdhAPbVvyNvcnsIju5o81TUshy2/aze9aDC3BrgT0WG1tvpsWPxj00fFDGCJjQACBcnzIWn+jqT9GjHr/Mrn2LV+fr5LpPBVNkiY3s0fMXV2D3aZeZ/wBGdVirXhKgIWp5AQhCAVfjMQdDIDtkffzGUqwVdj77Usx7RSEfwFRPSY7fNc4uB3sP5Jylp16kb4gPJPNNtF50vVhKpI9QtThkOgWbohqFq8NJsq7Laphp1HdAQriKK4SOhXDrajfAkoaATVEURGj3+L9xgL3fEC3vVq+Fe+HIwK+P/LmA9fB+WZWYo3eFeaZik6bsMFv5eXkkLU5ZVHFtdJBRTSR+21vh0va5Aze669F5Xpy3jSiqoq2onsXRlwIeDozwtAB7FXnCD881I24IDyTbY5Inu/mQm8Dd9ZpXRvDnNLrFzzfNoM1iTe5PwVpw5hoirYA0Wa1k9h/pZqT7yuKV+Xk05s/lSKfr7dEkiDmlrhcEEEdwRYqFgjzyywm5ie6Ek7kN9knzLS0qwaq3Cj9rVduePj9Xgur2JZoQhAIQhAIQhAIQhAIQhAhXEPpsefrzAduSLfxG/wCS7gud/S5w2amFszLZ4Qbgm2dhtcetxoq8kbq08S0VyxMuOUk1laR1OirquMQtEZHjPicfw9mheI5CBc3A7rHMPpa3jSzjqfG1xBcA4HKN3WN7LtvBdbHPCJI9joQRYtI3BXFuHHZpmm2l9Aeuq6RwDVZZ6hg9kva8AbC9wbfAK3BOp08j/pU38nRwlSNOiFreQVCEIBVXE3/Kzf5Tx/2lWqp+KD+izf5b/wCkrm3Sa9uASt8Z+C8yhOSjxpJgvPeslYe/VazDFjKI+JbLCTsq7u6tDTBOyheaVOzM1XEEz7RnMUMzcmWOb/DfmcO7CC1/ycT7lYuGira/ZdROp2iY8omHQmPBAINwRcEdQRcFV2JztJEbtnau7W2APks9w5jghaI5b8sew/U8sfgdb7vY9FoqynZLleCCNLEEEOF7jUL0q2i0bh5l6TT0rmYcG7AADoBYD0CMNjtXR+Uc3z5as3bKupJA2rD3ODWsjkuSbAXLOvuSO0THppp5WsaXONg0FxPYBRMFicI8zhZ0jnTOHVpfs0+YblHuTWtQQSC2EEOAIsZyNQSNwwGxsd7K0AVqoqEIQCEIQCEIQCEIQCEJLoArN8Wy5+XADrIc3ubb8zf3Km4/42NO76vTn7awL32uIgdgB1cR8FkMOrq0iSoMjnvYGFhkOYWBOZo7Xuqb5Yj03cXjWt827dgLHn2Wm2nsgrD/AEsYVyYILCwMpGgt9wrqHDVc2eBkg0ztDiOx6/NVX0m4S2ooHAkBzHNkYT+IG1veCQurRE19M9MlqZNy4thUuSxW5+jh5dLK7p4B/UfzWPjwOqD8rY3dNSLNsetyun8E4NyWBvXdx7kqnFSfLazNyJvGm8h9kIXpg0QtTK9IQkJQF1QcaVccdJIXuAzNLG93OdoAPNeOKOLIqRpAHMltpG07ds5+6PmuMYzjFRWTZ53XIPhaBZkY7MH57qnJliI0uxYrTO/o3Mzx+9NzMT53RUN0WHb0kalPiC1mEv2WUhGoWnww6BRZMNZRuUyYqvoXaBTpSuIRPZpxVXW6qwmOirZTcpLukPUDUr2mPWJ74jueW+zSfNnsn1slpwvNWUiZjotWLdmJ8Vqw231h/wDBBf45FE4ZxPJWtknc6RpBZeQ5uWTazw3YajoEk+qgti1Ktx5rb3MqcmGutRDtsbwQCLEHUEdR3Xtcz4b4hkprMcC+LoOrO+U9vJdBoa6OZocx1x8x6hehTJF49POyYrUn2kuWRpseqA7lTENc6doglAZaoi+tCF7CDoJWA62GoLSPvAa9UtHR0lRCwhpcxk7pmZ8+Zk0U7ruBdqLSNd7vJdqzMvFETQHZJCHMkkiLcp5rYpGxv3Nm6vaRfcHyK9S8Rlr8hglzZ44nDNAcr5WlzBo/UG1r9E9/ZymyluU5TnsOY8CMSPEjwyx8ILmg6J+bCYXPMhDsxfHKfHJq+IEMIF+19OvVBEi4jjdyjkeBLyxrkuwyPdGAQCb2c2xO2o3upmAVD5KdrnnM68gJsBfLI5o0GmwCrcPwWjmjjmj5uRzYnt+1nbcRyOljc5pN7hznb97HyuaGlZCwMYDlBJF3Fx8RLjqTfclBKQo9bWMijfI++VjXSOsCTlaLkgDfROskBAI6gH3FB7UbEKkRQySHaNjpD/pBP5KSqfi9pNBUgb8iS38JQcEfUumlfK8+J7i93qf92WhpK0thLPunVZGkd2VjJVnLZYLRO2rDyvGunUvo3nP1cDoHPt6XU/GZPrkgjafsYyHvcPvkdB5eayHC+GTPia18hZEfFkbu7Nrqt/Q0jQ0NYLNHz9StdNzWIZrz5WmTUWFh58lb0dEGJ+GOwTgViChCEIBZ7ibFzE3K02J66X9yu6mUNaSudY9V8x5WfPk8Y9NHHxxefbP1wzXPfX1PU+azlTDZ11ppAqevj1KwVn37ejaPXpGsnHC4Q4aL1HsukImWxV7hT+iqZGdVZYcdQkphrKI6BTi+6r6J2gUtzlW60bqHaKBZSKh90wxtykphKp26KNUOF1MlGRgVPNIUlEGZCkp47lIpNK25SJTJ9sAtqn8PqHwuzMNu/YpwR6Lw0WXVbTWdwrtEWjUt3hGJNmbfZw3H5rP0+FvYYm3a2Vz6qOaPPmJpZ6iSXOANnDwgHpmITfD8uWUeei2Yb1/+r0sWTzjbzMtPC2mTqOHnue4mMG8tSf1g1jkitGCL7Z7G3S11GosOlfM5pDudF9QcZc4PLLGNMzd9czQ5ug1z69xtykDACTYXO5tqe11aqZnhPBZKbJmYG/osUchDw68rHOvfv4XDX3Ku/s9VNDTG3K60vN+11mb9ejmZETfrEJWX+7ntstwquofPC4u1liOpaAOZD3Lf8RvluOl0GbxPA6pwmDY88M0dS2KAyMb9UfIyMMdqbWLmyHQkszaDUqywfDJ21Lnytd4S8xyCVmTlPa20TmNF8zSLa3GlwbkhaGmqmSMDmODmnYj4H3+SeQIE3UsDmOB2ILT5gixTqpeIa4tDYme3Lp5tb1P5KJlEzpxTE+GJmOcYGukZne0HTYO8JGvZS8E4Vme8GYZWj7t7ud5abLq8OGtsGgDTew6qbBhDBquIxx9uIpCHguGgAX8lfxxgIijDRYL2rFgQhCAQhCCm4inysXPp9XLc8VNOS6xBGq8/kz8tPR40fFHdGq6uiursMBUCuZoszSpJoyAF5Yp9TD9mD52ULKuolHRwxp6j0PovcIBCUNsVMymGhoX6KRM9V9A9P1Ey406JI5P0TblQS/VWUBDWXSEWk3ic3T3Kqenaqa5Ue90kgjRqrCkaosTFY0jFGkSn5NFBm0KsnO0VZVHVTPTmFhgbvtQt43ZYfhSmLpMx2C3IW/ix8dsHKn5lQhC1MwSEJUIKupw5zXmSAhjzq9p/Vz/vgbO/aGve6eocREhLSCyRvtRu9oeYP3m/tDRTlW45g7KmPIXPjduyWJwZLEbg3Y+xttqNiNCgfxHEYoIzJK4NYNyb/AAblYjB8aiqq6WTNqQGwMcCDkaNSL7G9/iov0mveDTxOdmDWmRxsBmdfKHEDS+hVVAWmAFoDZIyHtcN9OipteYtpnvl1bTqtFFYXUxVPDmI8+Bj+pFnDsRoVbK6F8Tv2EIQiQhCEAhCEETEKUSMIXPK6ldE8tcPQrptlXYthjZW7ajZZ8+HzjcNGDN4TqXPAVGq47hWuIYa6Mm4VdIxedMTHb0YmJ6Q3x/Zkeag8m6trJvkhNp0hwx2ThjuFJyJCxNpg3TyEaJ7OvBisV6ay6kO0zbm6eranoF4cQ0WUKQklEPLn3KciakbHqrCnjChMyWGJSozZAITUj0QmSy6JiCndI6wCew+hklO2ndbLDMLbENtVfjwzdnyZopH9Lg9AImW6qwRZKvRrGo08607nchCEKUBCEIBIUqEGC+kmiLnRSdMrme+9x+ayNK0jRdaxugE0RYfUHse6wBwpzXlpFiLqu1dypyU3K34DlIzt6XDh791uAsvw1QGMXOhcR7gFqG7LuI1CysajRUIQpdBCEIBCEIBCEIItXRMkGoWXxHhwg3bqFskllXfFW3aymW1OnLqmge3cKGWEbrqlRQxv3AVPV8NsOyx241o6bKcqJ7YMO8koC083DLhsoj8BkB2VM4rR9L4y1n7Uq8tKuJMIf2TYwl/ZPGU+df2qMpJXtsStY8Md2+SlMwh56JFZlE3j9qRsSkMBC0NNw8476Kyp8AYN1ZXBaVds9YZOClkebAFX+G8ObF/qtDBRMbsFJAWjHxojtmycmZ6MU1K1gsAB7lIQhaYjTNM7CEIUoCEIQCEIQCEIQIQoNbSgj3hT14kF0DFPCApQXloXpAIQhAIQhAIQhAIQhAIQhAJEIUSEKQtHZCFEyknKb2C8mBnYIQoTuSCBnYJwMHZCFMEy9IQhS5KhCFIEIQgEIQgEIQgEIQgEIQgEhQhABKhCAQhCAQhCAQh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http://www.aurorahealthcare.org/yourhealth/healthgate/images/si2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335471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474840" cy="452628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Si bien las </a:t>
            </a:r>
            <a:r>
              <a:rPr lang="es-MX" dirty="0" err="1" smtClean="0"/>
              <a:t>adenomegalias</a:t>
            </a:r>
            <a:r>
              <a:rPr lang="es-MX" dirty="0" smtClean="0"/>
              <a:t> </a:t>
            </a:r>
            <a:r>
              <a:rPr lang="es-MX" dirty="0" err="1" smtClean="0"/>
              <a:t>carotídeas</a:t>
            </a:r>
            <a:r>
              <a:rPr lang="es-MX" dirty="0" smtClean="0"/>
              <a:t> son las de mayor tamaño, las cervicales posteriores son las más características. Suelen ser simétricas, libres, elásticas y sensibles a la palpación. Puede haber </a:t>
            </a:r>
            <a:r>
              <a:rPr lang="es-MX" dirty="0" err="1" smtClean="0"/>
              <a:t>adenomegalias</a:t>
            </a:r>
            <a:r>
              <a:rPr lang="es-MX" dirty="0" smtClean="0"/>
              <a:t> profundas, sobre todo en </a:t>
            </a:r>
            <a:r>
              <a:rPr lang="es-MX" dirty="0" err="1" smtClean="0"/>
              <a:t>hilios</a:t>
            </a:r>
            <a:r>
              <a:rPr lang="es-MX" dirty="0" smtClean="0"/>
              <a:t> pulmonares y mediastino</a:t>
            </a:r>
            <a:endParaRPr lang="es-MX" dirty="0"/>
          </a:p>
        </p:txBody>
      </p:sp>
      <p:pic>
        <p:nvPicPr>
          <p:cNvPr id="13314" name="Picture 2" descr="http://1.bp.blogspot.com/-I9p_KAiCStY/T-J5D18swQI/AAAAAAAAAJA/nT578eSdEHc/s1600/0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771800" cy="2274591"/>
          </a:xfrm>
          <a:prstGeom prst="rect">
            <a:avLst/>
          </a:prstGeom>
          <a:noFill/>
        </p:spPr>
      </p:pic>
      <p:pic>
        <p:nvPicPr>
          <p:cNvPr id="13316" name="Picture 4" descr="http://ts4.mm.bing.net/th?id=H.471149852950548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rmAutofit/>
          </a:bodyPr>
          <a:lstStyle/>
          <a:p>
            <a:r>
              <a:rPr lang="es-MX" dirty="0" smtClean="0"/>
              <a:t> </a:t>
            </a:r>
          </a:p>
          <a:p>
            <a:endParaRPr lang="es-MX" dirty="0" smtClean="0"/>
          </a:p>
          <a:p>
            <a:r>
              <a:rPr lang="es-MX" dirty="0" smtClean="0"/>
              <a:t>En la mitad de los casos se acompañan de esplenomegalia</a:t>
            </a:r>
          </a:p>
          <a:p>
            <a:endParaRPr lang="es-MX" dirty="0"/>
          </a:p>
        </p:txBody>
      </p:sp>
      <p:pic>
        <p:nvPicPr>
          <p:cNvPr id="11266" name="Picture 2" descr="http://scielo.isciii.es/img/revistas/diges/v104n8/es_imagenes2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648075" cy="4200526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4572000" y="3284984"/>
            <a:ext cx="1800200" cy="10801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618856" cy="4526280"/>
          </a:xfrm>
        </p:spPr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 smtClean="0"/>
          </a:p>
          <a:p>
            <a:r>
              <a:rPr lang="es-MX" dirty="0" smtClean="0"/>
              <a:t>En el 10 por ciento se acompaña de     </a:t>
            </a:r>
            <a:r>
              <a:rPr lang="es-MX" dirty="0" err="1" smtClean="0"/>
              <a:t>de</a:t>
            </a:r>
            <a:r>
              <a:rPr lang="es-MX" dirty="0" smtClean="0"/>
              <a:t> hepatomegalia.</a:t>
            </a:r>
          </a:p>
          <a:p>
            <a:endParaRPr lang="es-MX" dirty="0"/>
          </a:p>
        </p:txBody>
      </p:sp>
      <p:pic>
        <p:nvPicPr>
          <p:cNvPr id="39938" name="Picture 2" descr="http://ts3.mm.bing.net/th?id=H.480329481683086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024336" cy="1914525"/>
          </a:xfrm>
          <a:prstGeom prst="rect">
            <a:avLst/>
          </a:prstGeom>
          <a:noFill/>
        </p:spPr>
      </p:pic>
      <p:pic>
        <p:nvPicPr>
          <p:cNvPr id="39940" name="Picture 4" descr="http://3.bp.blogspot.com/-a8XRMz7ravg/TmQjqbP3G0I/AAAAAAAAAPw/3m7dNTpYuFo/s1600/Hepatomeg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143672" cy="2627784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3347864" y="4293096"/>
            <a:ext cx="280831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La faringitis es de características variables, desde eritematosa hasta purulenta o </a:t>
            </a:r>
            <a:r>
              <a:rPr lang="es-MX" dirty="0" err="1" smtClean="0"/>
              <a:t>úlceromembranosa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12290" name="Picture 2" descr="http://ts2.explicit.bing.net/th?id=H.480279227754304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2857500" cy="1933576"/>
          </a:xfrm>
          <a:prstGeom prst="rect">
            <a:avLst/>
          </a:prstGeom>
          <a:noFill/>
        </p:spPr>
      </p:pic>
      <p:pic>
        <p:nvPicPr>
          <p:cNvPr id="4" name="Picture 2" descr="http://t2.gstatic.com/images?q=tbn:ANd9GcSb1uCStDcpiRrgQfVLm8VXX4D8tEQAfoUFhgXRTFkH8HOAT2_2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4" cy="4526280"/>
          </a:xfrm>
        </p:spPr>
        <p:txBody>
          <a:bodyPr/>
          <a:lstStyle/>
          <a:p>
            <a:r>
              <a:rPr lang="es-MX" dirty="0" smtClean="0"/>
              <a:t>El síndrome dérmico está caracterizado por una erupción generalmente de tipo exantemático, en la mayoría de los casos fugaz, y ocasionalmente asociada con un verdadero exantema</a:t>
            </a:r>
            <a:endParaRPr lang="es-MX" dirty="0"/>
          </a:p>
        </p:txBody>
      </p:sp>
      <p:pic>
        <p:nvPicPr>
          <p:cNvPr id="40962" name="Picture 2" descr="http://ts1.explicit.bing.net/th?id=H.453738479236085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7051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Cuadro clínico: Escalofrío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3682752" cy="452628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Otros síntomas frecuentes son: escalofrío, diaforesis (sudoración excesiva), cefaleas (fuertes dolores de cabeza), </a:t>
            </a:r>
            <a:r>
              <a:rPr lang="es-MX" u="sng" dirty="0" err="1" smtClean="0"/>
              <a:t>artro</a:t>
            </a:r>
            <a:r>
              <a:rPr lang="es-MX" dirty="0" err="1" smtClean="0"/>
              <a:t>mialgias</a:t>
            </a:r>
            <a:r>
              <a:rPr lang="es-MX" dirty="0" smtClean="0"/>
              <a:t> (dolor en músculos y/o articulaciones), astenia (decaimiento, agotamiento</a:t>
            </a:r>
          </a:p>
          <a:p>
            <a:endParaRPr lang="es-MX" dirty="0"/>
          </a:p>
        </p:txBody>
      </p:sp>
      <p:pic>
        <p:nvPicPr>
          <p:cNvPr id="10242" name="Picture 2" descr="http://t2.gstatic.com/images?q=tbn:ANd9GcTI-6clIiM9Q8BjHnr_KYJRXjvQqEPE97J-y44bcwMSfC0hWI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1952625" cy="2343151"/>
          </a:xfrm>
          <a:prstGeom prst="rect">
            <a:avLst/>
          </a:prstGeom>
          <a:noFill/>
        </p:spPr>
      </p:pic>
      <p:sp>
        <p:nvSpPr>
          <p:cNvPr id="10250" name="AutoShape 10" descr="data:image/jpeg;base64,/9j/4AAQSkZJRgABAQAAAQABAAD/2wCEAAkGBxQTEhUUExQWFhQXGBgXGBgXGBcXGBgUGhgWFxgYFhcYHSggHRonHBcXITEhJSkrLi4uFx8zODMsNygtLisBCgoKDg0OGhAQGiwkICQsLCwsLCwsLCwsLCwsLCwsLCwsLCwsLCwsLCwsLCwsLCwsLCwsLCwsLCwsLCwsLCwsLP/AABEIAMABBgMBIgACEQEDEQH/xAAbAAACAwEBAQAAAAAAAAAAAAAEBQIDBgABB//EAEUQAAEDAgMFBQUFBQYFBQAAAAEAAhEDIQQFMRJBUWFxIoGRofAGEzKx0UJSYsHhFBUjcpJTgqKywvEWM0NUYwdEc4Oz/8QAGQEAAwEBAQAAAAAAAAAAAAAAAQIDAAQF/8QAIhEAAgICAgMBAQEBAAAAAAAAAAECEQMhEjEEE0FRYTIi/9oADAMBAAIRAxEAPwD53RYjadNUUQjKagypdSCMpIamZVpfCRjILYbKbHoN1T169WXgq+CFGsPdUVrTKDa4BTp1f9/XctQQ2VRUXe+nW/rko1KlkEBlbzEeuSrp1PL8lVUq+vzXjKqcQPLrX4Kuq7cqHYiFKgx9X4R3nTxQGKMS6RYoXajyWmo5TRaJqFzjyMDu3rxgpNPYpNnib/NDmg8TM7fVWtc7cD4LV06RqmYE8mgegmlLKRxQ9geBg2B28HwK6pV9QvobcsHH89yrfk44A+v1S+wPBnzv3xXe+9fqt1UyGmb7DSegF0vxnskD8JLfO/Q/VMsiA4MzDKseuatFfn6HoK7FZBXYT2S4cRv7tUreC0wRB4EQfBPaYlNBr6vVetqyLet6Xh/FSFXf9PWi1Asa7NlGoI8lRh6kWG9T2p9dUAnP/VUm6Id1KgymiYoeyyFrU0wLfFDVkbMKaoXK+sxcmsB1MK5jlW1SBShC6b1btoRrlGtiA0STZYNhL6qGOPG7xSKtmBefw7gqnY20W+iooEnk/DTfvBpi+6/VXMxQIsVkcOXvMMa538oJ+SNZSrATsPgcWu8yg4Iym/w0zcQovxXNZoYt17+a7CurVnbFJrqj4JhtzsgST3BDh9N7B6a66k5zjABJ5Kv2cy59bYe8gMdtWHxENjfzv4Lc5ZhQCGUmBpJAG1wImetiknJRKQi5bFOXZKTBqRNuyNw5/RMnvazsNtE6Kys9oa43bUBMiLcPmEiZiTVqhgu4z5CTroOamrkU0tB76s9FdlmH2ySLxGl0PiKtNgt/Ede9wwHkLF3Ww6p9k1Z4pNkxPahoDRfQQ2Es2kjqx4uWgmhlzhbZPOxsj6bQB+SpbWOkniTJUzjTvu3cHX/VQsv6KLy4Dko+8VJqBxtZ3Amx6Hd0PjuS3MMzbSBLjEeM9PyW2H1RGVeqBfQ/PkQrhV3cFjsBmTq9YE2Y24HynmtOyrod35J6a7OfJFfAwNGseSFxuUUqo7bA49L9xTCk4GFP3W9MtHOzA5t7GxJpH+66/gfqsji8K6m7Ze0tcNxHmF9sdTB3JVmuSMrNIc0cuIPJPGbXYjimfKKb/H8kQyoi86yV+GdBuw6O/I80q2lZO+hKoZ06nE6K0FL6TrK6nUuhRgh7ZQ1diKaeenzUazFgixzVyIqsXI2agBhUgotC5xRATL41SHNcVtOgaD5ozF4sQQNR817QwLAG7TNt7gCZLgBtXAAaReCJKa1BWxseGeeXCAuyrLqmIeKdISTqdzRxJX0fKvYihTaNv+JXJGztXHdTB05mYVvs/haVCmNhpkztAmQCLmXC7tRA3bynNF9uzDCL2hscRPRSnlb6OrH4frbU1sNOBw7PjLwBFxtMbP3bfIlS95RaQNp7hYtFu1wAIbJ8UI3MXteA1znNjtgS4ADSZ1m9tfBQzDFbUObAaTcsEHZNtobiZ4g2UezoSoWe3GVHEe6FKmwVXOcbEANYG32n7yeA3+KXexXs7VoYsmo0Q6lUYC1wIBcPFaHA4ZjXl4JfMjaJM7pDho13LThK8fWI7YIBbMEme0bN/OeiZ5JVxOWeGLlyKPY3KyzBe6rD3TwWPa4tJIbImRa9jaftJtm2ZUgWSGuq7IBLAdGklvT9UhxGdftDy1xLQLGGuIm0n8MmDC7D1HbIa1o2HXMiJ79ZU3Ft2yaaS0RzR7qjiTq4wADe5sOt0D7oUpYwzP8AzHfeg/CPwjzInhDpjQ0OedWiG/zOtPUNDu+EopNG2TuAJXVjVIjN7CMry04isGX2R2nng0fUwO9arE0tlOfZ7K24ehcfxKkOf4dlvQA+JKljchr1RLAwT990fIFSlj5Hbj8hQ7MpUxUIDF59TpiXPA9bkN7Z+zmNpXc7ZadNn4Xcg7jyK+a4imZO1M89Vl4/6PLzPxGvzP28bEUmlx4mzfqUp/ez8V/zHTVaCWfjYLlsfeAEg6kAg6BZqo1XYKoQ9paYLSCDwI081WOOMeiEs0p9m/8AZiqA2d5utfg64I/RfPf2kNeCLNeA9o4B2o7nBw7loMtzDRRnErCWjb4StPCyZMnTcszgcSZ5H1xWjwlSbqZPJEv2EizWsWh3AcrmxlaHckuflkbO2wOsRJAM7kwkIuTpIRMzSi+lsV6RIgAkOk33u4Hosdn2V+5dLdrY3bQhzTwIPz3rSZnQbQa1rz2vihthcyQ94vJmbXjeEzwWOr1P4I2HgiQHQLDcXOMuN7X1haL47NKNnzZhjcfCyIw7p0WpzXB1qZJIcG/z7QHgbd6XivPxta/qL9zx2vOF0qmtEGqYPSMn9FY5v+6t/Y99Mk2uw3cOYj4h4EcCqgR6ukehkDPYvFdVXqBhKIVVYWMaq0FVvVBWIcVI11T/ANnXh7A+ptAs7DHNAO0GgXIJFwCBM91kizOpJ8U/ykhrWDQCm0Hq+XOPi7yCecU47D42aePLcHRraQA2WAw1wIE3Ide5PE/6YV4pB0+82wSY7Li0NGgmD0vfVBYKu0shw0sRYQdxHkQpOeQHAw4RZ0xJ6biufiejLLbtjV4DGtaBBJ11kXlxJ1PBe4aHbQGpcddBpr63pe/FNdUAnRkeevkmmWPADhaZB8h9EtA56EmHzTYDgQXAy12z1MuniNfJKcZTrPf7twOyw3iYMb53zr3qNbGubIaSBJ06pJnePqNqU3hzr02zfUsLmf5WtV44vpwZc76NbgasfDvNxvR5xZNm925ZPLM+D3hpbszqZ38UZWzQNdxbcGOBBaY5wZQcBITWrG9bHtcwMD7l7rkQ0mGtAmZjW8b0Hh6lw022qjWOncC4B090oSiwOZO20sDiC4GTcAgbOs6281VVrbZJ0lxPTghByp2ju8rFgjKPqd32fas2zplGSQHEaN/RI8VnmMqdpj2U2/haSQOrj+S+c1M5ftgvknrraPFFt9qSOzv4THkknyVUQSX00eLzKoWvFeoagIiX3IduNONDPBYfM8GHk2hwkHjIsm1PGPqEF2s2jRv681bnuFJYMSLxstrR4NqfIHuKSLae2UhXRg8RgHDQSqKdCFradIOKhmWW2mL8fqrKYZYa2hT7z+DSPB1RncCx4/zlG4LFRCCx9EspUhxNR/cSxg//ADKqo1LItElJo+g5fiuyD9FrMrxFgvmmTYtbHJcUNPUKEkV5Wjah36rHZrhKgqulpJc4kGCZBJghanD1JgTqiXVJJ4cOUW8oSuPJFPG8p+PJtK7MJj8vLfdmruAkcLzc8hZKMM+a7nA6CAbiRub0i994C+hZrgRVaZMLAZm1rA6mBYm0cQi0RlPlJyG+CFCtSviXtq6OlstLZgAzqec7+SQ47Dim8ta4PA0IROBq7Ao0njaL3XaCGgiTF9wgATzlHZpQwZcQ33lB4FmntNcNDsk3EOkRO5HHLi/4JNWJ6L4i5HTWeSsxQBG20ReHAcdzgOB+Y5oMO+aJwhk7J0cC3x084K6GrILsEquHVcqiFySh7Fkqqs6ysVdbQp0K+jN4o9orSYJ1qZ+9Tb4gbJHi0juWZrGSeqb5JX2mGn9phL2cS03e0cxG102lZq0Qg6lZoadftToQPEcEHja5YJBvz9fNSp122JBNoPRB490kgGRFjMqVHa52NTXAaD8JkEnU9oX1+SaYPNQA682FzvIBN1mG1w+L3sPXNXYig8ASIYbiBAO/xW42zeykeMcePND53gahDHBpLWsvFzLnOcLfy7J70XRpgyXHZYAXPd91g1PXcOJICEy7Ppqvc4QHGwG5sQG9wACr10cTd9izCtLSvcVVPFP8w91UEsgO4/kVmcUboLYrVDH2exEufSP2wCz/AORkkDvaXjrCY0akFZVpIIIMEEEEagi4IWmp1xXYajYDxeo0bj/aNH3Dr+EmNITNBhIMriRZPPZ/E03WqNaToZEz47lm6VSRB1+a9ZVcx0iy5p49UehhzRuze4nJWEbWHIpu3sMljuh1afLkqMBXgup1GwSCHsO9pseoPEIXJ822gOO/l0TesGVQNrUaOBu3oeHl0XNbWmdU8UZbiY/N8sfg3jV1Bx7D9Y/A48RuO/qjcJW96A3UmwHPSy0lFzS00cQ0PpPtyO/+660rO5tkz8vJIJex5im/+zaQJbU4VDMDlJ1MKi2icZ1/ywbMsGHu2W6NAY08hv6Eye9J/wBhaOy9pB3ETdOsLVmE5ZhWVW7LwD9eIKZTrsXLjvaMhl9NodBLuWi0uBrNY8QdePmk2c+z1XDnbb2qU672/wA3LmgmYtw3ad6ZxUto5VLj2fVctxnaF/z3FH0sUAvnOUZxsuaXAwCJ6b/KU+q5lskt4EjqOSSMGNKSNa7ECIWazqiwXaL+aEGbHirv22QSUXBmUkZ9z3Pe0vENpgkQLwL7r63T7KM2LcN2cM1731CQSQSdI1FuzNhvHNIcdWeXQ0QDY9PzUqbzR9y1rWkyH9qzT25udSd3kpSRRbLs8wNRjtt9MsDt0RB4Jax9x1H5LQZrXxWKquaabthtiWtimHCe0HEcOPDRIKbdl/a0YSXdG3Py810Y3aITVMGxVSHvi3ad/mK5BbZNybmSepuuRYLK6YleVqcj6q+k1TcxawmMxFPZcQoUqjmkOaSHAyCLEHcQU2z3Cwdod6Troi7RyyVM0WFxzKupbTqbwYbTdzYTZp/CbcDuROIpOFntI6iJ6HesqQiMNjarPgqPbG4OMeGi1BWRj2lTi/O3BaXLiHMDK/YabNLrE/yN+Jx6LL5dn9RwNOrUdsutIMEf0wgcfQfSqBxcXg6PJJPSSlr4Hl9GftfSfTim0EUJBDvtPd/5I0i8N0E7ys2Svo2R41mJp7FQA2gg370HW9k6AftbTi3UNtHjqlWStMLg3tGVy6txXmaATI13/VPsyy6k0dmxCzlYQU6d7EarQHKJy9zxUa6mS1wPxN1H6HSDYrzD0Q54Djsg+oWiwuBYwW+swtKVGjFsOilUbcCk/i0H3Z7hJb3SOigzCVB9nbbxYQ/5X8QvGsUa+HBEHxGo6KakWcQihQqNILWP6bDvondLFFol5FP+ZwB7mjteS+f4rbaS0vdG7tOgjpKppViFpY09jQ8iUdM+oMz2mDDO0d7nCB/dZ+ZnkGphgsaHNLDFSm8Q5jryD11+a+WUsceKPwubuaZBUnifwv71Ls1Ga5KaH8SkS6hzu6meD+I/F4ojLsTohcq9opsTrYzeeRG9XVMOAdul8OpZ93m3i3luU2n9Kqaao1VEhzYN+SwPtVk/uCalOfdk3H3TyHD5LW5ZiJGqtzSk2owtixEH6+SEZOLIzjZ8sbiSbTG5aTLK4qMAntsEO50xAa/unZPRp4rK47DmjUcw7jbmNyuy7Hljw5pgg2Prcuw5E6ezb0KQTCm0JPgsxZUAuGP+6bNJ4scdP5T3EpltlpgiDzB8lNlYs8x7OA9dEso03l4qOnsBxA1tsndxT33sCSk2Jr1HuLaTSZsY0A/EdAoyRaLDslzir7ivTY1rdo7TXE9skgNBbNtQNeaWZvltZmH945hBd8ZMSGAzpM3ME8gFzHU6LQyz6m8SIFyZJNiYIgadUdmXtA55ZsANaW7Bae0Ds6fPyQjaejSVmPprl57stcQQQeEEeHJcrkQumrXA9UNTdCIYJ6hAYGx1HbpkdfFY6o2Ct7s2hZfPcEWv2gOyfmqY38JZY/RSFbTpk3XNpE7k6yfD6ggGePBUboilYkIhFtxJLdg3b8k6xeStPw2PiFThfZqq+7Yje49lv9TrJVJMZwaAsurGmZhOH548iJtzXp9mS3WsDyY0nzcWhVvyJo+3U/oaf9azSZlyQHiMcXapdUfOia1MkP2KtN3J803d21LT/UErxFB9M7NRpadwcIkcQdCOYRQHZKnSkQQqyCzQub0K998oVKkoinv7wqj/AKhPgrWZ1VG8HqEC5QWpGthmJzAvjaAtwUQ6UKvWmFqNYVKkx6oa9WArUFMNw1YgrR5VmREXWUaUfhK0KcoplITaPoFCuDdtjvHHoj6eLn169BZHC4yBqj6OO5rncDoUwP21wG033jdW6xvasXRqL6ZVqB7SDeRHdovm+YUfd1XMiwMjoVbG9URyrdh+HxGi0WVYx4ENeQOE28NFlsHR3yOgWhwIARkCBp8Jj3mxP+Fgv1hVZliZiSSBu/TQIbDVVfV2Xa+iueWzqixWyr7yqXxAAFxEyOBI8U1p5pO27ZpyG9k3L5BBiekpVioAMSLzb5dFDD1WRIEN0ki8QfJCg2L89xBc/ajULl5nDJIhcrJKiLI02yjKY5IagETSKAQhjV5Uw82OikyJV2qFmEeLytuySB+hkG3LXxU8JTAaOGocPzTh/wDv0U8uoNaDUgaw0RYvFy7oJ8SOadSvQriTw+DDBNQS6AQzcBqPeeXZ534KVWsSRJ003ADcGgWA5BRkudAkuJsBJJJ5cU2wnsljKmlAtHF5aweZnyTJAYmc5VkrXt9ga323k8RSa13+Oo9o8iqauRtpa4DEVD/5MTTaPCl9VrS7Cot9IymyN4CrrMYW7DgCzex3wzxbeWu5tgrXsYwW/ddMcy97z4uBVNRzP+x2elNp+V1N5Uui0fFlLvR8sz3KRR7dJ21SkA3l1MnQPjUEzDt+lik+2vtTK1Mf9EgGxBpkAg6g20SjM8lon4QNlwlpIgxvBkaggjuTLOhZ+FL4z5ZK8Wzxnsy3ds90JVX9nHjRUWSLOaeCURCV0Jx+4H+gvf8Ah6om5InwYohc2Qmzsgq7oKrdk9Zv2CekFbkjcWC0al05wLA6EqfRj4gWnnZFYN5ab+KDCtGnw2BsrTRhe5TVdUHYbtAamwA6uMDzR1Sjxezu2neYbCjs6NAbaqyXtI+awP4Vtf2Mu+FzHHgHQfBwE9JWMzrAVXVnAU3ktgGxseCaC2LO2tFWFqwmmHxUJBJFiIIsQbEHmFbSqnd5J2rJp0admOR+GqOc3akBpsC4xJ3xAJ8lmKGGqu0Y7qbfNa7LsDLGkidhl2zvbPD7J1kc1OSSLY1KTSQHiqZ0O+4g2I4iN36octIgbh8k1biiS1rgHNmNmAIkgdmNChcdTgkcCR4WUYzUujt8nxJ4K5PsU4l916oVQZXK1nGTpvV7XoBrlcxy1GsY06iIZUS+nUVzaiWjWEVX2t65I2vbs7mDZ7/tH+onyQGG7T2C0bTdeEolo2jrG8k6AbyUy/Q026QRSz2vhyxmFaDVqEC+pJMNaDqBvPeVsMXmdYtFJ75dADy2wJ3gDhKxuVbH7VTeHGWtcGhzYl1hIMm8E2TGpmEVam0CRMg6x1UMkrjou8MscqmqNJWzl1KkNk/CNBrzSP8A4nFW7XbXzHUFKMfnLZ2b/wC6QGm0SdoNM2MgEd6EVyVMaGT1s3NPNAd/rorhi59fosKzMtmzyHD7zSCe8Jhhswn4XSOv0SvHR2QzRl0a5mM5/wCI/VXtxe0xwnSHC55A/NvgsmMxO+fFGYDMZdF7teNfwOPzAS8RnJUN37LtQD5/kqH5ew7o8kup5j6ui6WOHFZWiU6ZMZUN0d69Zlw/3RNLFA8FL9oE6p1JnLOCBRgIOisbQAF2op2JHL1zXja82gEdy1sSkCOwtF1nNB6hCv8AZLCHtlpF7BpLdo79NG8+5MKmHkgBrhJA0NpPTcl2YZgAdCGiwmR2RpqO/qSmTkuhuMX2idbJGmIfAFmtAAa0cABoqauS2s/yQL88bx81EZ83iPEI+yZX0QYScqeBrKXZvgCXbNS7ABsDg2PsnrMhGNzpp3+Y+qmM3527j80spSkjp8XhglyqxZiPZvaDHOAJLdTIlgJ2J7pHQBFYLJAPstHSfzR9LMtoOE3EuF72+IeF/wC6pUscEebqjlzY1KbmlVl9DLwNytGHiPXqysoYkEKNeqsQ2hfUosaZawB3GSQOYBSnGDVNcRUSfGVNU0UkNkyzyf6dimu265VYl91yoQBQ9XU3cUMxXNKYAdTMK9o6IKm5GUkrCEYJ8PYfxNnxCJYR2mkwCIngQQQeki/egam9H4g7UOH2r9HaOHjPiFlvQ0ZuElJfCLW+6aari0+7O00NcCXEdoNtpOzqUb7MZxTq1wZa5lQRzB12SNxS2owFjg4S2xgGNCDr4qVGnTpFpZTY3ZuIGkczv5rKEYqjozeTPPJSl8G3/qnkkto1aEM+Jjo13Ob/AKl83/ZqrD227Y56+JX2D2jruq4FxpxtjYeJ0gEbXi2VmsOxlWmDFiJCVz4hx41NmTw2BpPFteBEHwV4ycDS3S3yRmKwYB0ug6lV7bh1hqDeO/VC2+ijil2WDBvGlR/9R/NG5ZTqh5dtuhrKhvH9m4DdxIQdHHnePBMW4xraRJttnYHRpDnnpOwPFGmK5RK6L6v3vII+i+py8P1QlPFA6FF0MSElMm5hTKlTgPNTFV++V5SxUBEMrg66IVQrlZWyueJXvvAdSPEKx1FrtDBQGJw5i10RRjg9TBMhrzr+B0aIZznj7T/EpRQpbNRs9kElpOkNcC0nuBlA1qdZhLRUeCCQRMwRY69EyQxozi9zg138zGn5hD1K1M60KB/+tv5LOvzLEt1eD/M1qj+/au9tM9xH5o8WGmPy+j/21HuBHyK8FagP/a0+5zvqkrM+H2qX9LvqrhmlB2oe3rceSVxka2PcLmFLaaG4am2TE3Jg239UtGZui2yOQAA8lPL/AHbiXNcHbIJ1vtEbLbdSFTTwbNqHyBySNV2Dk7DsFi3z+qae+O9DUDTYIYPnK6o9GIJOyOJqJLjaqMxdZJMTUVEibKKtRchqj1ypQlllNymXIVlRXtesYLpORVOolu0r6NRBo1hwqTZHYKqD2CbG7Sdz7COh+YCWseig2R680OghrhBuORHkQlmIa+DEGLcJ5phTxAIh5uLB/wAg/wCuvVVVqRabix0OrT0Isd6LVoKdFuRZu9tANfdzJa4cRNvIhTyY7O0zcHOA6SXN8iEpodmqAdHW/vDT6JlTfDwd5+YhRyOzp8d1IMx2FDgs9i6JaTI5EcR69XWsZcKnEZXtiTDW/eO/k3e48h5JIyo7JpMwlKjUbU2B/wAqNraOlNg1JPAcN8gK/FYttR3Zs1o2Wg6ho3nmTLjzPJMs0pgtNFoIZO1J+J5GhdG4XIaLCTqbrKYim5joPdzXXFqSPMzN43/BptkaKynjCN6V0sUd91d7wHRNRFtPocUc0PFH0s0BWWJheivzQcUxeTRsaWaWRVPMQdSFiGYhWsxZG9L60FZTWVawJiyPosbVG0bvA7Q4gWD56QD0nisXSx54ouhmBBBBgjQixHel4UVjlRrqVCkPshSNKlvY3wH6JPQzhjvjEHi0CD1ZOvQ9yMp4hp0qM7y4eRCRwOiOYIqZdh3a02+Hr5oZ3s5hnGPdkT91zh+nmpiuwfbHRoJP5DzXHHahggbzPaI4EiwHIeaRxa+llliyiv7NYcN2Wl4vJc10y4SAJvYSe8lR/dwaI23O/mifkFcXn1BVT6iNyYknAlSYG71XiK6FrV0BXxCZI5mz3E1pS6s9Sq1UHWqKiQjZXVcuQ73Lk9CWX0nIhhQVMoljlmYKlEUghGFFUXJRg2iEW0BBMKIaSkYyJO7kJWrvYJY6OIsWnq02KKc2dENUaUUBkjiW1GSaYDuLS5sOG+LgIqtiWFjamy7WT2xYizvsJTRGy4jc75ozD/ab96/eP0KWaHhI0eDzAbILWNHMy8/4reW5X+/LjLiSeazuU1eyQfsmO46eaZUqkFRas7FkLMxwO0JGqzWOwe2CN4mOvBa+lVlK81wsHaHf9UYOmDJFTiZBuDDx91wsUJWwrm6i3FOarYfP3teqsdTkaLr5Uea4WZ8OXByY18vBu22ttyBqUCNQmTsm00QXAr0BekIinoerWVUOQuBWChg3EoihjI3pQ16994lpDJj2nmAlEszFZjb5rvec0HBDqbNb+8VRUxyz1PE96s/aEvAbnYzqYqUO+vzQZrKp1ZHiDkEVKiFq1FW/EKh7ydAUyRrOe9coe7J3Lk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52" name="AutoShape 12" descr="data:image/jpeg;base64,/9j/4AAQSkZJRgABAQAAAQABAAD/2wCEAAkGBxQTEhUUExQWFhQXGBgXGBgXGBcXGBgUGhgWFxgYFhcYHSggHRonHBcXITEhJSkrLi4uFx8zODMsNygtLisBCgoKDg0OGhAQGiwkICQsLCwsLCwsLCwsLCwsLCwsLCwsLCwsLCwsLCwsLCwsLCwsLCwsLCwsLCwsLCwsLCwsLP/AABEIAMABBgMBIgACEQEDEQH/xAAbAAACAwEBAQAAAAAAAAAAAAAEBQIDBgABB//EAEUQAAEDAgMFBQUFBQYFBQAAAAEAAhEDIQQFMRJBUWFxIoGRofAGEzKx0UJSYsHhFBUjcpJTgqKywvEWM0NUYwdEc4Oz/8QAGQEAAwEBAQAAAAAAAAAAAAAAAQIDAAQF/8QAIhEAAgICAgMBAQEBAAAAAAAAAAECEQMhEjEEE0FRYTIi/9oADAMBAAIRAxEAPwD53RYjadNUUQjKagypdSCMpIamZVpfCRjILYbKbHoN1T169WXgq+CFGsPdUVrTKDa4BTp1f9/XctQQ2VRUXe+nW/rko1KlkEBlbzEeuSrp1PL8lVUq+vzXjKqcQPLrX4Kuq7cqHYiFKgx9X4R3nTxQGKMS6RYoXajyWmo5TRaJqFzjyMDu3rxgpNPYpNnib/NDmg8TM7fVWtc7cD4LV06RqmYE8mgegmlLKRxQ9geBg2B28HwK6pV9QvobcsHH89yrfk44A+v1S+wPBnzv3xXe+9fqt1UyGmb7DSegF0vxnskD8JLfO/Q/VMsiA4MzDKseuatFfn6HoK7FZBXYT2S4cRv7tUreC0wRB4EQfBPaYlNBr6vVetqyLet6Xh/FSFXf9PWi1Asa7NlGoI8lRh6kWG9T2p9dUAnP/VUm6Id1KgymiYoeyyFrU0wLfFDVkbMKaoXK+sxcmsB1MK5jlW1SBShC6b1btoRrlGtiA0STZYNhL6qGOPG7xSKtmBefw7gqnY20W+iooEnk/DTfvBpi+6/VXMxQIsVkcOXvMMa538oJ+SNZSrATsPgcWu8yg4Iym/w0zcQovxXNZoYt17+a7CurVnbFJrqj4JhtzsgST3BDh9N7B6a66k5zjABJ5Kv2cy59bYe8gMdtWHxENjfzv4Lc5ZhQCGUmBpJAG1wImetiknJRKQi5bFOXZKTBqRNuyNw5/RMnvazsNtE6Kys9oa43bUBMiLcPmEiZiTVqhgu4z5CTroOamrkU0tB76s9FdlmH2ySLxGl0PiKtNgt/Ede9wwHkLF3Ww6p9k1Z4pNkxPahoDRfQQ2Es2kjqx4uWgmhlzhbZPOxsj6bQB+SpbWOkniTJUzjTvu3cHX/VQsv6KLy4Dko+8VJqBxtZ3Amx6Hd0PjuS3MMzbSBLjEeM9PyW2H1RGVeqBfQ/PkQrhV3cFjsBmTq9YE2Y24HynmtOyrod35J6a7OfJFfAwNGseSFxuUUqo7bA49L9xTCk4GFP3W9MtHOzA5t7GxJpH+66/gfqsji8K6m7Ze0tcNxHmF9sdTB3JVmuSMrNIc0cuIPJPGbXYjimfKKb/H8kQyoi86yV+GdBuw6O/I80q2lZO+hKoZ06nE6K0FL6TrK6nUuhRgh7ZQ1diKaeenzUazFgixzVyIqsXI2agBhUgotC5xRATL41SHNcVtOgaD5ozF4sQQNR817QwLAG7TNt7gCZLgBtXAAaReCJKa1BWxseGeeXCAuyrLqmIeKdISTqdzRxJX0fKvYihTaNv+JXJGztXHdTB05mYVvs/haVCmNhpkztAmQCLmXC7tRA3bynNF9uzDCL2hscRPRSnlb6OrH4frbU1sNOBw7PjLwBFxtMbP3bfIlS95RaQNp7hYtFu1wAIbJ8UI3MXteA1znNjtgS4ADSZ1m9tfBQzDFbUObAaTcsEHZNtobiZ4g2UezoSoWe3GVHEe6FKmwVXOcbEANYG32n7yeA3+KXexXs7VoYsmo0Q6lUYC1wIBcPFaHA4ZjXl4JfMjaJM7pDho13LThK8fWI7YIBbMEme0bN/OeiZ5JVxOWeGLlyKPY3KyzBe6rD3TwWPa4tJIbImRa9jaftJtm2ZUgWSGuq7IBLAdGklvT9UhxGdftDy1xLQLGGuIm0n8MmDC7D1HbIa1o2HXMiJ79ZU3Ft2yaaS0RzR7qjiTq4wADe5sOt0D7oUpYwzP8AzHfeg/CPwjzInhDpjQ0OedWiG/zOtPUNDu+EopNG2TuAJXVjVIjN7CMry04isGX2R2nng0fUwO9arE0tlOfZ7K24ehcfxKkOf4dlvQA+JKljchr1RLAwT990fIFSlj5Hbj8hQ7MpUxUIDF59TpiXPA9bkN7Z+zmNpXc7ZadNn4Xcg7jyK+a4imZO1M89Vl4/6PLzPxGvzP28bEUmlx4mzfqUp/ez8V/zHTVaCWfjYLlsfeAEg6kAg6BZqo1XYKoQ9paYLSCDwI081WOOMeiEs0p9m/8AZiqA2d5utfg64I/RfPf2kNeCLNeA9o4B2o7nBw7loMtzDRRnErCWjb4StPCyZMnTcszgcSZ5H1xWjwlSbqZPJEv2EizWsWh3AcrmxlaHckuflkbO2wOsRJAM7kwkIuTpIRMzSi+lsV6RIgAkOk33u4Hosdn2V+5dLdrY3bQhzTwIPz3rSZnQbQa1rz2vihthcyQ94vJmbXjeEzwWOr1P4I2HgiQHQLDcXOMuN7X1haL47NKNnzZhjcfCyIw7p0WpzXB1qZJIcG/z7QHgbd6XivPxta/qL9zx2vOF0qmtEGqYPSMn9FY5v+6t/Y99Mk2uw3cOYj4h4EcCqgR6ukehkDPYvFdVXqBhKIVVYWMaq0FVvVBWIcVI11T/ANnXh7A+ptAs7DHNAO0GgXIJFwCBM91kizOpJ8U/ykhrWDQCm0Hq+XOPi7yCecU47D42aePLcHRraQA2WAw1wIE3Ide5PE/6YV4pB0+82wSY7Li0NGgmD0vfVBYKu0shw0sRYQdxHkQpOeQHAw4RZ0xJ6biufiejLLbtjV4DGtaBBJ11kXlxJ1PBe4aHbQGpcddBpr63pe/FNdUAnRkeevkmmWPADhaZB8h9EtA56EmHzTYDgQXAy12z1MuniNfJKcZTrPf7twOyw3iYMb53zr3qNbGubIaSBJ06pJnePqNqU3hzr02zfUsLmf5WtV44vpwZc76NbgasfDvNxvR5xZNm925ZPLM+D3hpbszqZ38UZWzQNdxbcGOBBaY5wZQcBITWrG9bHtcwMD7l7rkQ0mGtAmZjW8b0Hh6lw022qjWOncC4B090oSiwOZO20sDiC4GTcAgbOs6281VVrbZJ0lxPTghByp2ju8rFgjKPqd32fas2zplGSQHEaN/RI8VnmMqdpj2U2/haSQOrj+S+c1M5ftgvknrraPFFt9qSOzv4THkknyVUQSX00eLzKoWvFeoagIiX3IduNONDPBYfM8GHk2hwkHjIsm1PGPqEF2s2jRv681bnuFJYMSLxstrR4NqfIHuKSLae2UhXRg8RgHDQSqKdCFradIOKhmWW2mL8fqrKYZYa2hT7z+DSPB1RncCx4/zlG4LFRCCx9EspUhxNR/cSxg//ADKqo1LItElJo+g5fiuyD9FrMrxFgvmmTYtbHJcUNPUKEkV5Wjah36rHZrhKgqulpJc4kGCZBJghanD1JgTqiXVJJ4cOUW8oSuPJFPG8p+PJtK7MJj8vLfdmruAkcLzc8hZKMM+a7nA6CAbiRub0i994C+hZrgRVaZMLAZm1rA6mBYm0cQi0RlPlJyG+CFCtSviXtq6OlstLZgAzqec7+SQ47Dim8ta4PA0IROBq7Ao0njaL3XaCGgiTF9wgATzlHZpQwZcQ33lB4FmntNcNDsk3EOkRO5HHLi/4JNWJ6L4i5HTWeSsxQBG20ReHAcdzgOB+Y5oMO+aJwhk7J0cC3x084K6GrILsEquHVcqiFySh7Fkqqs6ysVdbQp0K+jN4o9orSYJ1qZ+9Tb4gbJHi0juWZrGSeqb5JX2mGn9phL2cS03e0cxG102lZq0Qg6lZoadftToQPEcEHja5YJBvz9fNSp122JBNoPRB490kgGRFjMqVHa52NTXAaD8JkEnU9oX1+SaYPNQA682FzvIBN1mG1w+L3sPXNXYig8ASIYbiBAO/xW42zeykeMcePND53gahDHBpLWsvFzLnOcLfy7J70XRpgyXHZYAXPd91g1PXcOJICEy7Ppqvc4QHGwG5sQG9wACr10cTd9izCtLSvcVVPFP8w91UEsgO4/kVmcUboLYrVDH2exEufSP2wCz/AORkkDvaXjrCY0akFZVpIIIMEEEEagi4IWmp1xXYajYDxeo0bj/aNH3Dr+EmNITNBhIMriRZPPZ/E03WqNaToZEz47lm6VSRB1+a9ZVcx0iy5p49UehhzRuze4nJWEbWHIpu3sMljuh1afLkqMBXgup1GwSCHsO9pseoPEIXJ822gOO/l0TesGVQNrUaOBu3oeHl0XNbWmdU8UZbiY/N8sfg3jV1Bx7D9Y/A48RuO/qjcJW96A3UmwHPSy0lFzS00cQ0PpPtyO/+660rO5tkz8vJIJex5im/+zaQJbU4VDMDlJ1MKi2icZ1/ywbMsGHu2W6NAY08hv6Eye9J/wBhaOy9pB3ETdOsLVmE5ZhWVW7LwD9eIKZTrsXLjvaMhl9NodBLuWi0uBrNY8QdePmk2c+z1XDnbb2qU672/wA3LmgmYtw3ad6ZxUto5VLj2fVctxnaF/z3FH0sUAvnOUZxsuaXAwCJ6b/KU+q5lskt4EjqOSSMGNKSNa7ECIWazqiwXaL+aEGbHirv22QSUXBmUkZ9z3Pe0vENpgkQLwL7r63T7KM2LcN2cM1731CQSQSdI1FuzNhvHNIcdWeXQ0QDY9PzUqbzR9y1rWkyH9qzT25udSd3kpSRRbLs8wNRjtt9MsDt0RB4Jax9x1H5LQZrXxWKquaabthtiWtimHCe0HEcOPDRIKbdl/a0YSXdG3Py810Y3aITVMGxVSHvi3ad/mK5BbZNybmSepuuRYLK6YleVqcj6q+k1TcxawmMxFPZcQoUqjmkOaSHAyCLEHcQU2z3Cwdod6Troi7RyyVM0WFxzKupbTqbwYbTdzYTZp/CbcDuROIpOFntI6iJ6HesqQiMNjarPgqPbG4OMeGi1BWRj2lTi/O3BaXLiHMDK/YabNLrE/yN+Jx6LL5dn9RwNOrUdsutIMEf0wgcfQfSqBxcXg6PJJPSSlr4Hl9GftfSfTim0EUJBDvtPd/5I0i8N0E7ys2Svo2R41mJp7FQA2gg370HW9k6AftbTi3UNtHjqlWStMLg3tGVy6txXmaATI13/VPsyy6k0dmxCzlYQU6d7EarQHKJy9zxUa6mS1wPxN1H6HSDYrzD0Q54Djsg+oWiwuBYwW+swtKVGjFsOilUbcCk/i0H3Z7hJb3SOigzCVB9nbbxYQ/5X8QvGsUa+HBEHxGo6KakWcQihQqNILWP6bDvondLFFol5FP+ZwB7mjteS+f4rbaS0vdG7tOgjpKppViFpY09jQ8iUdM+oMz2mDDO0d7nCB/dZ+ZnkGphgsaHNLDFSm8Q5jryD11+a+WUsceKPwubuaZBUnifwv71Ls1Ga5KaH8SkS6hzu6meD+I/F4ojLsTohcq9opsTrYzeeRG9XVMOAdul8OpZ93m3i3luU2n9Kqaao1VEhzYN+SwPtVk/uCalOfdk3H3TyHD5LW5ZiJGqtzSk2owtixEH6+SEZOLIzjZ8sbiSbTG5aTLK4qMAntsEO50xAa/unZPRp4rK47DmjUcw7jbmNyuy7Hljw5pgg2Prcuw5E6ezb0KQTCm0JPgsxZUAuGP+6bNJ4scdP5T3EpltlpgiDzB8lNlYs8x7OA9dEso03l4qOnsBxA1tsndxT33sCSk2Jr1HuLaTSZsY0A/EdAoyRaLDslzir7ivTY1rdo7TXE9skgNBbNtQNeaWZvltZmH945hBd8ZMSGAzpM3ME8gFzHU6LQyz6m8SIFyZJNiYIgadUdmXtA55ZsANaW7Bae0Ds6fPyQjaejSVmPprl57stcQQQeEEeHJcrkQumrXA9UNTdCIYJ6hAYGx1HbpkdfFY6o2Ct7s2hZfPcEWv2gOyfmqY38JZY/RSFbTpk3XNpE7k6yfD6ggGePBUboilYkIhFtxJLdg3b8k6xeStPw2PiFThfZqq+7Yje49lv9TrJVJMZwaAsurGmZhOH548iJtzXp9mS3WsDyY0nzcWhVvyJo+3U/oaf9azSZlyQHiMcXapdUfOia1MkP2KtN3J803d21LT/UErxFB9M7NRpadwcIkcQdCOYRQHZKnSkQQqyCzQub0K998oVKkoinv7wqj/AKhPgrWZ1VG8HqEC5QWpGthmJzAvjaAtwUQ6UKvWmFqNYVKkx6oa9WArUFMNw1YgrR5VmREXWUaUfhK0KcoplITaPoFCuDdtjvHHoj6eLn169BZHC4yBqj6OO5rncDoUwP21wG033jdW6xvasXRqL6ZVqB7SDeRHdovm+YUfd1XMiwMjoVbG9URyrdh+HxGi0WVYx4ENeQOE28NFlsHR3yOgWhwIARkCBp8Jj3mxP+Fgv1hVZliZiSSBu/TQIbDVVfV2Xa+iueWzqixWyr7yqXxAAFxEyOBI8U1p5pO27ZpyG9k3L5BBiekpVioAMSLzb5dFDD1WRIEN0ki8QfJCg2L89xBc/ajULl5nDJIhcrJKiLI02yjKY5IagETSKAQhjV5Uw82OikyJV2qFmEeLytuySB+hkG3LXxU8JTAaOGocPzTh/wDv0U8uoNaDUgaw0RYvFy7oJ8SOadSvQriTw+DDBNQS6AQzcBqPeeXZ534KVWsSRJ003ADcGgWA5BRkudAkuJsBJJJ5cU2wnsljKmlAtHF5aweZnyTJAYmc5VkrXt9ga323k8RSa13+Oo9o8iqauRtpa4DEVD/5MTTaPCl9VrS7Cot9IymyN4CrrMYW7DgCzex3wzxbeWu5tgrXsYwW/ddMcy97z4uBVNRzP+x2elNp+V1N5Uui0fFlLvR8sz3KRR7dJ21SkA3l1MnQPjUEzDt+lik+2vtTK1Mf9EgGxBpkAg6g20SjM8lon4QNlwlpIgxvBkaggjuTLOhZ+FL4z5ZK8Wzxnsy3ds90JVX9nHjRUWSLOaeCURCV0Jx+4H+gvf8Ah6om5InwYohc2Qmzsgq7oKrdk9Zv2CekFbkjcWC0al05wLA6EqfRj4gWnnZFYN5ab+KDCtGnw2BsrTRhe5TVdUHYbtAamwA6uMDzR1Sjxezu2neYbCjs6NAbaqyXtI+awP4Vtf2Mu+FzHHgHQfBwE9JWMzrAVXVnAU3ktgGxseCaC2LO2tFWFqwmmHxUJBJFiIIsQbEHmFbSqnd5J2rJp0admOR+GqOc3akBpsC4xJ3xAJ8lmKGGqu0Y7qbfNa7LsDLGkidhl2zvbPD7J1kc1OSSLY1KTSQHiqZ0O+4g2I4iN36octIgbh8k1biiS1rgHNmNmAIkgdmNChcdTgkcCR4WUYzUujt8nxJ4K5PsU4l916oVQZXK1nGTpvV7XoBrlcxy1GsY06iIZUS+nUVzaiWjWEVX2t65I2vbs7mDZ7/tH+onyQGG7T2C0bTdeEolo2jrG8k6AbyUy/Q026QRSz2vhyxmFaDVqEC+pJMNaDqBvPeVsMXmdYtFJ75dADy2wJ3gDhKxuVbH7VTeHGWtcGhzYl1hIMm8E2TGpmEVam0CRMg6x1UMkrjou8MscqmqNJWzl1KkNk/CNBrzSP8A4nFW7XbXzHUFKMfnLZ2b/wC6QGm0SdoNM2MgEd6EVyVMaGT1s3NPNAd/rorhi59fosKzMtmzyHD7zSCe8Jhhswn4XSOv0SvHR2QzRl0a5mM5/wCI/VXtxe0xwnSHC55A/NvgsmMxO+fFGYDMZdF7teNfwOPzAS8RnJUN37LtQD5/kqH5ew7o8kup5j6ui6WOHFZWiU6ZMZUN0d69Zlw/3RNLFA8FL9oE6p1JnLOCBRgIOisbQAF2op2JHL1zXja82gEdy1sSkCOwtF1nNB6hCv8AZLCHtlpF7BpLdo79NG8+5MKmHkgBrhJA0NpPTcl2YZgAdCGiwmR2RpqO/qSmTkuhuMX2idbJGmIfAFmtAAa0cABoqauS2s/yQL88bx81EZ83iPEI+yZX0QYScqeBrKXZvgCXbNS7ABsDg2PsnrMhGNzpp3+Y+qmM3527j80spSkjp8XhglyqxZiPZvaDHOAJLdTIlgJ2J7pHQBFYLJAPstHSfzR9LMtoOE3EuF72+IeF/wC6pUscEebqjlzY1KbmlVl9DLwNytGHiPXqysoYkEKNeqsQ2hfUosaZawB3GSQOYBSnGDVNcRUSfGVNU0UkNkyzyf6dimu265VYl91yoQBQ9XU3cUMxXNKYAdTMK9o6IKm5GUkrCEYJ8PYfxNnxCJYR2mkwCIngQQQeki/egam9H4g7UOH2r9HaOHjPiFlvQ0ZuElJfCLW+6aari0+7O00NcCXEdoNtpOzqUb7MZxTq1wZa5lQRzB12SNxS2owFjg4S2xgGNCDr4qVGnTpFpZTY3ZuIGkczv5rKEYqjozeTPPJSl8G3/qnkkto1aEM+Jjo13Ob/AKl83/ZqrD227Y56+JX2D2jruq4FxpxtjYeJ0gEbXi2VmsOxlWmDFiJCVz4hx41NmTw2BpPFteBEHwV4ycDS3S3yRmKwYB0ug6lV7bh1hqDeO/VC2+ijil2WDBvGlR/9R/NG5ZTqh5dtuhrKhvH9m4DdxIQdHHnePBMW4xraRJttnYHRpDnnpOwPFGmK5RK6L6v3vII+i+py8P1QlPFA6FF0MSElMm5hTKlTgPNTFV++V5SxUBEMrg66IVQrlZWyueJXvvAdSPEKx1FrtDBQGJw5i10RRjg9TBMhrzr+B0aIZznj7T/EpRQpbNRs9kElpOkNcC0nuBlA1qdZhLRUeCCQRMwRY69EyQxozi9zg138zGn5hD1K1M60KB/+tv5LOvzLEt1eD/M1qj+/au9tM9xH5o8WGmPy+j/21HuBHyK8FagP/a0+5zvqkrM+H2qX9LvqrhmlB2oe3rceSVxka2PcLmFLaaG4am2TE3Jg239UtGZui2yOQAA8lPL/AHbiXNcHbIJ1vtEbLbdSFTTwbNqHyBySNV2Dk7DsFi3z+qae+O9DUDTYIYPnK6o9GIJOyOJqJLjaqMxdZJMTUVEibKKtRchqj1ypQlllNymXIVlRXtesYLpORVOolu0r6NRBo1hwqTZHYKqD2CbG7Sdz7COh+YCWseig2R680OghrhBuORHkQlmIa+DEGLcJ5phTxAIh5uLB/wAg/wCuvVVVqRabix0OrT0Isd6LVoKdFuRZu9tANfdzJa4cRNvIhTyY7O0zcHOA6SXN8iEpodmqAdHW/vDT6JlTfDwd5+YhRyOzp8d1IMx2FDgs9i6JaTI5EcR69XWsZcKnEZXtiTDW/eO/k3e48h5JIyo7JpMwlKjUbU2B/wAqNraOlNg1JPAcN8gK/FYttR3Zs1o2Wg6ho3nmTLjzPJMs0pgtNFoIZO1J+J5GhdG4XIaLCTqbrKYim5joPdzXXFqSPMzN43/BptkaKynjCN6V0sUd91d7wHRNRFtPocUc0PFH0s0BWWJheivzQcUxeTRsaWaWRVPMQdSFiGYhWsxZG9L60FZTWVawJiyPosbVG0bvA7Q4gWD56QD0nisXSx54ouhmBBBBgjQixHel4UVjlRrqVCkPshSNKlvY3wH6JPQzhjvjEHi0CD1ZOvQ9yMp4hp0qM7y4eRCRwOiOYIqZdh3a02+Hr5oZ3s5hnGPdkT91zh+nmpiuwfbHRoJP5DzXHHahggbzPaI4EiwHIeaRxa+llliyiv7NYcN2Wl4vJc10y4SAJvYSe8lR/dwaI23O/mifkFcXn1BVT6iNyYknAlSYG71XiK6FrV0BXxCZI5mz3E1pS6s9Sq1UHWqKiQjZXVcuQ73Lk9CWX0nIhhQVMoljlmYKlEUghGFFUXJRg2iEW0BBMKIaSkYyJO7kJWrvYJY6OIsWnq02KKc2dENUaUUBkjiW1GSaYDuLS5sOG+LgIqtiWFjamy7WT2xYizvsJTRGy4jc75ozD/ab96/eP0KWaHhI0eDzAbILWNHMy8/4reW5X+/LjLiSeazuU1eyQfsmO46eaZUqkFRas7FkLMxwO0JGqzWOwe2CN4mOvBa+lVlK81wsHaHf9UYOmDJFTiZBuDDx91wsUJWwrm6i3FOarYfP3teqsdTkaLr5Uea4WZ8OXByY18vBu22ttyBqUCNQmTsm00QXAr0BekIinoerWVUOQuBWChg3EoihjI3pQ16994lpDJj2nmAlEszFZjb5rvec0HBDqbNb+8VRUxyz1PE96s/aEvAbnYzqYqUO+vzQZrKp1ZHiDkEVKiFq1FW/EKh7ydAUyRrOe9coe7J3Lk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Aspectos Históricos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5626968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dirty="0"/>
              <a:t>El término de </a:t>
            </a:r>
            <a:r>
              <a:rPr lang="es-MX" dirty="0" err="1"/>
              <a:t>mononucleosis</a:t>
            </a:r>
            <a:r>
              <a:rPr lang="es-MX" dirty="0"/>
              <a:t> infecciosa fue introducido en 1920 por </a:t>
            </a:r>
            <a:r>
              <a:rPr lang="es-MX" dirty="0" err="1"/>
              <a:t>Emil</a:t>
            </a:r>
            <a:r>
              <a:rPr lang="es-MX" dirty="0"/>
              <a:t> </a:t>
            </a:r>
            <a:r>
              <a:rPr lang="es-MX" dirty="0" err="1" smtClean="0"/>
              <a:t>Pfeiffer</a:t>
            </a:r>
            <a:r>
              <a:rPr lang="es-MX" dirty="0" smtClean="0"/>
              <a:t>, </a:t>
            </a:r>
            <a:r>
              <a:rPr lang="es-MX" dirty="0"/>
              <a:t>cuando se describió un síndrome caracterizado por </a:t>
            </a:r>
            <a:r>
              <a:rPr lang="es-MX" dirty="0" smtClean="0"/>
              <a:t>fiebre, </a:t>
            </a:r>
            <a:r>
              <a:rPr lang="es-MX" dirty="0" err="1"/>
              <a:t>linfadenomegalias</a:t>
            </a:r>
            <a:r>
              <a:rPr lang="es-MX" dirty="0"/>
              <a:t>, cansancio y linfocitosis en seis pacientes. </a:t>
            </a:r>
          </a:p>
          <a:p>
            <a:endParaRPr lang="es-MX" dirty="0"/>
          </a:p>
        </p:txBody>
      </p:sp>
      <p:pic>
        <p:nvPicPr>
          <p:cNvPr id="30722" name="Picture 2" descr="http://upload.wikimedia.org/wikipedia/commons/0/03/Emil_Pfeif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04864"/>
            <a:ext cx="23042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Cuadro clínico: Diaforesis</a:t>
            </a:r>
            <a:endParaRPr lang="es-MX" dirty="0"/>
          </a:p>
        </p:txBody>
      </p:sp>
      <p:sp>
        <p:nvSpPr>
          <p:cNvPr id="45058" name="AutoShape 2" descr="data:image/jpeg;base64,/9j/4AAQSkZJRgABAQAAAQABAAD/2wCEAAkGBxQTEhUUEhQWFRUXGB0XGBcXGRkYGhoZGhgYHR0ZGhkcHiggGR4lHBgdJDIhJSkrLi4uHCAzODMsNyouLiwBCgoKDg0OGxAQGywlHyYsNC8sLDQrLCssLC8sLCwwLy8sNCwvLCwsLS8vLCwsLCwsLCwsLCwsLCwsLCwsLDQsLP/AABEIAKAAsAMBIgACEQEDEQH/xAAcAAEAAgMBAQEAAAAAAAAAAAAABQYDBAcBAgj/xABBEAACAQIEBAMEBwUGBwEAAAABAgMAEQQSITEFBhNBIlFhMnGBkQcUI0JSYqEzgpKx0SRDU3LB8DRzg7PCxPEW/8QAGQEBAAIDAAAAAAAAAAAAAAAAAAEEAgMF/8QAMBEAAgIBAwIEAwcFAAAAAAAAAAECAxEEEiETQTFhgfAjcaEFFCJCUZHBNFKx0eH/2gAMAwEAAhEDEQA/AOwUpSt5WFKUoBSlKEEVzHzDDgoxJMT4jlRFF3kb8KD+Z2HeuecQ54x837LpYRPK3Wk+JNlB9wNff0how4kC50OHXpegzt1Let8t/hUFVHUaiUZbYnT0ulhOO6XJtYfi+MXVsZO59SoHyC2qUw3O2MjtfJOo+7IMjH3SLsfepqCofSqyvsTzkuvTVNY2nR+H/SBg5ABI5gktcxyixHrdbqR6g1ZcLiUkXNG6uvmjBh8xXEZYg1uxGoI3H+/KvBGA2Zbo/wCNCUb+JSDVhaz9UU5fZ39rO2YuUiypbOxst9QPNiO4A7dzYV8rhmGolcn81ip/dsLfA1zjh/PGKjUq6Rzn7srkowHdXVVs+w1BWrHylzc+JmMMyIrFC8bRlrMFIDqQ2xGZTe+oNWY3wk8JlOemsgm2uC3UpXhI71uK57ShFKAUpShIpSlCBSlKEilKUApSq1IMZJK6lGQByFbqBYsl9GAT7SRrakHKL6etAkb3MnL0WMjCS3VkOaORbZka24voQe4OhrkXH8NNhJ3gbJNkVXMiEx3DBiPA2bXwn71dl4Tw0wg5pZJWa1y7EjS/srchBr6++qJ9JnCXWVsVlZoXjVJSouYsmbxMBqVIffsQPOq+ohujnHJb0trhPGcIrkWBnYX6Ldu6nf41ii4ZiX8UWVluQQ9rCxsQrL/Q++pDhmJV8NHI8vgk/s5yLckjRvECb3EelhfxH0qZ4xNNHEvTiSIOyQx9R8rAuwVSECsBYa6+W1UlW/yo6fWilmT9/sVLpz9URGONXJsuaRhn0v4Lx+KtvE8FxIiaT7MZFLFRmYmwuQCbC9vSrNPjIXLwTjIy2LI5By39ls66Am1wbg6V9iZJDEFbOodlJvfNZch176uKjY84wZb47W85KbG4IBBuCLg+/vVn+jiENjGbvHA3w6jqP1yGqXwwARIOyjL8ASP5Cul/RlwookuIa46+QJf/AA481m/eZ2PuArPTw+L8ivq5/B+Zdqw4zCpKjRyKGRhYqdiP996h+LYSdZeojyyRm140ZVZLW1QHRwe4bXTv2lOGtIYwZRZtd7XtfTMAbBrb20rpnHK9gZzhJ0wxzWZrIpuQ6H+8X8JX7w276aXtdL0oBSlKAUpShApSlCRWLEYhUF2NtbDuST2A7mstQPG+HTyyMEKiN4xH1M1niuT1Ci5TmZ1ygG4tl+YIk+E44TwxyhSokXMFJBIB21FbdYZHSJLnwogAAHYCwAA79gBWhwTGySNiBIAMk2VAOy9NDYnubk3oMG1xPHrDHnYE6hVVfaZjso/rsO9UaXmFJ5b4tYngQqMsUwlSFifanXKM1zs2oXy3Nb3PKdSeKKRHeMRmRY0uA75ijGQ3FwqlbAmxztvVS4viYwYyIHjcBownSyLNGw8cN/ZLWF113X31VtualtR0NPpouve/Q3sFCT9ZEhMcsMrSAqoBjYZrMi2tZlQEAbhiK2+pNjsPEcRBhxcZ1fM5Zcy6OqjRHtr7Rsaj+RMeZlxBL9RhIq598yCJFRvcQp+ObepGPl6MDIGlERN+iH+z87AbhfyggelV5WOMmkWoUqcYto3IcRiY8+WHDvLJbNiMxTNYWVpYgpJIB2DWPpWlFhlhyxjV1KtewF9XkkksNBdwAbelSmHnRxeNlcXy3Ugi40I07jyr2OYMLqfDrr200+VY9aXczWnh4RftHN+WcDmjgkkZDAuR5Y7HOY8wuzN7IBN/CdwDXfTXM8fHFHkhyhEnkRHJFo1UWGW+wLAZQPM10wmremeU2c/WrEkhSlaGF4kGmliIsU2O4YWFztoQWGnqKslI36UpQgUpShIpSlCBSlKEilKUBr47DdRMoYqbhgwANipBGh0IuNq+OHYERKRcszMWdjYFmO5sNtrW7ACtulBkpvF5iMfNm1Aw8OT3GSbN+tv0qA5lk62BllHhMLGRT+aFr/I2I/8AtW7m3hsjGPE4cZ5YQwaMbyxNlLIPzgqGW+l7jS96qvBsH15BEJFbCyZ8Rs2chXXNA4PsgO+vewtbeqNtTduTq6e+Ko2917RJYLldngVw31fE5pHUgXAEjZ+lIoNnF9x2JNqwcL4rndopF6eIQkNHe4bLa7RN99dR6i4vVxjxOaR1/CFJPq19PkAfjVR49gkf61E984xEEkbLo6dbImZD2N0cVsnSpLBhXfKDyQuHzRPjmDAIqxouqkqR1MzsF/zg3Opy+la3EOMLDAsSsVaS7XsSIIGY5XfTw+GwF9zU/wAN4Nip40kOPBhdQytHCFlKkaXYsVB8yF+FSeLEXDsM7RKLsQLu12kkaygyOdX3rDpNrEveDPqpNOHvLNJFSSIDwyRsuWxIdWW1rE7GpLljjCRk4SWW7qyiHObu8bKSq33YrlIue1qqfKeFUxmYDLI7v1AvhViXO6Dw7WtptUdx5BJxOBWAsqoD+bN1G39LCtVU+nJ4N91PWis8P/jO0VDrwyT60ZbqI9WFr5ixTIVIta2xvfsBaonCcTkg1JaWL7yG7Oo/Eh3b1U9ttrG1YeZXUOjBlYXDDYir1dkZrKORbVKp4kZKUpWw0ilKUJFKUoQKUpQkUpSgFKUoQKgcPgkGNxDpHlPTjDMPvM5dibbZsqpc+7ep6uYc2wzrNN9ZLDCs+ZMoIiIKqPtXB1IsBZrD39pUdzwZKW3kufCpFL4gqwP2ouQQdoo+4qCxbpiMU/1eRGYRRuTr082HnzKC40sc7AkbWquRculYRiFB+rSk9VIhewjJCSMgNpF9onQ2uNDuJMcu4WYK4HUVlGoclZF3XOAcrga2B0HatF041PGclyiud3hx6mThnHXEKwYILLkurYlriBWJJPSXeaxNtCo9a1OJ8JDRyvIxlmKMRLIASpAzDINkFwNB8b1LpiA3hgRpitlyxAFV9CxIRbeV6iub1xEMF5THEJCY1jQdaR7g3GYlFSy3N7NVX4tr4XBb+DSsN5ZH8stIOp01EoJDtGGCyoSq2yq2joVt3BBB8608mbGO8hHUSSM2GoUl1RgG75VIF9L67VXJOo7FyDcnckA22G3oBX1g8QIpEMi5kYlWUNupBuP9feKl0WpbnBpd35F6Nmmk3GNqcmuF5vz8/D1OhrxVvtWMEmSJsrulny3FwxRfEFt3sbVv4PFyQHqYcCSN/G0QIs4O7xHZXtrbZu9t61eRsQDiWXDYh5FIV5+pGBZVDKgD39olt7fdPx2+KYJcPi1jiBWKSF5Al/CrpIubKPu3Eg02qNmyPUiyhKe+102L+Gi38Ox0c8ayRNmRu+xB7qw3VgdCDqK2aqXL91xfhGkkTNJ5FkMYRiPxWYi/la+wq21drnvjk5t1fTm4ilKVmahSlKEClKUJFafF8eIIi9szXCot7ZnY2Vb9rnv763KhOYlYSYWSzNHHKWkCqXOqEI9luSAb7A+1ftQEhwnEGSCJ2tmdFZrbXK3NvStutLg0RWFAVKbkKd1UsSqn1AIrdoGKVDcv8ZOIaW4FhZ4rfeiYsqsT3JZG+BFTNAfEMQQBUAUDYKAAPcBoKiZ+V8KzlzHa9yyKzLG5O5eMHKx9SKmaVDSYTa8D5jQKoVQFUaAAWA9wGgqk8zy4STGiPGOqNGgEKuxQEPYu99tSqqAdsp86ueLVyjCMhZMpyMwuA1tCR3F6/OPFYcUMQy4jMZ2JMgmFifzBxoV7AgWrGUpJpQXJZ01Vc23ZLCS98cZ9M/I7PhOA4VRmSJCDsx8fyJqh/SbFEs+GSNEVssjvlAG+RUvb96qnw/i0mFa6M+GJ3tbpt79Ch+V6zY3GPNI0sjZna12sBoBYAAdh/qaq6jUS2uMk8+Z2dBoE7ozhKLiucr/XYv8A9DP7TGn8sH/sVZOcE/tGEb8s6fMQt/4VVfocmAxGJTu8UbD/AKbuD/3BVo5vlvisLH2yTSD3qYU/k5qV/T+hU1Sa+0X8/wCDNyspaeZ9MqKkY88xJd/kOn86s9UXh/HThC0Tx9QSszQMvhJkOpikOw0Fw/kCLXAv4edZklu6xyx3tIsKuTCO5MxORiO6kKTWyqyEYJZKeoqsnZKWC90qK4FzHhsYpOGmSS3tKD4l/wAy7ipWrBUFKUoQKUpQkUpSgFeEX089K9pQFW5N4dNFlSVMggi6Ga4IlOYEMvcKAvfu5HarTSlAKVWsHjm+vS+JjGWWHLuqsqEqQO1znB87r5VZaAwY7GJDG8srBURSzMewFcQ49xV8VO00lxfRFv7EY1Vffrc+prrfOMsYwkkcgLdZTEqA2Z2YaAHtbcnsATXHOLcvy4WNWjYyk6FLfete8dtco18J7Cs6b66rFv8ATyM/u9lsG4djVVr3FrjY+Va8PCCS3RYKArOUb2bKLmx3T9RX1h5U0QE5gLkMCrepymx1N6suGiEOBllbVpiI0HfKDdre/b5VeujXdD8WGaKLbKLN0G00efRLjAeIAagmKRSDup8B1+VdF514VJIsU+HXNNAWITQdSNwBIgJ2NgCPVRWDkzkqHBhZSCcSUs7E3ClrFlUbAX0q2VyYVKMdvYvajVStt6vfj90jmaYqLFxlVazKQSCLNG6m4zIdVII2NfE+GhTK0+R7HwJa0ansI07t62JPptV84pwDD4hg80Ss67OLq4HlnWzW9L15w3l7DQPnhhRXtbPa7/xG5rR91fZ8G96+LWXHn6Gjy1wtw5nmXI2XJGml1ViCzG2xJA07AetWKlKtQgoLCKNljnJyYpSlZGsUpShIpSlAKUrHJOqlQxALnKo8zYmw+AJ+FAZKUpQggk4CwxTSiQdJ2EjR5fF1FFvavbL32vceVTtqUoSUTETGbGYh31MDdCNfwKUR3P8AmcsL+irUbw9hNJJKbFVZoYwewQ2c+hZh8lFSPMrLDxFMp/4mO0g/DJHrGfQuhfffp+lVrhPEUTF4jCsfE7dWO53JAzp8xf1ufKudcnvZ2tNNdOPz+pJHgq46TohLqpBeS37Maey3ZyNgNrgn1sOD5PZJ4M0ofDQZmiRh9oHJFszDwsq7g7+d96iuWeaVw0LwyQyH6uS80ilD4HLMJcpIZtL5tNLd66EDVvTxUI8M5+rslOx7l5HtKV8swG/u+J7VuKp9UpUZwDHiaJHGokUyg3v4Xdsv6AUBJ0pSgFKUoQKUpQkUpSgFVLniQCTDZmCZVnlRybASoiZLHzszadxcVba+JYVa2ZVaxzC4BsRsRfuPOgR5h5CyKxXKWUMV/CSAbfC9qyV6Aa8IoBQ1gx2NjhXPNIka/idgo+ZqHXm/DNbp9aUHZo4ZGQ+58uU/OmQk2V7nCFY8QEliE8OIJlUs/TMU0YVTlkOl2WxUXBGVqp/GoYOsnUToxRLnZlk6slmY/aZwSQVeOMW19o9q6LxKeXFhYzh+lEHWRmlZS7ZGBCrGtwLncltB28vZeEwBlk6casgYK2VRlzDXfTsK0Si92UXoSj0trXP6+3j6HP1fqqftTMXi6T4loujHHC3tWFznZvO/uG9dM5O4ys+FVjKGeMWkLWVha+VnXZbqL323tXMuFYBnkSJC2MTDkoyl7YcqACrRtbSS9wUOYabgWroc/Do5CrMniC5fhvlYbOAdbG4uKitOL8jPUOqyEVBYffv7+mCzqQdQbg6gioDm1zaJQ5S5Z7g2PgCgG/axe/wrzk3ENkfDsFP1XJEJEuFcZLi6n2WA3FyNRbewluI8NhnCiaNJApzKGANj5j+nerCZz8YZmwz5kUn7ygn4qL/zqN5d4O2GjCNL1AiLGngyZY0zWB1OZvFqdBoLAVL0oQKUpQClKUIFKUoSK08VxWGP25UB8r3P6V7xXBdaJo87JmHtJa4+Y2PcVUZuQwoLNjGVR3MSWA9fFWUdv5jGWexL4jnCADwhnPla36moHiHN8736ZESnawDN/E2n6VX3gyMwEhkXTKSgQ973AYi21q8FXoUV4zgrStlnGTzHKZv27PL/AMxyR/CCFHwFYuF4lMBMMSiFY0jkMoQ2L6eFLbb637W9azmvDgROekf7zwfxab9qznVHa1giFjT8S38E4YGtiMVllxTgEk2IiB16UQPsqPPcnU1OvIBube+qTBwPiGFVY2iXFKoyiSFwj2G2ZHsNu4NSUHCcZJb7FIh5zSXYfuIDf+IVx+TqKSR8cS4rNPK+GwWVSmk2JbxLGxF8iJ/ePbXcAV5DyVhd51bEv3eclz8B7K+4Csbcm4vDs0mFnScSHPJFLeEdS1i0bLmsCAPCQdhqa+xguIsADhlHY3xIt7xaO5HwphkqcSaQxQqFXKijZVAAHuAqG43xtVXvY6BR7TnsoH+7VnwvLWLf9o0UA80JnY+4EIB79fdUZ/8AgcUhzCaGdjf7SQSRvY9tM4A9BYVlCOX+LhGE7MLjkr8MCsSZERnYljcA2J7A21AGlZPqif4afwr/AEqyw8lYm3ifDr6AyN+uUVIYPknT7WXXyjGnzauiraYrC/wc+ULG8lX4TxOXDBhC+VWbOUyqRewGmmg02qUHOWJABJiI7hkI096tpVmi5Sww3Dt72/pW6nA8OAB0YyBqLrf+e9apzqfhE2RjZ3Z5y9xYYqBJguXNcFb3AZSQbNYZhcaG1SVBSqxuFKUo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 descr="http://1.bp.blogspot.com/_Xo9R_5tIAZk/SBUTk4kmBcI/AAAAAAAAAAM/aeRUy-JIoXU/S600/sudand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3322712" cy="4526280"/>
          </a:xfrm>
        </p:spPr>
        <p:txBody>
          <a:bodyPr/>
          <a:lstStyle/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Cuadro clínico: Cefalea</a:t>
            </a:r>
            <a:endParaRPr lang="es-MX" dirty="0"/>
          </a:p>
        </p:txBody>
      </p:sp>
      <p:pic>
        <p:nvPicPr>
          <p:cNvPr id="4" name="Picture 8" descr="http://t2.gstatic.com/images?q=tbn:ANd9GcSb4msPmFPpXK8gXShAGuE1Ph3y12pxW__RTkvh4FBHQZYGnJXWu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223224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4000" dirty="0" smtClean="0"/>
              <a:t>Cuadro clínico: Artralgias/ Mialgias</a:t>
            </a:r>
            <a:endParaRPr lang="es-MX" sz="4000" dirty="0"/>
          </a:p>
        </p:txBody>
      </p:sp>
      <p:pic>
        <p:nvPicPr>
          <p:cNvPr id="4" name="3 Marcador de contenido" descr="http://lupuerto.files.wordpress.com/2010/08/artralgia5.jpg?w=300&amp;h=2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05869"/>
            <a:ext cx="3810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Cuadro clínico: Fatiga extrema</a:t>
            </a:r>
            <a:endParaRPr lang="es-MX" dirty="0"/>
          </a:p>
        </p:txBody>
      </p:sp>
      <p:pic>
        <p:nvPicPr>
          <p:cNvPr id="4" name="Picture 4" descr="http://ts4.mm.bing.net/th?id=H.4515716718723955&amp;pid=15.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420888"/>
            <a:ext cx="2857500" cy="2555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Hallazgos hematológicos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618856" cy="4526280"/>
          </a:xfrm>
        </p:spPr>
        <p:txBody>
          <a:bodyPr>
            <a:normAutofit/>
          </a:bodyPr>
          <a:lstStyle/>
          <a:p>
            <a:r>
              <a:rPr lang="es-MX" dirty="0" smtClean="0"/>
              <a:t>). Desde el punto de vista hematológico lo característico y de capital importancia diagnóstica es: linfocitosis con presencia de linfocitos atípicos. </a:t>
            </a:r>
            <a:endParaRPr lang="es-MX" dirty="0"/>
          </a:p>
        </p:txBody>
      </p:sp>
      <p:pic>
        <p:nvPicPr>
          <p:cNvPr id="9218" name="Picture 2" descr="http://ts1.mm.bing.net/th?id=H.4555793072916920&amp;pid=15.1&amp;H=160&amp;W=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2880320" cy="2448272"/>
          </a:xfrm>
          <a:prstGeom prst="rect">
            <a:avLst/>
          </a:prstGeom>
          <a:noFill/>
        </p:spPr>
      </p:pic>
      <p:pic>
        <p:nvPicPr>
          <p:cNvPr id="9220" name="Picture 4" descr="http://lh3.ggpht.com/-fqdvCj-wubc/UFZTxeHnv9I/AAAAAAAAKEk/vaHcB3Q0CCY/tumblr_m7xgeoO2M11qzcf71o1_1280%25255B2%25255D%25255B2%25255D.pn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3216424" cy="205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Dx.</a:t>
            </a:r>
            <a:r>
              <a:rPr lang="es-ES" dirty="0" smtClean="0"/>
              <a:t> de confirmación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762872" cy="452628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El </a:t>
            </a:r>
            <a:r>
              <a:rPr lang="es-MX" dirty="0" err="1" smtClean="0"/>
              <a:t>Monospot</a:t>
            </a:r>
            <a:r>
              <a:rPr lang="es-MX" dirty="0" smtClean="0"/>
              <a:t> o las pruebas de anticuerpos </a:t>
            </a:r>
            <a:r>
              <a:rPr lang="es-MX" dirty="0" err="1" smtClean="0"/>
              <a:t>heterófilos</a:t>
            </a:r>
            <a:r>
              <a:rPr lang="es-MX" dirty="0" smtClean="0"/>
              <a:t> sirven para confirmar el diagnóstico, el cual es más fiable en pacientes mayores de cinco años. Los síntomas pueden ser también náuseas y </a:t>
            </a:r>
          </a:p>
          <a:p>
            <a:pPr>
              <a:buNone/>
            </a:pPr>
            <a:r>
              <a:rPr lang="es-MX" dirty="0" smtClean="0"/>
              <a:t>   vómitos, así como fatiga extrema y apatía.</a:t>
            </a:r>
            <a:endParaRPr lang="es-MX" dirty="0"/>
          </a:p>
        </p:txBody>
      </p:sp>
      <p:pic>
        <p:nvPicPr>
          <p:cNvPr id="8196" name="Picture 4" descr="http://www.cardinal.com/us/en/distributedproducts/images/B/B6849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6267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5482952" cy="452628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En la gran mayoría de los casos, no se necesita otro tratamiento diferente al reposo, la ingesta abundante de líquidos y la toma de ibuprofeno o </a:t>
            </a:r>
            <a:r>
              <a:rPr lang="es-MX" dirty="0" smtClean="0">
                <a:solidFill>
                  <a:srgbClr val="FF0000"/>
                </a:solidFill>
              </a:rPr>
              <a:t>paracetamol </a:t>
            </a:r>
            <a:r>
              <a:rPr lang="es-MX" dirty="0" smtClean="0"/>
              <a:t>(aunque este último no se recomienda por posibles problemas hepáticos a consecuencia del fármaco) u otro agente antipirético para disminuir la fiebre. </a:t>
            </a:r>
            <a:endParaRPr lang="es-MX" dirty="0"/>
          </a:p>
        </p:txBody>
      </p:sp>
      <p:pic>
        <p:nvPicPr>
          <p:cNvPr id="7170" name="Picture 2" descr="http://i.esmas.com/image/0/000/003/771/Difteria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095500" cy="1905000"/>
          </a:xfrm>
          <a:prstGeom prst="rect">
            <a:avLst/>
          </a:prstGeom>
          <a:noFill/>
        </p:spPr>
      </p:pic>
      <p:pic>
        <p:nvPicPr>
          <p:cNvPr id="7172" name="Picture 4" descr="http://www.maestrosdelweb.com/images/2010/10/drink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2834680" cy="206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99FF66"/>
                </a:solidFill>
              </a:rPr>
              <a:t>Ibuprofeno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Efecto analgésico </a:t>
            </a:r>
            <a:r>
              <a:rPr lang="es-ES" sz="2800" dirty="0" smtClean="0"/>
              <a:t>menor </a:t>
            </a:r>
            <a:r>
              <a:rPr lang="es-ES" sz="2800" dirty="0"/>
              <a:t>pero con menos reacciones adversas.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Analgésico, antipirético, antiinflamatorio y </a:t>
            </a:r>
            <a:r>
              <a:rPr lang="es-ES" sz="2800" dirty="0" err="1"/>
              <a:t>antiagregante</a:t>
            </a:r>
            <a:r>
              <a:rPr lang="es-E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Usado en el dolor agudo, leve o moderado sobre todo en la dismenorrea, </a:t>
            </a:r>
            <a:r>
              <a:rPr lang="es-ES" sz="2800" dirty="0" smtClean="0"/>
              <a:t>cefalea, ataque al edo. </a:t>
            </a:r>
            <a:r>
              <a:rPr lang="es-ES" sz="2800" dirty="0" err="1" smtClean="0"/>
              <a:t>gral</a:t>
            </a:r>
            <a:r>
              <a:rPr lang="es-ES" sz="2800" dirty="0" smtClean="0"/>
              <a:t> inespecífico.</a:t>
            </a:r>
            <a:endParaRPr lang="es-ES" sz="2800" dirty="0"/>
          </a:p>
          <a:p>
            <a:pPr>
              <a:lnSpc>
                <a:spcPct val="90000"/>
              </a:lnSpc>
            </a:pPr>
            <a:r>
              <a:rPr lang="es-ES" sz="2800" dirty="0"/>
              <a:t>Es uno de los AINE con menor toxicidad digestiva.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Dosis: 400 </a:t>
            </a:r>
            <a:r>
              <a:rPr lang="es-ES" sz="2800" dirty="0" smtClean="0"/>
              <a:t>mg/6 </a:t>
            </a:r>
            <a:r>
              <a:rPr lang="es-ES" sz="2800" dirty="0"/>
              <a:t>h</a:t>
            </a:r>
            <a:r>
              <a:rPr lang="es-ES" sz="2800" dirty="0" smtClean="0"/>
              <a:t>. y niños 20-30 mg x kg x día</a:t>
            </a:r>
            <a:endParaRPr lang="es-ES" sz="2800" dirty="0"/>
          </a:p>
          <a:p>
            <a:pPr>
              <a:lnSpc>
                <a:spcPct val="90000"/>
              </a:lnSpc>
            </a:pPr>
            <a:r>
              <a:rPr lang="es-ES" sz="2800" dirty="0" smtClean="0"/>
              <a:t>dividido en 3 dosis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 virus se elimina espontáneamente y los síntomas desaparecen generalmente en el plazo de cuatro semanas. En casos raros e infecciones graves pueden utilizarse algunos fármacos antivirales como el </a:t>
            </a:r>
            <a:r>
              <a:rPr lang="es-MX" dirty="0" err="1" smtClean="0"/>
              <a:t>aciclovir</a:t>
            </a:r>
            <a:r>
              <a:rPr lang="es-MX" dirty="0" smtClean="0"/>
              <a:t> o el </a:t>
            </a:r>
            <a:r>
              <a:rPr lang="es-MX" dirty="0" err="1" smtClean="0"/>
              <a:t>valaciclovir</a:t>
            </a:r>
            <a:r>
              <a:rPr lang="es-MX" dirty="0" smtClean="0"/>
              <a:t> que podrían ser de utilidad según algunos estudios, aunque no son en absoluto medicamentos que deban emplearse de forma generalizada.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Complicaciones de la MNI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500" dirty="0" smtClean="0">
                <a:solidFill>
                  <a:srgbClr val="92D050"/>
                </a:solidFill>
              </a:rPr>
              <a:t>Hematológicas: </a:t>
            </a:r>
            <a:r>
              <a:rPr lang="es-MX" sz="1500" dirty="0" smtClean="0"/>
              <a:t>     Anemia hemolítica, </a:t>
            </a:r>
            <a:r>
              <a:rPr lang="es-MX" sz="1500" dirty="0" err="1" smtClean="0"/>
              <a:t>Trombocitopenia</a:t>
            </a:r>
            <a:r>
              <a:rPr lang="es-MX" sz="1500" dirty="0" smtClean="0"/>
              <a:t>, </a:t>
            </a:r>
            <a:r>
              <a:rPr lang="es-MX" sz="1500" dirty="0" err="1" smtClean="0"/>
              <a:t>Granulocitopenia</a:t>
            </a:r>
            <a:endParaRPr lang="es-MX" sz="1500" dirty="0" smtClean="0"/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Esplénicas:              </a:t>
            </a:r>
            <a:r>
              <a:rPr lang="es-MX" sz="1500" dirty="0" smtClean="0"/>
              <a:t>Rotura esplénica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Hepáticas:</a:t>
            </a:r>
            <a:r>
              <a:rPr lang="es-MX" sz="1500" dirty="0" smtClean="0"/>
              <a:t>               Hepatitis aguda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Biliares</a:t>
            </a:r>
            <a:r>
              <a:rPr lang="es-MX" sz="1500" dirty="0" smtClean="0"/>
              <a:t>:                   </a:t>
            </a:r>
            <a:r>
              <a:rPr lang="es-MX" sz="1500" dirty="0" err="1" smtClean="0"/>
              <a:t>Colestasis</a:t>
            </a:r>
            <a:endParaRPr lang="es-MX" sz="1500" dirty="0" smtClean="0"/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Neurológicas</a:t>
            </a:r>
            <a:r>
              <a:rPr lang="es-MX" sz="1500" dirty="0" smtClean="0"/>
              <a:t>:        Encefalitis, Meningitis, Parálisis pares craneales, Neuritis, Mielitis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Psicológicas          </a:t>
            </a:r>
            <a:r>
              <a:rPr lang="es-MX" sz="1500" dirty="0" smtClean="0"/>
              <a:t>Cuadro psicótico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Cardíacas:</a:t>
            </a:r>
            <a:r>
              <a:rPr lang="es-MX" sz="1500" dirty="0" smtClean="0"/>
              <a:t>              Pericarditis, Miocarditis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ORL:</a:t>
            </a:r>
            <a:r>
              <a:rPr lang="es-MX" sz="1500" dirty="0" smtClean="0"/>
              <a:t>                        Obstrucción de vías altas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Pulmonares:</a:t>
            </a:r>
            <a:r>
              <a:rPr lang="es-MX" sz="1500" dirty="0" smtClean="0"/>
              <a:t>           Neumonitis intersticial, Neumonía, Derrame pleural</a:t>
            </a:r>
          </a:p>
          <a:p>
            <a:endParaRPr lang="es-MX" sz="1500" dirty="0" smtClean="0"/>
          </a:p>
          <a:p>
            <a:r>
              <a:rPr lang="es-MX" sz="1500" dirty="0" smtClean="0">
                <a:solidFill>
                  <a:srgbClr val="92D050"/>
                </a:solidFill>
              </a:rPr>
              <a:t>Otras:                      </a:t>
            </a:r>
            <a:r>
              <a:rPr lang="es-MX" sz="1500" dirty="0" err="1" smtClean="0"/>
              <a:t>Rash</a:t>
            </a:r>
            <a:r>
              <a:rPr lang="es-MX" sz="1500" dirty="0" smtClean="0"/>
              <a:t> inducido por amino-penicilinas, eritema </a:t>
            </a:r>
            <a:r>
              <a:rPr lang="es-MX" sz="1500" dirty="0" err="1" smtClean="0"/>
              <a:t>nodoso</a:t>
            </a:r>
            <a:r>
              <a:rPr lang="es-MX" sz="1500" dirty="0" smtClean="0"/>
              <a:t>, eritema             m                              multiforme, vasculitis, nefritis intersticial, síndrome de astenia crónica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Aspectos Históricos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6059016" cy="452628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Pero en 1968, </a:t>
            </a:r>
            <a:r>
              <a:rPr lang="es-MX" dirty="0" err="1" smtClean="0"/>
              <a:t>Henle</a:t>
            </a:r>
            <a:r>
              <a:rPr lang="es-MX" dirty="0" smtClean="0"/>
              <a:t> demostró que el VEB era el agente etiológico de los síndromes </a:t>
            </a:r>
            <a:r>
              <a:rPr lang="es-MX" dirty="0" err="1" smtClean="0"/>
              <a:t>mononucleócidos</a:t>
            </a:r>
            <a:r>
              <a:rPr lang="es-MX" dirty="0" smtClean="0"/>
              <a:t>   (MNS) asociados con la presencia de anticuerpos </a:t>
            </a:r>
            <a:r>
              <a:rPr lang="es-MX" dirty="0" err="1" smtClean="0"/>
              <a:t>heterófilos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Picture 4" descr="Infectious Mononucleosi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52936"/>
            <a:ext cx="2165226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Controversias por manejo con esteroides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Los corticoides, si bien acortan la </a:t>
            </a:r>
          </a:p>
          <a:p>
            <a:pPr>
              <a:buNone/>
            </a:pPr>
            <a:r>
              <a:rPr lang="es-MX" dirty="0" smtClean="0"/>
              <a:t>   duración de la fiebre, la </a:t>
            </a:r>
            <a:r>
              <a:rPr lang="es-MX" dirty="0" err="1" smtClean="0"/>
              <a:t>linfadenopatía</a:t>
            </a:r>
            <a:r>
              <a:rPr lang="es-MX" dirty="0" smtClean="0"/>
              <a:t> </a:t>
            </a:r>
          </a:p>
          <a:p>
            <a:pPr>
              <a:buNone/>
            </a:pPr>
            <a:r>
              <a:rPr lang="es-MX" dirty="0" smtClean="0"/>
              <a:t>   y los síntomas </a:t>
            </a:r>
            <a:r>
              <a:rPr lang="es-MX" dirty="0" err="1" smtClean="0"/>
              <a:t>orofaríngeos</a:t>
            </a:r>
            <a:r>
              <a:rPr lang="es-MX" dirty="0" smtClean="0"/>
              <a:t> de la enfermedad, </a:t>
            </a:r>
            <a:r>
              <a:rPr lang="es-MX" dirty="0" smtClean="0">
                <a:solidFill>
                  <a:srgbClr val="FFFF00"/>
                </a:solidFill>
              </a:rPr>
              <a:t>no están indicados en el tratamiento de la </a:t>
            </a:r>
            <a:r>
              <a:rPr lang="es-MX" dirty="0" err="1" smtClean="0">
                <a:solidFill>
                  <a:srgbClr val="FFFF00"/>
                </a:solidFill>
              </a:rPr>
              <a:t>mononucleosis</a:t>
            </a:r>
            <a:r>
              <a:rPr lang="es-MX" dirty="0" smtClean="0">
                <a:solidFill>
                  <a:srgbClr val="FFFF00"/>
                </a:solidFill>
              </a:rPr>
              <a:t> infecciosa </a:t>
            </a:r>
          </a:p>
          <a:p>
            <a:pPr>
              <a:buNone/>
            </a:pPr>
            <a:r>
              <a:rPr lang="es-MX" dirty="0" smtClean="0">
                <a:solidFill>
                  <a:srgbClr val="FFFF00"/>
                </a:solidFill>
              </a:rPr>
              <a:t>   no complicada.</a:t>
            </a:r>
            <a:r>
              <a:rPr lang="es-MX" dirty="0" smtClean="0"/>
              <a:t> Su utilidad se centra </a:t>
            </a:r>
          </a:p>
          <a:p>
            <a:pPr>
              <a:buNone/>
            </a:pPr>
            <a:r>
              <a:rPr lang="es-MX" dirty="0" smtClean="0"/>
              <a:t>   en aquellos casos en los que coexiste, </a:t>
            </a:r>
          </a:p>
          <a:p>
            <a:pPr>
              <a:buNone/>
            </a:pPr>
            <a:r>
              <a:rPr lang="es-MX" dirty="0" smtClean="0"/>
              <a:t>   junto con la sintomatología habitual, </a:t>
            </a:r>
          </a:p>
          <a:p>
            <a:pPr>
              <a:buNone/>
            </a:pPr>
            <a:r>
              <a:rPr lang="es-MX" dirty="0" smtClean="0"/>
              <a:t>  obstrucción de la vía aérea, anemia </a:t>
            </a:r>
          </a:p>
          <a:p>
            <a:pPr>
              <a:buNone/>
            </a:pPr>
            <a:r>
              <a:rPr lang="es-MX" dirty="0" smtClean="0"/>
              <a:t>  hemolítica aguda, afectación cardíaca </a:t>
            </a:r>
          </a:p>
          <a:p>
            <a:pPr>
              <a:buNone/>
            </a:pPr>
            <a:r>
              <a:rPr lang="es-MX" dirty="0" smtClean="0"/>
              <a:t>  grave o enfermedad neurológica.</a:t>
            </a:r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s-ES" dirty="0" smtClean="0"/>
          </a:p>
          <a:p>
            <a:endParaRPr lang="es-MX" dirty="0" smtClean="0"/>
          </a:p>
          <a:p>
            <a:r>
              <a:rPr lang="es-MX" dirty="0" smtClean="0"/>
              <a:t>Bonet R, Garrote A. </a:t>
            </a:r>
            <a:r>
              <a:rPr lang="es-MX" dirty="0" err="1" smtClean="0"/>
              <a:t>Mononucleosis</a:t>
            </a:r>
            <a:r>
              <a:rPr lang="es-MX" dirty="0" smtClean="0"/>
              <a:t> infecciosa (I). El Farmacéutico. 2006;362:66-71.</a:t>
            </a:r>
          </a:p>
          <a:p>
            <a:r>
              <a:rPr lang="es-MX" dirty="0" smtClean="0"/>
              <a:t>Bonet R, Garrote A. </a:t>
            </a:r>
            <a:r>
              <a:rPr lang="es-MX" dirty="0" err="1" smtClean="0"/>
              <a:t>Mononucleosis</a:t>
            </a:r>
            <a:r>
              <a:rPr lang="es-MX" dirty="0" smtClean="0"/>
              <a:t> infecciosa (II): tratamiento y prevención. El </a:t>
            </a:r>
          </a:p>
          <a:p>
            <a:r>
              <a:rPr lang="es-MX" dirty="0" smtClean="0"/>
              <a:t>Farmacéutico. 2006;363:46-71.</a:t>
            </a:r>
          </a:p>
          <a:p>
            <a:r>
              <a:rPr lang="es-MX" dirty="0" smtClean="0"/>
              <a:t>Cardozo A. </a:t>
            </a:r>
            <a:r>
              <a:rPr lang="es-MX" dirty="0" err="1" smtClean="0"/>
              <a:t>Mononucleosis</a:t>
            </a:r>
            <a:r>
              <a:rPr lang="es-MX" dirty="0" smtClean="0"/>
              <a:t> infecciosa. Cátedra y clínica de enfermedades infecciosas. </a:t>
            </a:r>
          </a:p>
          <a:p>
            <a:r>
              <a:rPr lang="es-MX" dirty="0" smtClean="0"/>
              <a:t>Facultad de Medicina. Universidad de la </a:t>
            </a:r>
          </a:p>
          <a:p>
            <a:r>
              <a:rPr lang="es-MX" dirty="0" smtClean="0"/>
              <a:t>República. Uruguay (consultado el 17 de </a:t>
            </a:r>
          </a:p>
          <a:p>
            <a:r>
              <a:rPr lang="es-MX" dirty="0" smtClean="0"/>
              <a:t>octubre de 2008). Disponible en: http://</a:t>
            </a:r>
          </a:p>
          <a:p>
            <a:r>
              <a:rPr lang="es-MX" dirty="0" smtClean="0"/>
              <a:t>www.clinfec.fmed.edu.uy/</a:t>
            </a:r>
          </a:p>
          <a:p>
            <a:r>
              <a:rPr lang="es-MX" dirty="0" smtClean="0"/>
              <a:t>Carrillo A, Ramos N, Sánchez J, Lozano C. </a:t>
            </a:r>
          </a:p>
          <a:p>
            <a:r>
              <a:rPr lang="es-MX" dirty="0" smtClean="0"/>
              <a:t>Rotura espontánea de bazo secundaria a </a:t>
            </a:r>
          </a:p>
          <a:p>
            <a:r>
              <a:rPr lang="es-MX" dirty="0" err="1" smtClean="0"/>
              <a:t>mononucleosis</a:t>
            </a:r>
            <a:r>
              <a:rPr lang="es-MX" dirty="0" smtClean="0"/>
              <a:t> infecciosa. Anales de Pediatría. 2003;2:199.</a:t>
            </a:r>
          </a:p>
          <a:p>
            <a:r>
              <a:rPr lang="es-MX" dirty="0" err="1" smtClean="0"/>
              <a:t>Hervás</a:t>
            </a:r>
            <a:r>
              <a:rPr lang="es-MX" dirty="0" smtClean="0"/>
              <a:t> A, </a:t>
            </a:r>
            <a:r>
              <a:rPr lang="es-MX" dirty="0" err="1" smtClean="0"/>
              <a:t>Forcen</a:t>
            </a:r>
            <a:r>
              <a:rPr lang="es-MX" dirty="0" smtClean="0"/>
              <a:t> T. </a:t>
            </a:r>
            <a:r>
              <a:rPr lang="es-MX" dirty="0" err="1" smtClean="0"/>
              <a:t>Mononucleosis</a:t>
            </a:r>
            <a:r>
              <a:rPr lang="es-MX" dirty="0" smtClean="0"/>
              <a:t> infecciosas. Guías clínicas 2002 (consultado </a:t>
            </a:r>
          </a:p>
          <a:p>
            <a:r>
              <a:rPr lang="es-MX" dirty="0" smtClean="0"/>
              <a:t>el 17 de octubre de 2008). Disponible en: </a:t>
            </a:r>
          </a:p>
          <a:p>
            <a:r>
              <a:rPr lang="es-MX" dirty="0" smtClean="0"/>
              <a:t>http://www.fisterra.com/guias2/PDF/Veb.</a:t>
            </a:r>
          </a:p>
          <a:p>
            <a:r>
              <a:rPr lang="es-MX" dirty="0" err="1" smtClean="0"/>
              <a:t>pdf</a:t>
            </a:r>
            <a:endParaRPr lang="es-MX" dirty="0" smtClean="0"/>
          </a:p>
          <a:p>
            <a:r>
              <a:rPr lang="es-MX" dirty="0" smtClean="0"/>
              <a:t>Losa JE, Miro JM, García F, </a:t>
            </a:r>
            <a:r>
              <a:rPr lang="es-MX" dirty="0" err="1" smtClean="0"/>
              <a:t>Gatell</a:t>
            </a:r>
            <a:r>
              <a:rPr lang="es-MX" dirty="0" smtClean="0"/>
              <a:t> JM. </a:t>
            </a:r>
          </a:p>
          <a:p>
            <a:r>
              <a:rPr lang="es-MX" dirty="0" smtClean="0"/>
              <a:t>Síndrome </a:t>
            </a:r>
            <a:r>
              <a:rPr lang="es-MX" dirty="0" err="1" smtClean="0"/>
              <a:t>mononucleósico</a:t>
            </a:r>
            <a:r>
              <a:rPr lang="es-MX" dirty="0" smtClean="0"/>
              <a:t>. Medicine. </a:t>
            </a:r>
          </a:p>
          <a:p>
            <a:r>
              <a:rPr lang="es-MX" dirty="0" smtClean="0"/>
              <a:t>1998;7(82): 3813-7.</a:t>
            </a:r>
          </a:p>
          <a:p>
            <a:r>
              <a:rPr lang="es-MX" dirty="0" err="1" smtClean="0"/>
              <a:t>Mononucleosis</a:t>
            </a:r>
            <a:r>
              <a:rPr lang="es-MX" dirty="0" smtClean="0"/>
              <a:t> infecciosa, 2007 (consultado </a:t>
            </a:r>
          </a:p>
          <a:p>
            <a:r>
              <a:rPr lang="es-MX" dirty="0" smtClean="0"/>
              <a:t>el 17 de octubre de 2008). Disponible en: </a:t>
            </a:r>
          </a:p>
          <a:p>
            <a:r>
              <a:rPr lang="es-MX" dirty="0" smtClean="0"/>
              <a:t>http://www.iqb.es/monografia/patologias/</a:t>
            </a:r>
          </a:p>
          <a:p>
            <a:r>
              <a:rPr lang="es-MX" dirty="0" err="1" smtClean="0"/>
              <a:t>infeccion</a:t>
            </a:r>
            <a:r>
              <a:rPr lang="es-MX" dirty="0" smtClean="0"/>
              <a:t>/mononucleosis.htm</a:t>
            </a:r>
          </a:p>
          <a:p>
            <a:r>
              <a:rPr lang="es-MX" dirty="0" smtClean="0"/>
              <a:t>Vera DS, Chávez NC, Lizardi J, Méndez N. </a:t>
            </a:r>
          </a:p>
          <a:p>
            <a:r>
              <a:rPr lang="es-MX" dirty="0" err="1" smtClean="0"/>
              <a:t>Mononucleosis</a:t>
            </a:r>
            <a:r>
              <a:rPr lang="es-MX" dirty="0" smtClean="0"/>
              <a:t> infecciosa. Medica Sur </a:t>
            </a:r>
          </a:p>
          <a:p>
            <a:r>
              <a:rPr lang="es-MX" dirty="0" smtClean="0"/>
              <a:t>(México). 2003;2:76-89.</a:t>
            </a:r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762872" cy="452628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Dr. Adrián N. Paredes Flores</a:t>
            </a:r>
          </a:p>
          <a:p>
            <a:r>
              <a:rPr lang="es-ES" dirty="0" smtClean="0"/>
              <a:t>Médico Pediatra</a:t>
            </a:r>
          </a:p>
          <a:p>
            <a:r>
              <a:rPr lang="es-ES" dirty="0" smtClean="0"/>
              <a:t>Colegio de Pediatría del Estado de México</a:t>
            </a:r>
          </a:p>
          <a:p>
            <a:r>
              <a:rPr lang="es-ES" dirty="0" smtClean="0"/>
              <a:t>adriannicolas.paredesflores@yahoo.com.mx</a:t>
            </a:r>
            <a:endParaRPr lang="es-MX" dirty="0"/>
          </a:p>
        </p:txBody>
      </p:sp>
      <p:pic>
        <p:nvPicPr>
          <p:cNvPr id="2050" name="Picture 2" descr="http://www.fotosamor.net/imagenes/beso-ga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Triada </a:t>
            </a:r>
            <a:r>
              <a:rPr lang="es-ES" dirty="0" smtClean="0">
                <a:solidFill>
                  <a:srgbClr val="FF0000"/>
                </a:solidFill>
              </a:rPr>
              <a:t>clínica</a:t>
            </a:r>
            <a:r>
              <a:rPr lang="es-ES" dirty="0" smtClean="0"/>
              <a:t> o de </a:t>
            </a:r>
            <a:r>
              <a:rPr lang="es-ES" dirty="0" err="1" smtClean="0"/>
              <a:t>Pfeiffer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/>
          </a:bodyPr>
          <a:lstStyle/>
          <a:p>
            <a:r>
              <a:rPr lang="es-MX" dirty="0"/>
              <a:t>La </a:t>
            </a:r>
            <a:r>
              <a:rPr lang="es-MX" b="1" dirty="0" err="1"/>
              <a:t>mononucleosis</a:t>
            </a:r>
            <a:r>
              <a:rPr lang="es-MX" b="1" dirty="0"/>
              <a:t> infecciosa</a:t>
            </a:r>
            <a:r>
              <a:rPr lang="es-MX" dirty="0"/>
              <a:t>, también conocida como </a:t>
            </a:r>
            <a:r>
              <a:rPr lang="es-MX" b="1" dirty="0"/>
              <a:t>fiebre dura</a:t>
            </a:r>
            <a:r>
              <a:rPr lang="es-MX" dirty="0"/>
              <a:t>, </a:t>
            </a:r>
            <a:r>
              <a:rPr lang="es-MX" b="1" dirty="0"/>
              <a:t>enfermedad de </a:t>
            </a:r>
            <a:r>
              <a:rPr lang="es-MX" b="1" dirty="0" err="1"/>
              <a:t>Pfeiffer</a:t>
            </a:r>
            <a:r>
              <a:rPr lang="es-MX" dirty="0"/>
              <a:t> o </a:t>
            </a:r>
            <a:r>
              <a:rPr lang="es-MX" dirty="0" smtClean="0"/>
              <a:t>vulgarmente como</a:t>
            </a:r>
            <a:r>
              <a:rPr lang="es-MX" dirty="0"/>
              <a:t> </a:t>
            </a:r>
            <a:r>
              <a:rPr lang="es-MX" b="1" dirty="0"/>
              <a:t>enfermedad del </a:t>
            </a:r>
            <a:r>
              <a:rPr lang="es-MX" b="1" dirty="0" smtClean="0"/>
              <a:t>beso</a:t>
            </a:r>
            <a:r>
              <a:rPr lang="es-MX" dirty="0"/>
              <a:t>.</a:t>
            </a:r>
            <a:endParaRPr lang="es-MX" dirty="0" smtClean="0"/>
          </a:p>
        </p:txBody>
      </p:sp>
      <p:pic>
        <p:nvPicPr>
          <p:cNvPr id="24578" name="Picture 2" descr="http://www.pediatraldia.cl/2IMAGESGARNDE/Foto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23723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5482952" cy="466308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Es una enfermedad infecciosa causada por el virus de Epstein </a:t>
            </a:r>
            <a:r>
              <a:rPr lang="es-MX" dirty="0" err="1" smtClean="0"/>
              <a:t>Barr</a:t>
            </a:r>
            <a:r>
              <a:rPr lang="es-MX" dirty="0" smtClean="0"/>
              <a:t> (VEB) que pertenece a la misma familia del virus del herpes. Con mucha menos frecuencia puede ser producida por </a:t>
            </a:r>
            <a:r>
              <a:rPr lang="es-MX" dirty="0" err="1" smtClean="0"/>
              <a:t>Citomegalovirus</a:t>
            </a:r>
            <a:r>
              <a:rPr lang="es-MX" dirty="0" smtClean="0"/>
              <a:t> y en un 1% de los casos por </a:t>
            </a:r>
            <a:r>
              <a:rPr lang="es-MX" i="1" dirty="0" smtClean="0"/>
              <a:t>Toxoplasma </a:t>
            </a:r>
            <a:r>
              <a:rPr lang="es-MX" i="1" dirty="0" err="1" smtClean="0"/>
              <a:t>gondii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" name="Picture 4" descr="Infectious Mononucleosi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664296" cy="265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Aparece más frecuentemente en adolescentes y adultos jóvenes, y los síntomas que la caracterizan son </a:t>
            </a:r>
            <a:r>
              <a:rPr lang="es-MX" dirty="0" smtClean="0"/>
              <a:t>fiebre,</a:t>
            </a:r>
            <a:r>
              <a:rPr lang="es-MX" dirty="0"/>
              <a:t> </a:t>
            </a:r>
            <a:r>
              <a:rPr lang="es-MX" dirty="0" err="1" smtClean="0"/>
              <a:t>faringitiso</a:t>
            </a:r>
            <a:r>
              <a:rPr lang="es-MX" dirty="0" smtClean="0"/>
              <a:t> </a:t>
            </a:r>
            <a:r>
              <a:rPr lang="es-MX" dirty="0"/>
              <a:t>dolor de garganta, inflamación de los </a:t>
            </a:r>
            <a:r>
              <a:rPr lang="es-MX" dirty="0" smtClean="0"/>
              <a:t>ganglios linfáticos y</a:t>
            </a:r>
            <a:r>
              <a:rPr lang="es-MX" dirty="0"/>
              <a:t> </a:t>
            </a:r>
            <a:r>
              <a:rPr lang="es-MX" dirty="0" smtClean="0"/>
              <a:t>fatiga</a:t>
            </a:r>
            <a:endParaRPr lang="es-MX" dirty="0"/>
          </a:p>
        </p:txBody>
      </p:sp>
      <p:pic>
        <p:nvPicPr>
          <p:cNvPr id="28674" name="Picture 2" descr="http://ts3.mm.bing.net/th?id=H.468852040433869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2016224" cy="1714500"/>
          </a:xfrm>
          <a:prstGeom prst="rect">
            <a:avLst/>
          </a:prstGeom>
          <a:noFill/>
        </p:spPr>
      </p:pic>
      <p:pic>
        <p:nvPicPr>
          <p:cNvPr id="28676" name="Picture 4" descr="http://pediatroblastos.files.wordpress.com/2012/09/mononucleosis-e134846937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096344" cy="2783210"/>
          </a:xfrm>
          <a:prstGeom prst="rect">
            <a:avLst/>
          </a:prstGeom>
          <a:noFill/>
        </p:spPr>
      </p:pic>
      <p:pic>
        <p:nvPicPr>
          <p:cNvPr id="6" name="Picture 2" descr="http://www.ferato.com/wiki/images/8/8b/20080822_mgb_Mononucleosis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00808"/>
            <a:ext cx="2109614" cy="1728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2674640" cy="3489251"/>
          </a:xfrm>
        </p:spPr>
        <p:txBody>
          <a:bodyPr>
            <a:normAutofit/>
          </a:bodyPr>
          <a:lstStyle/>
          <a:p>
            <a:r>
              <a:rPr lang="es-ES" dirty="0" smtClean="0"/>
              <a:t>Un síntoma muy importante en la MNI es </a:t>
            </a:r>
            <a:r>
              <a:rPr lang="es-MX" dirty="0" smtClean="0">
                <a:solidFill>
                  <a:srgbClr val="FF0000"/>
                </a:solidFill>
              </a:rPr>
              <a:t>fatiga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http://ts2.mm.bing.net/th?id=H.459679710104911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1924050" cy="2857500"/>
          </a:xfrm>
          <a:prstGeom prst="rect">
            <a:avLst/>
          </a:prstGeom>
          <a:noFill/>
        </p:spPr>
      </p:pic>
      <p:pic>
        <p:nvPicPr>
          <p:cNvPr id="27652" name="Picture 4" descr="http://ts4.mm.bing.net/th?id=H.4515716718723955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857500" cy="2133601"/>
          </a:xfrm>
          <a:prstGeom prst="rect">
            <a:avLst/>
          </a:prstGeom>
          <a:noFill/>
        </p:spPr>
      </p:pic>
      <p:pic>
        <p:nvPicPr>
          <p:cNvPr id="27654" name="Picture 6" descr="http://ts4.mm.bing.net/th?id=H.5065773124027327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790700" cy="1800225"/>
          </a:xfrm>
          <a:prstGeom prst="rect">
            <a:avLst/>
          </a:prstGeom>
          <a:noFill/>
        </p:spPr>
      </p:pic>
      <p:pic>
        <p:nvPicPr>
          <p:cNvPr id="27656" name="Picture 8" descr="http://ts3.mm.bing.net/th?id=H.4694172605088074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Mecanismo de transmisión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Se transmite principalmente por el intercambio de saliva: a través de besos, al beber del mismo vaso o de la misma botella, y al compartir comida o bebidas con otras personas. </a:t>
            </a:r>
          </a:p>
        </p:txBody>
      </p:sp>
      <p:pic>
        <p:nvPicPr>
          <p:cNvPr id="26626" name="Picture 2" descr="http://ts4.mm.bing.net/th?id=H.456138940127733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857500" cy="2276475"/>
          </a:xfrm>
          <a:prstGeom prst="rect">
            <a:avLst/>
          </a:prstGeom>
          <a:noFill/>
        </p:spPr>
      </p:pic>
      <p:pic>
        <p:nvPicPr>
          <p:cNvPr id="26628" name="Picture 4" descr="http://ts3.explicit.bing.net/th?id=H.479740643632784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233</TotalTime>
  <Words>806</Words>
  <Application>Microsoft Office PowerPoint</Application>
  <PresentationFormat>Presentación en pantalla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Fundición</vt:lpstr>
      <vt:lpstr>MONONUCLEOSIS INFECCIOSA TOPICOS RELEVANTES</vt:lpstr>
      <vt:lpstr>Aspectos Históricos</vt:lpstr>
      <vt:lpstr>Aspectos Históricos</vt:lpstr>
      <vt:lpstr>Triada clínica o de Pfeiffer</vt:lpstr>
      <vt:lpstr>Diapositiva 5</vt:lpstr>
      <vt:lpstr>Diapositiva 6</vt:lpstr>
      <vt:lpstr>Diapositiva 7</vt:lpstr>
      <vt:lpstr>Diapositiva 8</vt:lpstr>
      <vt:lpstr>Mecanismo de transmisión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Cuadro clínico: Escalofrío</vt:lpstr>
      <vt:lpstr>Cuadro clínico: Diaforesis</vt:lpstr>
      <vt:lpstr>Cuadro clínico: Cefalea</vt:lpstr>
      <vt:lpstr>Cuadro clínico: Artralgias/ Mialgias</vt:lpstr>
      <vt:lpstr>Cuadro clínico: Fatiga extrema</vt:lpstr>
      <vt:lpstr>Hallazgos hematológicos</vt:lpstr>
      <vt:lpstr>Dx. de confirmación</vt:lpstr>
      <vt:lpstr>Tratamiento</vt:lpstr>
      <vt:lpstr>Ibuprofeno</vt:lpstr>
      <vt:lpstr>Tratamiento</vt:lpstr>
      <vt:lpstr>Complicaciones de la MNI</vt:lpstr>
      <vt:lpstr>Controversias por manejo con esteroides</vt:lpstr>
      <vt:lpstr>Bibliografía</vt:lpstr>
      <vt:lpstr>Gracias por su atención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MONONUCLEOSIS INFECCIOSA TOPICOS RELEVANTES</dc:title>
  <dc:creator>ANGIE</dc:creator>
  <cp:lastModifiedBy>Doctor</cp:lastModifiedBy>
  <cp:revision>35</cp:revision>
  <dcterms:created xsi:type="dcterms:W3CDTF">2013-04-13T00:06:41Z</dcterms:created>
  <dcterms:modified xsi:type="dcterms:W3CDTF">2013-05-13T14:49:00Z</dcterms:modified>
</cp:coreProperties>
</file>