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6" r:id="rId4"/>
    <p:sldId id="258" r:id="rId5"/>
    <p:sldId id="277" r:id="rId6"/>
    <p:sldId id="259" r:id="rId7"/>
    <p:sldId id="278" r:id="rId8"/>
    <p:sldId id="260" r:id="rId9"/>
    <p:sldId id="279" r:id="rId10"/>
    <p:sldId id="261" r:id="rId11"/>
    <p:sldId id="280" r:id="rId12"/>
    <p:sldId id="262" r:id="rId13"/>
    <p:sldId id="281" r:id="rId14"/>
    <p:sldId id="263" r:id="rId15"/>
    <p:sldId id="282" r:id="rId16"/>
    <p:sldId id="264" r:id="rId17"/>
    <p:sldId id="283" r:id="rId18"/>
    <p:sldId id="265" r:id="rId19"/>
    <p:sldId id="269" r:id="rId20"/>
    <p:sldId id="275" r:id="rId2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5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F3F6CB6B-2B6E-4601-A2CD-0662B64D50D9}" type="datetimeFigureOut">
              <a:rPr lang="es-MX" smtClean="0"/>
              <a:t>21/07/2014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4A62A1D-331F-4B07-AA86-964FA7DF45D3}"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3F6CB6B-2B6E-4601-A2CD-0662B64D50D9}" type="datetimeFigureOut">
              <a:rPr lang="es-MX" smtClean="0"/>
              <a:t>21/07/2014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4A62A1D-331F-4B07-AA86-964FA7DF45D3}"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3F6CB6B-2B6E-4601-A2CD-0662B64D50D9}" type="datetimeFigureOut">
              <a:rPr lang="es-MX" smtClean="0"/>
              <a:t>21/07/2014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4A62A1D-331F-4B07-AA86-964FA7DF45D3}"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3F6CB6B-2B6E-4601-A2CD-0662B64D50D9}" type="datetimeFigureOut">
              <a:rPr lang="es-MX" smtClean="0"/>
              <a:t>21/07/2014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4A62A1D-331F-4B07-AA86-964FA7DF45D3}"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3F6CB6B-2B6E-4601-A2CD-0662B64D50D9}" type="datetimeFigureOut">
              <a:rPr lang="es-MX" smtClean="0"/>
              <a:t>21/07/2014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4A62A1D-331F-4B07-AA86-964FA7DF45D3}"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F3F6CB6B-2B6E-4601-A2CD-0662B64D50D9}" type="datetimeFigureOut">
              <a:rPr lang="es-MX" smtClean="0"/>
              <a:t>21/07/2014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4A62A1D-331F-4B07-AA86-964FA7DF45D3}"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F3F6CB6B-2B6E-4601-A2CD-0662B64D50D9}" type="datetimeFigureOut">
              <a:rPr lang="es-MX" smtClean="0"/>
              <a:t>21/07/2014</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34A62A1D-331F-4B07-AA86-964FA7DF45D3}"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F3F6CB6B-2B6E-4601-A2CD-0662B64D50D9}" type="datetimeFigureOut">
              <a:rPr lang="es-MX" smtClean="0"/>
              <a:t>21/07/2014</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34A62A1D-331F-4B07-AA86-964FA7DF45D3}"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3F6CB6B-2B6E-4601-A2CD-0662B64D50D9}" type="datetimeFigureOut">
              <a:rPr lang="es-MX" smtClean="0"/>
              <a:t>21/07/2014</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34A62A1D-331F-4B07-AA86-964FA7DF45D3}"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3F6CB6B-2B6E-4601-A2CD-0662B64D50D9}" type="datetimeFigureOut">
              <a:rPr lang="es-MX" smtClean="0"/>
              <a:t>21/07/2014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4A62A1D-331F-4B07-AA86-964FA7DF45D3}"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3F6CB6B-2B6E-4601-A2CD-0662B64D50D9}" type="datetimeFigureOut">
              <a:rPr lang="es-MX" smtClean="0"/>
              <a:t>21/07/2014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4A62A1D-331F-4B07-AA86-964FA7DF45D3}"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F6CB6B-2B6E-4601-A2CD-0662B64D50D9}" type="datetimeFigureOut">
              <a:rPr lang="es-MX" smtClean="0"/>
              <a:t>21/07/2014</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A62A1D-331F-4B07-AA86-964FA7DF45D3}"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http://1.bp.blogspot.com/-gKH2CBtqsak/UVndab7IH6I/AAAAAAAAAdQ/kFhRkwYrVeg/s1600/diferente_sapos_dendrobatidae.jpg"/>
          <p:cNvPicPr>
            <a:picLocks noChangeAspect="1" noChangeArrowheads="1"/>
          </p:cNvPicPr>
          <p:nvPr/>
        </p:nvPicPr>
        <p:blipFill>
          <a:blip r:embed="rId2"/>
          <a:srcRect/>
          <a:stretch>
            <a:fillRect/>
          </a:stretch>
        </p:blipFill>
        <p:spPr bwMode="auto">
          <a:xfrm>
            <a:off x="0" y="0"/>
            <a:ext cx="9123910" cy="6858000"/>
          </a:xfrm>
          <a:prstGeom prst="rect">
            <a:avLst/>
          </a:prstGeom>
          <a:noFill/>
        </p:spPr>
      </p:pic>
      <p:sp>
        <p:nvSpPr>
          <p:cNvPr id="4" name="3 Título"/>
          <p:cNvSpPr>
            <a:spLocks noGrp="1"/>
          </p:cNvSpPr>
          <p:nvPr>
            <p:ph type="title" idx="4294967295"/>
          </p:nvPr>
        </p:nvSpPr>
        <p:spPr>
          <a:xfrm>
            <a:off x="0" y="0"/>
            <a:ext cx="9144000" cy="6858000"/>
          </a:xfrm>
        </p:spPr>
        <p:txBody>
          <a:bodyPr>
            <a:noAutofit/>
          </a:bodyPr>
          <a:lstStyle/>
          <a:p>
            <a:r>
              <a:rPr lang="es-MX" sz="9600" dirty="0" smtClean="0">
                <a:solidFill>
                  <a:srgbClr val="FFFF00"/>
                </a:solidFill>
              </a:rPr>
              <a:t>Ranas punta de flecha.</a:t>
            </a:r>
            <a:endParaRPr lang="es-MX" sz="9600"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rgbClr val="FFFF00"/>
                </a:solidFill>
              </a:rPr>
              <a:t>Ranas punta de flecha.</a:t>
            </a:r>
            <a:endParaRPr lang="es-MX" dirty="0">
              <a:solidFill>
                <a:srgbClr val="FFFF00"/>
              </a:solidFill>
            </a:endParaRPr>
          </a:p>
        </p:txBody>
      </p:sp>
      <p:sp>
        <p:nvSpPr>
          <p:cNvPr id="3" name="2 Marcador de contenido"/>
          <p:cNvSpPr>
            <a:spLocks noGrp="1"/>
          </p:cNvSpPr>
          <p:nvPr>
            <p:ph idx="1"/>
          </p:nvPr>
        </p:nvSpPr>
        <p:spPr>
          <a:xfrm>
            <a:off x="285720" y="1600200"/>
            <a:ext cx="8501122" cy="4329130"/>
          </a:xfrm>
        </p:spPr>
        <p:txBody>
          <a:bodyPr>
            <a:normAutofit fontScale="92500"/>
          </a:bodyPr>
          <a:lstStyle/>
          <a:p>
            <a:pPr>
              <a:buFont typeface="Wingdings" pitchFamily="2" charset="2"/>
              <a:buChar char="v"/>
            </a:pPr>
            <a:r>
              <a:rPr lang="es-MX" dirty="0" smtClean="0">
                <a:solidFill>
                  <a:srgbClr val="FFFF00"/>
                </a:solidFill>
              </a:rPr>
              <a:t>Estas ranas son de hábitos diurnos, y tienen una dieta basada en pequeños artrópodos, que varía mucho entre especies, mientras que algunas son especialistas, otras muchas son generalistas.</a:t>
            </a:r>
          </a:p>
          <a:p>
            <a:pPr>
              <a:buFont typeface="Wingdings" pitchFamily="2" charset="2"/>
              <a:buChar char="v"/>
            </a:pPr>
            <a:r>
              <a:rPr lang="es-MX" dirty="0" smtClean="0">
                <a:solidFill>
                  <a:srgbClr val="FFFF00"/>
                </a:solidFill>
              </a:rPr>
              <a:t> Muestran un comportamiento</a:t>
            </a:r>
            <a:r>
              <a:rPr lang="es-MX" dirty="0" smtClean="0">
                <a:solidFill>
                  <a:srgbClr val="FFFF00"/>
                </a:solidFill>
              </a:rPr>
              <a:t>, complejo</a:t>
            </a:r>
            <a:r>
              <a:rPr lang="es-MX" dirty="0" smtClean="0">
                <a:solidFill>
                  <a:srgbClr val="FFFF00"/>
                </a:solidFill>
              </a:rPr>
              <a:t> especialmente en lo reproductivo; son especies territoriales y la mayoría suelen exhibir un cuidado parental grande hacia sus huevos y renacuajos.</a:t>
            </a:r>
            <a:endParaRPr lang="es-MX" dirty="0">
              <a:solidFill>
                <a:srgbClr val="FFFF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upload.wikimedia.org/wikipedia/commons/c/c8/Colosthethus_flotator.jpg"/>
          <p:cNvPicPr>
            <a:picLocks noChangeAspect="1" noChangeArrowheads="1"/>
          </p:cNvPicPr>
          <p:nvPr/>
        </p:nvPicPr>
        <p:blipFill>
          <a:blip r:embed="rId2"/>
          <a:srcRect/>
          <a:stretch>
            <a:fillRect/>
          </a:stretch>
        </p:blipFill>
        <p:spPr bwMode="auto">
          <a:xfrm>
            <a:off x="-1" y="0"/>
            <a:ext cx="9169017"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rgbClr val="FFFF00"/>
                </a:solidFill>
              </a:rPr>
              <a:t>Ranas punta de flecha.</a:t>
            </a:r>
            <a:endParaRPr lang="es-MX" dirty="0">
              <a:solidFill>
                <a:srgbClr val="FFFF00"/>
              </a:solidFill>
            </a:endParaRPr>
          </a:p>
        </p:txBody>
      </p:sp>
      <p:sp>
        <p:nvSpPr>
          <p:cNvPr id="3" name="2 Marcador de contenido"/>
          <p:cNvSpPr>
            <a:spLocks noGrp="1"/>
          </p:cNvSpPr>
          <p:nvPr>
            <p:ph idx="1"/>
          </p:nvPr>
        </p:nvSpPr>
        <p:spPr/>
        <p:txBody>
          <a:bodyPr>
            <a:normAutofit/>
          </a:bodyPr>
          <a:lstStyle/>
          <a:p>
            <a:pPr>
              <a:buFont typeface="Wingdings" pitchFamily="2" charset="2"/>
              <a:buChar char="v"/>
            </a:pPr>
            <a:r>
              <a:rPr lang="es-MX" dirty="0" smtClean="0">
                <a:solidFill>
                  <a:srgbClr val="FFFF00"/>
                </a:solidFill>
              </a:rPr>
              <a:t>A diferencia de la mayoría de los batracios, que suelen abandonar a su prole, estas ranas acostumbran cuidar dedicadamente de los huevos y posteriormente de los renacuajos.</a:t>
            </a:r>
          </a:p>
          <a:p>
            <a:pPr>
              <a:buFont typeface="Wingdings" pitchFamily="2" charset="2"/>
              <a:buChar char="v"/>
            </a:pPr>
            <a:r>
              <a:rPr lang="es-MX" dirty="0" smtClean="0">
                <a:solidFill>
                  <a:srgbClr val="FFFF00"/>
                </a:solidFill>
              </a:rPr>
              <a:t>Esto es hasta que están en posición de defenderse por si mismos, muchas veces hasta que han completado su metamorfosis y son individuos adultos en etapa juvenil.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bgreenproject.files.wordpress.com/2013/02/ani078-00339.jpg"/>
          <p:cNvPicPr>
            <a:picLocks noChangeAspect="1" noChangeArrowheads="1"/>
          </p:cNvPicPr>
          <p:nvPr/>
        </p:nvPicPr>
        <p:blipFill>
          <a:blip r:embed="rId2"/>
          <a:srcRect b="4452"/>
          <a:stretch>
            <a:fillRect/>
          </a:stretch>
        </p:blipFill>
        <p:spPr bwMode="auto">
          <a:xfrm>
            <a:off x="0" y="0"/>
            <a:ext cx="4572000" cy="6843306"/>
          </a:xfrm>
          <a:prstGeom prst="rect">
            <a:avLst/>
          </a:prstGeom>
          <a:noFill/>
        </p:spPr>
      </p:pic>
      <p:pic>
        <p:nvPicPr>
          <p:cNvPr id="35844" name="Picture 4" descr="http://sphotos-h.ak.fbcdn.net/hphotos-ak-prn1/644274_349324541851809_2082672001_n.jpg"/>
          <p:cNvPicPr>
            <a:picLocks noChangeAspect="1" noChangeArrowheads="1"/>
          </p:cNvPicPr>
          <p:nvPr/>
        </p:nvPicPr>
        <p:blipFill>
          <a:blip r:embed="rId3"/>
          <a:srcRect/>
          <a:stretch>
            <a:fillRect/>
          </a:stretch>
        </p:blipFill>
        <p:spPr bwMode="auto">
          <a:xfrm>
            <a:off x="4572000" y="0"/>
            <a:ext cx="4572000"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rgbClr val="FFFF00"/>
                </a:solidFill>
              </a:rPr>
              <a:t>Ranas punta de flecha.</a:t>
            </a:r>
            <a:endParaRPr lang="es-MX" dirty="0">
              <a:solidFill>
                <a:srgbClr val="FFFF00"/>
              </a:solidFill>
            </a:endParaRPr>
          </a:p>
        </p:txBody>
      </p:sp>
      <p:sp>
        <p:nvSpPr>
          <p:cNvPr id="3" name="2 Marcador de contenido"/>
          <p:cNvSpPr>
            <a:spLocks noGrp="1"/>
          </p:cNvSpPr>
          <p:nvPr>
            <p:ph idx="1"/>
          </p:nvPr>
        </p:nvSpPr>
        <p:spPr>
          <a:xfrm>
            <a:off x="457200" y="1600200"/>
            <a:ext cx="8686800" cy="4525963"/>
          </a:xfrm>
        </p:spPr>
        <p:txBody>
          <a:bodyPr>
            <a:normAutofit fontScale="92500" lnSpcReduction="20000"/>
          </a:bodyPr>
          <a:lstStyle/>
          <a:p>
            <a:pPr>
              <a:buFont typeface="Wingdings" pitchFamily="2" charset="2"/>
              <a:buChar char="v"/>
            </a:pPr>
            <a:r>
              <a:rPr lang="es-MX" dirty="0">
                <a:solidFill>
                  <a:srgbClr val="FFFF00"/>
                </a:solidFill>
              </a:rPr>
              <a:t>C</a:t>
            </a:r>
            <a:r>
              <a:rPr lang="es-MX" dirty="0" smtClean="0">
                <a:solidFill>
                  <a:srgbClr val="FFFF00"/>
                </a:solidFill>
              </a:rPr>
              <a:t>omo parece lógico se ha considerado que los fenotipos con un patrón más llamativo y visible van junto a mayor toxicidad, como se ha demostrado para Oophaga pumilio, pero en contra de esta lógica por ejemplo en O. granulifera se vio que ocurría justo lo contrario, los fenotipos con patrones más apagados tenían mayores niveles de toxicidad. </a:t>
            </a:r>
          </a:p>
          <a:p>
            <a:pPr>
              <a:buFont typeface="Wingdings" pitchFamily="2" charset="2"/>
              <a:buChar char="v"/>
            </a:pPr>
            <a:r>
              <a:rPr lang="es-MX" dirty="0" smtClean="0">
                <a:solidFill>
                  <a:srgbClr val="FFFF00"/>
                </a:solidFill>
              </a:rPr>
              <a:t>Aunque no está claro, los mecanismos que están detrás de esto podrían ser la disponibilidad de presas, o la dieta entre distintas zonas.</a:t>
            </a:r>
          </a:p>
          <a:p>
            <a:endParaRPr lang="es-MX"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upload.wikimedia.org/wikipedia/commons/7/77/Blue_poison_dart_frog_arp.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rgbClr val="FFFF00"/>
                </a:solidFill>
              </a:rPr>
              <a:t>Ranas punta de flecha.</a:t>
            </a:r>
            <a:endParaRPr lang="es-MX" dirty="0">
              <a:solidFill>
                <a:srgbClr val="FFFF00"/>
              </a:solidFill>
            </a:endParaRPr>
          </a:p>
        </p:txBody>
      </p:sp>
      <p:sp>
        <p:nvSpPr>
          <p:cNvPr id="3" name="2 Marcador de contenido"/>
          <p:cNvSpPr>
            <a:spLocks noGrp="1"/>
          </p:cNvSpPr>
          <p:nvPr>
            <p:ph idx="1"/>
          </p:nvPr>
        </p:nvSpPr>
        <p:spPr/>
        <p:txBody>
          <a:bodyPr>
            <a:normAutofit fontScale="85000" lnSpcReduction="10000"/>
          </a:bodyPr>
          <a:lstStyle/>
          <a:p>
            <a:pPr>
              <a:buFont typeface="Wingdings" pitchFamily="2" charset="2"/>
              <a:buChar char="v"/>
            </a:pPr>
            <a:r>
              <a:rPr lang="es-MX" dirty="0">
                <a:solidFill>
                  <a:srgbClr val="FFFF00"/>
                </a:solidFill>
              </a:rPr>
              <a:t>S</a:t>
            </a:r>
            <a:r>
              <a:rPr lang="es-MX" dirty="0" smtClean="0">
                <a:solidFill>
                  <a:srgbClr val="FFFF00"/>
                </a:solidFill>
              </a:rPr>
              <a:t>e había  considerado que el aposematismo en Dendrobatidae tenía un único origen evolutivo, ya que los compuestos bioquímicos tóxicos como rasgo son difíciles de elaborar y poco probables de que se den en la evolución, siguiendo así un criterio de máxima parsimonia.</a:t>
            </a:r>
          </a:p>
          <a:p>
            <a:pPr>
              <a:buFont typeface="Wingdings" pitchFamily="2" charset="2"/>
              <a:buChar char="v"/>
            </a:pPr>
            <a:r>
              <a:rPr lang="es-MX" dirty="0" smtClean="0">
                <a:solidFill>
                  <a:srgbClr val="FFFF00"/>
                </a:solidFill>
              </a:rPr>
              <a:t> Pero los últimos estudios filogenéticos que incluyen caracteres moleculares parecen demostrar que el aposematismo en Dendrobatidae tiene múltiples orígenes, en un proceso de convergencia evolutiva que se desarrolló de manera independiente.</a:t>
            </a:r>
            <a:endParaRPr lang="es-MX" dirty="0">
              <a:solidFill>
                <a:srgbClr val="FFFF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upload.wikimedia.org/wikipedia/commons/thumb/9/9a/Epipedobates_tricolor_close.jpg/1024px-Epipedobates_tricolor_close.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rgbClr val="FFFF00"/>
                </a:solidFill>
              </a:rPr>
              <a:t>Ranas punta de flecha.</a:t>
            </a:r>
            <a:endParaRPr lang="es-MX" dirty="0">
              <a:solidFill>
                <a:srgbClr val="FFFF00"/>
              </a:solidFill>
            </a:endParaRPr>
          </a:p>
        </p:txBody>
      </p:sp>
      <p:sp>
        <p:nvSpPr>
          <p:cNvPr id="3" name="2 Marcador de contenido"/>
          <p:cNvSpPr>
            <a:spLocks noGrp="1"/>
          </p:cNvSpPr>
          <p:nvPr>
            <p:ph idx="1"/>
          </p:nvPr>
        </p:nvSpPr>
        <p:spPr/>
        <p:txBody>
          <a:bodyPr>
            <a:normAutofit fontScale="85000" lnSpcReduction="10000"/>
          </a:bodyPr>
          <a:lstStyle/>
          <a:p>
            <a:pPr>
              <a:buFont typeface="Wingdings" pitchFamily="2" charset="2"/>
              <a:buChar char="v"/>
            </a:pPr>
            <a:r>
              <a:rPr lang="es-MX" dirty="0" smtClean="0">
                <a:solidFill>
                  <a:srgbClr val="FFFF00"/>
                </a:solidFill>
              </a:rPr>
              <a:t>Se tiende a considerar que la coloración </a:t>
            </a:r>
            <a:r>
              <a:rPr lang="es-MX" dirty="0" err="1" smtClean="0">
                <a:solidFill>
                  <a:srgbClr val="FFFF00"/>
                </a:solidFill>
              </a:rPr>
              <a:t>aposemática</a:t>
            </a:r>
            <a:r>
              <a:rPr lang="es-MX" dirty="0" smtClean="0">
                <a:solidFill>
                  <a:srgbClr val="FFFF00"/>
                </a:solidFill>
              </a:rPr>
              <a:t> está controlada y direccionada por la selección por depredación ya que son ellos, los predadores, los que se encargan de mantener el fenotipo con la señal más efectiva. </a:t>
            </a:r>
          </a:p>
          <a:p>
            <a:pPr>
              <a:buFont typeface="Wingdings" pitchFamily="2" charset="2"/>
              <a:buChar char="v"/>
            </a:pPr>
            <a:r>
              <a:rPr lang="es-MX" dirty="0" smtClean="0">
                <a:solidFill>
                  <a:srgbClr val="FFFF00"/>
                </a:solidFill>
              </a:rPr>
              <a:t>Pero en el caso </a:t>
            </a:r>
            <a:r>
              <a:rPr lang="es-MX" dirty="0" err="1" smtClean="0">
                <a:solidFill>
                  <a:srgbClr val="FFFF00"/>
                </a:solidFill>
              </a:rPr>
              <a:t>deOophaga</a:t>
            </a:r>
            <a:r>
              <a:rPr lang="es-MX" dirty="0" smtClean="0">
                <a:solidFill>
                  <a:srgbClr val="FFFF00"/>
                </a:solidFill>
              </a:rPr>
              <a:t> pumilio se ha visto que entra en juego la selección sexual, las hembras eligen a los machos con una coloración más brillante, generando un leve dimorfismo sexual. </a:t>
            </a:r>
          </a:p>
          <a:p>
            <a:pPr>
              <a:buFont typeface="Wingdings" pitchFamily="2" charset="2"/>
              <a:buChar char="v"/>
            </a:pPr>
            <a:r>
              <a:rPr lang="es-MX" dirty="0" smtClean="0">
                <a:solidFill>
                  <a:srgbClr val="FFFF00"/>
                </a:solidFill>
              </a:rPr>
              <a:t>La coloración </a:t>
            </a:r>
            <a:r>
              <a:rPr lang="es-MX" dirty="0" err="1" smtClean="0">
                <a:solidFill>
                  <a:srgbClr val="FFFF00"/>
                </a:solidFill>
              </a:rPr>
              <a:t>aposemática</a:t>
            </a:r>
            <a:r>
              <a:rPr lang="es-MX" dirty="0" smtClean="0">
                <a:solidFill>
                  <a:srgbClr val="FFFF00"/>
                </a:solidFill>
              </a:rPr>
              <a:t> también influye en este caso en el comportamiento territorial entre machos.</a:t>
            </a:r>
            <a:endParaRPr lang="es-MX" dirty="0">
              <a:solidFill>
                <a:srgbClr val="FFFF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http://upload.wikimedia.org/wikipedia/commons/c/c0/Oophaga_lehmanni.jpg"/>
          <p:cNvPicPr>
            <a:picLocks noChangeAspect="1" noChangeArrowheads="1"/>
          </p:cNvPicPr>
          <p:nvPr/>
        </p:nvPicPr>
        <p:blipFill>
          <a:blip r:embed="rId2"/>
          <a:srcRect/>
          <a:stretch>
            <a:fillRect/>
          </a:stretch>
        </p:blipFill>
        <p:spPr bwMode="auto">
          <a:xfrm>
            <a:off x="-1" y="0"/>
            <a:ext cx="9144001"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rgbClr val="FFFF00"/>
                </a:solidFill>
              </a:rPr>
              <a:t>Ranas punta de flecha.</a:t>
            </a:r>
            <a:endParaRPr lang="es-MX" dirty="0">
              <a:solidFill>
                <a:srgbClr val="FFFF00"/>
              </a:solidFill>
            </a:endParaRPr>
          </a:p>
        </p:txBody>
      </p:sp>
      <p:sp>
        <p:nvSpPr>
          <p:cNvPr id="3" name="2 Marcador de contenido"/>
          <p:cNvSpPr>
            <a:spLocks noGrp="1"/>
          </p:cNvSpPr>
          <p:nvPr>
            <p:ph idx="1"/>
          </p:nvPr>
        </p:nvSpPr>
        <p:spPr/>
        <p:txBody>
          <a:bodyPr/>
          <a:lstStyle/>
          <a:p>
            <a:pPr>
              <a:buFont typeface="Wingdings" pitchFamily="2" charset="2"/>
              <a:buChar char="v"/>
            </a:pPr>
            <a:r>
              <a:rPr lang="es-MX" dirty="0">
                <a:solidFill>
                  <a:srgbClr val="FFFF00"/>
                </a:solidFill>
              </a:rPr>
              <a:t>Estas diminutas ranas, </a:t>
            </a:r>
            <a:r>
              <a:rPr lang="es-MX" dirty="0" smtClean="0">
                <a:solidFill>
                  <a:srgbClr val="FFFF00"/>
                </a:solidFill>
              </a:rPr>
              <a:t>reciben </a:t>
            </a:r>
            <a:r>
              <a:rPr lang="es-MX" dirty="0">
                <a:solidFill>
                  <a:srgbClr val="FFFF00"/>
                </a:solidFill>
              </a:rPr>
              <a:t>este nombre porque numerosas tribus las </a:t>
            </a:r>
            <a:r>
              <a:rPr lang="es-MX" dirty="0" smtClean="0">
                <a:solidFill>
                  <a:srgbClr val="FFFF00"/>
                </a:solidFill>
              </a:rPr>
              <a:t>utilizaban </a:t>
            </a:r>
            <a:r>
              <a:rPr lang="es-MX" dirty="0">
                <a:solidFill>
                  <a:srgbClr val="FFFF00"/>
                </a:solidFill>
              </a:rPr>
              <a:t>y </a:t>
            </a:r>
            <a:r>
              <a:rPr lang="es-MX" dirty="0" smtClean="0">
                <a:solidFill>
                  <a:srgbClr val="FFFF00"/>
                </a:solidFill>
              </a:rPr>
              <a:t>utilizan </a:t>
            </a:r>
            <a:r>
              <a:rPr lang="es-MX" dirty="0">
                <a:solidFill>
                  <a:srgbClr val="FFFF00"/>
                </a:solidFill>
              </a:rPr>
              <a:t>para impregnar las puntas de sus </a:t>
            </a:r>
            <a:r>
              <a:rPr lang="es-MX" dirty="0" smtClean="0">
                <a:solidFill>
                  <a:srgbClr val="FFFF00"/>
                </a:solidFill>
              </a:rPr>
              <a:t>flechas para cazar </a:t>
            </a:r>
            <a:r>
              <a:rPr lang="es-MX" dirty="0">
                <a:solidFill>
                  <a:srgbClr val="FFFF00"/>
                </a:solidFill>
              </a:rPr>
              <a:t>con el veneno de su piel, altamente </a:t>
            </a:r>
            <a:r>
              <a:rPr lang="es-MX" dirty="0" smtClean="0">
                <a:solidFill>
                  <a:srgbClr val="FFFF00"/>
                </a:solidFill>
              </a:rPr>
              <a:t>tóxico. </a:t>
            </a:r>
          </a:p>
          <a:p>
            <a:pPr>
              <a:buFont typeface="Wingdings" pitchFamily="2" charset="2"/>
              <a:buChar char="v"/>
            </a:pPr>
            <a:r>
              <a:rPr lang="es-MX" dirty="0" smtClean="0">
                <a:solidFill>
                  <a:srgbClr val="FFFF00"/>
                </a:solidFill>
              </a:rPr>
              <a:t>Habitan </a:t>
            </a:r>
            <a:r>
              <a:rPr lang="es-MX" dirty="0">
                <a:solidFill>
                  <a:srgbClr val="FFFF00"/>
                </a:solidFill>
              </a:rPr>
              <a:t>en las selvas tropicales y se conocen más de 100 especies diferentes.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idx="4294967295"/>
          </p:nvPr>
        </p:nvSpPr>
        <p:spPr>
          <a:xfrm>
            <a:off x="0" y="0"/>
            <a:ext cx="9144000" cy="1285875"/>
          </a:xfrm>
          <a:noFill/>
        </p:spPr>
        <p:txBody>
          <a:bodyPr>
            <a:normAutofit/>
          </a:bodyPr>
          <a:lstStyle/>
          <a:p>
            <a:pPr algn="ctr"/>
            <a:r>
              <a:rPr lang="es-ES" sz="3600" dirty="0" smtClean="0">
                <a:solidFill>
                  <a:srgbClr val="FFFF00"/>
                </a:solidFill>
                <a:effectLst/>
              </a:rPr>
              <a:t>Hipólito Jaime Espinosa Espinosa 2014.</a:t>
            </a:r>
          </a:p>
        </p:txBody>
      </p:sp>
      <p:pic>
        <p:nvPicPr>
          <p:cNvPr id="10241" name="Picture 1" descr="C:\Documents and Settings\mi pc\Mis documentos\Nativos americanos\Ténochtli (Nopal sobre la piedra).png"/>
          <p:cNvPicPr>
            <a:picLocks noGrp="1" noChangeAspect="1" noChangeArrowheads="1"/>
          </p:cNvPicPr>
          <p:nvPr>
            <p:ph sz="quarter" idx="4294967295"/>
          </p:nvPr>
        </p:nvPicPr>
        <p:blipFill>
          <a:blip r:embed="rId2"/>
          <a:srcRect/>
          <a:stretch>
            <a:fillRect/>
          </a:stretch>
        </p:blipFill>
        <p:spPr bwMode="auto">
          <a:xfrm>
            <a:off x="0" y="1357313"/>
            <a:ext cx="4714875" cy="5500687"/>
          </a:xfrm>
          <a:prstGeom prst="rect">
            <a:avLst/>
          </a:prstGeom>
          <a:noFill/>
        </p:spPr>
      </p:pic>
      <p:sp>
        <p:nvSpPr>
          <p:cNvPr id="124933" name="WordArt 5"/>
          <p:cNvSpPr>
            <a:spLocks noChangeArrowheads="1" noChangeShapeType="1" noTextEdit="1"/>
          </p:cNvSpPr>
          <p:nvPr/>
        </p:nvSpPr>
        <p:spPr bwMode="auto">
          <a:xfrm>
            <a:off x="4857752" y="2285992"/>
            <a:ext cx="3673475" cy="2881313"/>
          </a:xfrm>
          <a:prstGeom prst="rect">
            <a:avLst/>
          </a:prstGeom>
        </p:spPr>
        <p:txBody>
          <a:bodyPr wrap="none" fromWordArt="1">
            <a:prstTxWarp prst="textDeflateBottom">
              <a:avLst>
                <a:gd name="adj" fmla="val 76472"/>
              </a:avLst>
            </a:prstTxWarp>
            <a:scene3d>
              <a:camera prst="legacyPerspectiveFront">
                <a:rot lat="19799980" lon="19439992" rev="0"/>
              </a:camera>
              <a:lightRig rig="legacyNormal2" dir="t"/>
            </a:scene3d>
            <a:sp3d extrusionH="354000" prstMaterial="legacyMatte">
              <a:extrusionClr>
                <a:srgbClr val="939676"/>
              </a:extrusionClr>
            </a:sp3d>
          </a:bodyPr>
          <a:lstStyle/>
          <a:p>
            <a:r>
              <a:rPr lang="es-ES" sz="3600" kern="10" dirty="0" smtClean="0">
                <a:ln w="9525">
                  <a:round/>
                  <a:headEnd/>
                  <a:tailEnd/>
                </a:ln>
                <a:solidFill>
                  <a:srgbClr val="FFFF00"/>
                </a:solidFill>
                <a:latin typeface="Impact"/>
              </a:rPr>
              <a:t>Gracias.</a:t>
            </a:r>
            <a:endParaRPr lang="es-ES" sz="3600" kern="10" dirty="0">
              <a:ln w="9525">
                <a:round/>
                <a:headEnd/>
                <a:tailEnd/>
              </a:ln>
              <a:solidFill>
                <a:srgbClr val="FFFF00"/>
              </a:solidFill>
              <a:latin typeface="Impact"/>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24930"/>
                                        </p:tgtEl>
                                        <p:attrNameLst>
                                          <p:attrName>style.visibility</p:attrName>
                                        </p:attrNameLst>
                                      </p:cBhvr>
                                      <p:to>
                                        <p:strVal val="visible"/>
                                      </p:to>
                                    </p:set>
                                    <p:anim calcmode="lin" valueType="num">
                                      <p:cBhvr additive="base">
                                        <p:cTn id="7" dur="2000" fill="hold"/>
                                        <p:tgtEl>
                                          <p:spTgt spid="124930"/>
                                        </p:tgtEl>
                                        <p:attrNameLst>
                                          <p:attrName>ppt_x</p:attrName>
                                        </p:attrNameLst>
                                      </p:cBhvr>
                                      <p:tavLst>
                                        <p:tav tm="0">
                                          <p:val>
                                            <p:strVal val="#ppt_x"/>
                                          </p:val>
                                        </p:tav>
                                        <p:tav tm="100000">
                                          <p:val>
                                            <p:strVal val="#ppt_x"/>
                                          </p:val>
                                        </p:tav>
                                      </p:tavLst>
                                    </p:anim>
                                    <p:anim calcmode="lin" valueType="num">
                                      <p:cBhvr additive="base">
                                        <p:cTn id="8" dur="2000" fill="hold"/>
                                        <p:tgtEl>
                                          <p:spTgt spid="124930"/>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2" fill="hold" grpId="0" nodeType="afterEffect">
                                  <p:stCondLst>
                                    <p:cond delay="0"/>
                                  </p:stCondLst>
                                  <p:childTnLst>
                                    <p:set>
                                      <p:cBhvr>
                                        <p:cTn id="11" dur="1" fill="hold">
                                          <p:stCondLst>
                                            <p:cond delay="0"/>
                                          </p:stCondLst>
                                        </p:cTn>
                                        <p:tgtEl>
                                          <p:spTgt spid="124933"/>
                                        </p:tgtEl>
                                        <p:attrNameLst>
                                          <p:attrName>style.visibility</p:attrName>
                                        </p:attrNameLst>
                                      </p:cBhvr>
                                      <p:to>
                                        <p:strVal val="visible"/>
                                      </p:to>
                                    </p:set>
                                    <p:anim calcmode="lin" valueType="num">
                                      <p:cBhvr additive="base">
                                        <p:cTn id="12" dur="2000" fill="hold"/>
                                        <p:tgtEl>
                                          <p:spTgt spid="124933"/>
                                        </p:tgtEl>
                                        <p:attrNameLst>
                                          <p:attrName>ppt_x</p:attrName>
                                        </p:attrNameLst>
                                      </p:cBhvr>
                                      <p:tavLst>
                                        <p:tav tm="0">
                                          <p:val>
                                            <p:strVal val="1+#ppt_w/2"/>
                                          </p:val>
                                        </p:tav>
                                        <p:tav tm="100000">
                                          <p:val>
                                            <p:strVal val="#ppt_x"/>
                                          </p:val>
                                        </p:tav>
                                      </p:tavLst>
                                    </p:anim>
                                    <p:anim calcmode="lin" valueType="num">
                                      <p:cBhvr additive="base">
                                        <p:cTn id="13" dur="2000" fill="hold"/>
                                        <p:tgtEl>
                                          <p:spTgt spid="124933"/>
                                        </p:tgtEl>
                                        <p:attrNameLst>
                                          <p:attrName>ppt_y</p:attrName>
                                        </p:attrNameLst>
                                      </p:cBhvr>
                                      <p:tavLst>
                                        <p:tav tm="0">
                                          <p:val>
                                            <p:strVal val="#ppt_y"/>
                                          </p:val>
                                        </p:tav>
                                        <p:tav tm="100000">
                                          <p:val>
                                            <p:strVal val="#ppt_y"/>
                                          </p:val>
                                        </p:tav>
                                      </p:tavLst>
                                    </p:anim>
                                  </p:childTnLst>
                                </p:cTn>
                              </p:par>
                              <p:par>
                                <p:cTn id="14" presetID="13" presetClass="entr" presetSubtype="32" fill="hold" nodeType="withEffect">
                                  <p:stCondLst>
                                    <p:cond delay="0"/>
                                  </p:stCondLst>
                                  <p:childTnLst>
                                    <p:set>
                                      <p:cBhvr>
                                        <p:cTn id="15" dur="1" fill="hold">
                                          <p:stCondLst>
                                            <p:cond delay="0"/>
                                          </p:stCondLst>
                                        </p:cTn>
                                        <p:tgtEl>
                                          <p:spTgt spid="10241"/>
                                        </p:tgtEl>
                                        <p:attrNameLst>
                                          <p:attrName>style.visibility</p:attrName>
                                        </p:attrNameLst>
                                      </p:cBhvr>
                                      <p:to>
                                        <p:strVal val="visible"/>
                                      </p:to>
                                    </p:set>
                                    <p:animEffect transition="in" filter="plus(out)">
                                      <p:cBhvr>
                                        <p:cTn id="16" dur="2000"/>
                                        <p:tgtEl>
                                          <p:spTgt spid="10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p:bldP spid="1249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http://sp8.fotolog.com/photo/8/27/112/chelito2508/1196370818_f.jpg"/>
          <p:cNvPicPr>
            <a:picLocks noChangeAspect="1" noChangeArrowheads="1"/>
          </p:cNvPicPr>
          <p:nvPr/>
        </p:nvPicPr>
        <p:blipFill>
          <a:blip r:embed="rId2"/>
          <a:srcRect/>
          <a:stretch>
            <a:fillRect/>
          </a:stretch>
        </p:blipFill>
        <p:spPr bwMode="auto">
          <a:xfrm>
            <a:off x="-1" y="0"/>
            <a:ext cx="9144001"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rgbClr val="FFFF00"/>
                </a:solidFill>
              </a:rPr>
              <a:t>Ranas punta de flecha.</a:t>
            </a:r>
            <a:endParaRPr lang="es-MX" dirty="0">
              <a:solidFill>
                <a:srgbClr val="FFFF00"/>
              </a:solidFill>
            </a:endParaRPr>
          </a:p>
        </p:txBody>
      </p:sp>
      <p:sp>
        <p:nvSpPr>
          <p:cNvPr id="3" name="2 Marcador de contenido"/>
          <p:cNvSpPr>
            <a:spLocks noGrp="1"/>
          </p:cNvSpPr>
          <p:nvPr>
            <p:ph idx="1"/>
          </p:nvPr>
        </p:nvSpPr>
        <p:spPr/>
        <p:txBody>
          <a:bodyPr>
            <a:normAutofit fontScale="92500" lnSpcReduction="10000"/>
          </a:bodyPr>
          <a:lstStyle/>
          <a:p>
            <a:pPr>
              <a:buFont typeface="Wingdings" pitchFamily="2" charset="2"/>
              <a:buChar char="v"/>
            </a:pPr>
            <a:r>
              <a:rPr lang="es-MX" dirty="0">
                <a:solidFill>
                  <a:srgbClr val="FFFF00"/>
                </a:solidFill>
              </a:rPr>
              <a:t>Su veneno suele ser una toxina (</a:t>
            </a:r>
            <a:r>
              <a:rPr lang="es-MX" dirty="0" smtClean="0">
                <a:solidFill>
                  <a:srgbClr val="FFFF00"/>
                </a:solidFill>
              </a:rPr>
              <a:t>batraciotoxina</a:t>
            </a:r>
            <a:r>
              <a:rPr lang="es-MX" dirty="0">
                <a:solidFill>
                  <a:srgbClr val="FFFF00"/>
                </a:solidFill>
              </a:rPr>
              <a:t>) que tienen en la piel, y que consiguen, según la teoría más apoyada, al comer algunos insectos que la poseen, especialmente un escarabajo (</a:t>
            </a:r>
            <a:r>
              <a:rPr lang="es-MX" i="1" dirty="0">
                <a:solidFill>
                  <a:srgbClr val="FFFF00"/>
                </a:solidFill>
              </a:rPr>
              <a:t>Melyridae </a:t>
            </a:r>
            <a:r>
              <a:rPr lang="es-MX" i="1" dirty="0" smtClean="0">
                <a:solidFill>
                  <a:srgbClr val="FFFF00"/>
                </a:solidFill>
              </a:rPr>
              <a:t>choresine</a:t>
            </a:r>
            <a:r>
              <a:rPr lang="es-MX" dirty="0" smtClean="0">
                <a:solidFill>
                  <a:srgbClr val="FFFF00"/>
                </a:solidFill>
              </a:rPr>
              <a:t>). </a:t>
            </a:r>
          </a:p>
          <a:p>
            <a:pPr>
              <a:buFont typeface="Wingdings" pitchFamily="2" charset="2"/>
              <a:buChar char="v"/>
            </a:pPr>
            <a:r>
              <a:rPr lang="es-MX" dirty="0" smtClean="0">
                <a:solidFill>
                  <a:srgbClr val="FFFF00"/>
                </a:solidFill>
              </a:rPr>
              <a:t>Sus </a:t>
            </a:r>
            <a:r>
              <a:rPr lang="es-MX" dirty="0">
                <a:solidFill>
                  <a:srgbClr val="FFFF00"/>
                </a:solidFill>
              </a:rPr>
              <a:t>colores vistosos alertan de que son venenosas y tienen pocos depredadores. </a:t>
            </a:r>
            <a:r>
              <a:rPr lang="es-MX" dirty="0" smtClean="0">
                <a:solidFill>
                  <a:srgbClr val="FFFF00"/>
                </a:solidFill>
              </a:rPr>
              <a:t>Solo se </a:t>
            </a:r>
            <a:r>
              <a:rPr lang="es-MX" dirty="0">
                <a:solidFill>
                  <a:srgbClr val="FFFF00"/>
                </a:solidFill>
              </a:rPr>
              <a:t>conocen 2 especies de pájaros que se las comen y una serpiente (</a:t>
            </a:r>
            <a:r>
              <a:rPr lang="es-MX" i="1" dirty="0">
                <a:solidFill>
                  <a:srgbClr val="FFFF00"/>
                </a:solidFill>
              </a:rPr>
              <a:t>Leimadophis epinephelus</a:t>
            </a:r>
            <a:r>
              <a:rPr lang="es-MX" dirty="0">
                <a:solidFill>
                  <a:srgbClr val="FFFF00"/>
                </a:solidFill>
              </a:rPr>
              <a:t>) que también es inmune a su veneno.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upload.wikimedia.org/wikipedia/commons/thumb/2/2a/Anthocomus_rufus_side.jpg/1024px-Anthocomus_rufus_side.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rgbClr val="FFFF00"/>
                </a:solidFill>
              </a:rPr>
              <a:t>Ranas punta de flecha.</a:t>
            </a:r>
            <a:endParaRPr lang="es-MX" dirty="0">
              <a:solidFill>
                <a:srgbClr val="FFFF00"/>
              </a:solidFill>
            </a:endParaRPr>
          </a:p>
        </p:txBody>
      </p:sp>
      <p:sp>
        <p:nvSpPr>
          <p:cNvPr id="3" name="2 Marcador de contenido"/>
          <p:cNvSpPr>
            <a:spLocks noGrp="1"/>
          </p:cNvSpPr>
          <p:nvPr>
            <p:ph idx="1"/>
          </p:nvPr>
        </p:nvSpPr>
        <p:spPr/>
        <p:txBody>
          <a:bodyPr/>
          <a:lstStyle/>
          <a:p>
            <a:pPr>
              <a:buFont typeface="Wingdings" pitchFamily="2" charset="2"/>
              <a:buChar char="v"/>
            </a:pPr>
            <a:r>
              <a:rPr lang="es-MX" dirty="0">
                <a:solidFill>
                  <a:srgbClr val="FFFF00"/>
                </a:solidFill>
              </a:rPr>
              <a:t>Son de hábitos diurnos. Algunas son capaces de matar a una persona y entre ellas se encuentra uno de los animales más venenosos del planeta, la ranita </a:t>
            </a:r>
            <a:r>
              <a:rPr lang="es-MX" i="1" dirty="0">
                <a:solidFill>
                  <a:srgbClr val="FFFF00"/>
                </a:solidFill>
              </a:rPr>
              <a:t>Phyllobates terribilis</a:t>
            </a:r>
            <a:r>
              <a:rPr lang="es-MX" dirty="0">
                <a:solidFill>
                  <a:srgbClr val="FFFF00"/>
                </a:solidFill>
              </a:rPr>
              <a:t>, cuyo veneno es tan potente que 1 sólo gramo puede matar a más de </a:t>
            </a:r>
            <a:r>
              <a:rPr lang="es-MX" dirty="0" smtClean="0">
                <a:solidFill>
                  <a:srgbClr val="FFFF00"/>
                </a:solidFill>
              </a:rPr>
              <a:t>1,500</a:t>
            </a:r>
            <a:r>
              <a:rPr lang="es-MX" dirty="0">
                <a:solidFill>
                  <a:srgbClr val="FFFF00"/>
                </a:solidFill>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upload.wikimedia.org/wikipedia/commons/6/6e/Schrecklicherpfeilgiftfrosch-0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rgbClr val="FFFF00"/>
                </a:solidFill>
              </a:rPr>
              <a:t>Ranas punta de flecha.</a:t>
            </a:r>
            <a:endParaRPr lang="es-MX" dirty="0">
              <a:solidFill>
                <a:srgbClr val="FFFF00"/>
              </a:solidFill>
            </a:endParaRPr>
          </a:p>
        </p:txBody>
      </p:sp>
      <p:sp>
        <p:nvSpPr>
          <p:cNvPr id="3" name="2 Marcador de contenido"/>
          <p:cNvSpPr>
            <a:spLocks noGrp="1"/>
          </p:cNvSpPr>
          <p:nvPr>
            <p:ph idx="1"/>
          </p:nvPr>
        </p:nvSpPr>
        <p:spPr/>
        <p:txBody>
          <a:bodyPr>
            <a:normAutofit fontScale="85000" lnSpcReduction="10000"/>
          </a:bodyPr>
          <a:lstStyle/>
          <a:p>
            <a:pPr>
              <a:buFont typeface="Wingdings" pitchFamily="2" charset="2"/>
              <a:buChar char="v"/>
            </a:pPr>
            <a:r>
              <a:rPr lang="es-MX" dirty="0" smtClean="0">
                <a:solidFill>
                  <a:srgbClr val="FFFF00"/>
                </a:solidFill>
              </a:rPr>
              <a:t>Tienen una distribución neotropical que va de Nicaragua a Bolivia, incluyendo la mayor parte del norte de Sudamérica y algunas islas caribeñas.</a:t>
            </a:r>
          </a:p>
          <a:p>
            <a:pPr>
              <a:buFont typeface="Wingdings" pitchFamily="2" charset="2"/>
              <a:buChar char="v"/>
            </a:pPr>
            <a:r>
              <a:rPr lang="es-MX" dirty="0" smtClean="0">
                <a:solidFill>
                  <a:srgbClr val="FFFF00"/>
                </a:solidFill>
              </a:rPr>
              <a:t> Habitan ecosistemas muy diversos: bosques de nubes, selvas tropicales de tierras bajas, bosques andinos xerofíticos, etc. Su rango altitudinal va de los 300 a los 2,000 m.</a:t>
            </a:r>
          </a:p>
          <a:p>
            <a:pPr>
              <a:buFont typeface="Wingdings" pitchFamily="2" charset="2"/>
              <a:buChar char="v"/>
            </a:pPr>
            <a:r>
              <a:rPr lang="es-MX" dirty="0" smtClean="0">
                <a:solidFill>
                  <a:srgbClr val="FFFF00"/>
                </a:solidFill>
              </a:rPr>
              <a:t>La diversidad de especies es mayor en Panamá y Costa Rica, el Chocó colombiano, los Andes colombianos y el piedemonte andino oriental de Ecuador y Perú.</a:t>
            </a:r>
            <a:endParaRPr lang="es-MX" dirty="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upload.wikimedia.org/wikipedia/commons/b/bc/Ranitomeya_dorisswansonae02.jp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353</Words>
  <Application>Microsoft Office PowerPoint</Application>
  <PresentationFormat>Presentación en pantalla (4:3)</PresentationFormat>
  <Paragraphs>31</Paragraphs>
  <Slides>20</Slides>
  <Notes>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Tema de Office</vt:lpstr>
      <vt:lpstr>Ranas punta de flecha.</vt:lpstr>
      <vt:lpstr>Ranas punta de flecha.</vt:lpstr>
      <vt:lpstr>Diapositiva 3</vt:lpstr>
      <vt:lpstr>Ranas punta de flecha.</vt:lpstr>
      <vt:lpstr>Diapositiva 5</vt:lpstr>
      <vt:lpstr>Ranas punta de flecha.</vt:lpstr>
      <vt:lpstr>Diapositiva 7</vt:lpstr>
      <vt:lpstr>Ranas punta de flecha.</vt:lpstr>
      <vt:lpstr>Diapositiva 9</vt:lpstr>
      <vt:lpstr>Ranas punta de flecha.</vt:lpstr>
      <vt:lpstr>Diapositiva 11</vt:lpstr>
      <vt:lpstr>Ranas punta de flecha.</vt:lpstr>
      <vt:lpstr>Diapositiva 13</vt:lpstr>
      <vt:lpstr>Ranas punta de flecha.</vt:lpstr>
      <vt:lpstr>Diapositiva 15</vt:lpstr>
      <vt:lpstr>Ranas punta de flecha.</vt:lpstr>
      <vt:lpstr>Diapositiva 17</vt:lpstr>
      <vt:lpstr>Ranas punta de flecha.</vt:lpstr>
      <vt:lpstr>Diapositiva 19</vt:lpstr>
      <vt:lpstr>Hipólito Jaime Espinosa Espinosa 2014.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Ranas punta de flecha.</dc:title>
  <dc:creator>user</dc:creator>
  <cp:lastModifiedBy>user</cp:lastModifiedBy>
  <cp:revision>15</cp:revision>
  <dcterms:created xsi:type="dcterms:W3CDTF">2014-07-21T19:02:29Z</dcterms:created>
  <dcterms:modified xsi:type="dcterms:W3CDTF">2014-07-21T20:35:43Z</dcterms:modified>
</cp:coreProperties>
</file>